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rawings/drawing2.xml" ContentType="application/vnd.openxmlformats-officedocument.drawingml.chartshapes+xml"/>
  <Override PartName="/ppt/theme/themeOverride5.xml" ContentType="application/vnd.openxmlformats-officedocument.themeOverr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theme/themeOverride3.xml" ContentType="application/vnd.openxmlformats-officedocument.themeOverride+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7.xml" ContentType="application/vnd.openxmlformats-officedocument.drawingml.chart+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drawings/drawing5.xml" ContentType="application/vnd.openxmlformats-officedocument.drawingml.chartshap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drawings/drawing3.xml" ContentType="application/vnd.openxmlformats-officedocument.drawingml.chartshapes+xml"/>
  <Override PartName="/ppt/theme/themeOverride8.xml" ContentType="application/vnd.openxmlformats-officedocument.themeOverr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theme/themeOverride6.xml" ContentType="application/vnd.openxmlformats-officedocument.themeOverr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theme/themeOverride4.xml" ContentType="application/vnd.openxmlformats-officedocument.themeOverr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Default Extension="vml" ContentType="application/vnd.openxmlformats-officedocument.vmlDrawing"/>
  <Override PartName="/ppt/charts/chart10.xml" ContentType="application/vnd.openxmlformats-officedocument.drawingml.chart+xml"/>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charts/chart2.xml" ContentType="application/vnd.openxmlformats-officedocument.drawingml.chart+xml"/>
  <Override PartName="/ppt/theme/themeOverride9.xml" ContentType="application/vnd.openxmlformats-officedocument.themeOverr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rawings/drawing4.xml" ContentType="application/vnd.openxmlformats-officedocument.drawingml.chartshapes+xml"/>
  <Override PartName="/ppt/theme/themeOverride7.xml" ContentType="application/vnd.openxmlformats-officedocument.themeOverr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52"/>
  </p:notesMasterIdLst>
  <p:sldIdLst>
    <p:sldId id="256" r:id="rId2"/>
    <p:sldId id="262" r:id="rId3"/>
    <p:sldId id="263" r:id="rId4"/>
    <p:sldId id="334" r:id="rId5"/>
    <p:sldId id="264" r:id="rId6"/>
    <p:sldId id="265" r:id="rId7"/>
    <p:sldId id="266" r:id="rId8"/>
    <p:sldId id="335" r:id="rId9"/>
    <p:sldId id="302" r:id="rId10"/>
    <p:sldId id="268" r:id="rId11"/>
    <p:sldId id="269" r:id="rId12"/>
    <p:sldId id="270" r:id="rId13"/>
    <p:sldId id="353" r:id="rId14"/>
    <p:sldId id="337" r:id="rId15"/>
    <p:sldId id="305" r:id="rId16"/>
    <p:sldId id="349" r:id="rId17"/>
    <p:sldId id="352" r:id="rId18"/>
    <p:sldId id="274" r:id="rId19"/>
    <p:sldId id="276" r:id="rId20"/>
    <p:sldId id="341" r:id="rId21"/>
    <p:sldId id="340" r:id="rId22"/>
    <p:sldId id="339" r:id="rId23"/>
    <p:sldId id="280" r:id="rId24"/>
    <p:sldId id="281" r:id="rId25"/>
    <p:sldId id="282" r:id="rId26"/>
    <p:sldId id="323" r:id="rId27"/>
    <p:sldId id="330" r:id="rId28"/>
    <p:sldId id="283" r:id="rId29"/>
    <p:sldId id="285" r:id="rId30"/>
    <p:sldId id="286" r:id="rId31"/>
    <p:sldId id="287" r:id="rId32"/>
    <p:sldId id="331" r:id="rId33"/>
    <p:sldId id="332" r:id="rId34"/>
    <p:sldId id="294" r:id="rId35"/>
    <p:sldId id="325" r:id="rId36"/>
    <p:sldId id="342" r:id="rId37"/>
    <p:sldId id="344" r:id="rId38"/>
    <p:sldId id="329" r:id="rId39"/>
    <p:sldId id="328" r:id="rId40"/>
    <p:sldId id="326" r:id="rId41"/>
    <p:sldId id="327" r:id="rId42"/>
    <p:sldId id="295" r:id="rId43"/>
    <p:sldId id="296" r:id="rId44"/>
    <p:sldId id="333" r:id="rId45"/>
    <p:sldId id="298" r:id="rId46"/>
    <p:sldId id="258" r:id="rId47"/>
    <p:sldId id="345" r:id="rId48"/>
    <p:sldId id="346" r:id="rId49"/>
    <p:sldId id="347" r:id="rId50"/>
    <p:sldId id="348" r:id="rId5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99CD"/>
    <a:srgbClr val="0066CC"/>
    <a:srgbClr val="0099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895" autoAdjust="0"/>
  </p:normalViewPr>
  <p:slideViewPr>
    <p:cSldViewPr>
      <p:cViewPr varScale="1">
        <p:scale>
          <a:sx n="45" d="100"/>
          <a:sy n="45" d="100"/>
        </p:scale>
        <p:origin x="-846"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D:\DATA.IDB\Romina%20Nicaretta\RES\DIA%20PRODUCTIVITY\Productivity%20Story\dia%20productivity%20graphs_part2_SP.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Documents%20and%20Settings\myriameg\Local%20Settings\Temporary%20Internet%20Files\Content.Outlook\PD9I6EFF\distribution%20of%20the%20labor%20force%20across%20sectors.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Documents%20and%20Settings\myriameg\Local%20Settings\Temporary%20Internet%20Files\Content.Outlook\PD9I6EFF\distribution%20of%20the%20labor%20force%20across%20sectors.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D:\DATA.IDB\CARMEN\IADB_RES\IPES%202010\DIFUSION\SEMINARIOS%20PRESENTACION\MEXICO\Presentacion\graph%20lag.xls"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D:\DATA.IDB\Romina%20Nicaretta\RES\DIA%20PRODUCTIVITY\Productivity%20Story\productivity%20graphs_part1_SP.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oleObject" Target="file:///D:\DATA.IDB\Romina%20Nicaretta\RES\DIA%20PRODUCTIVITY\Productivity%20Story\productivity%20graphs_part1_SP.xlsx"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oleObject" Target="file:///C:\Documents%20and%20Settings\myriameg\Local%20Settings\Temporary%20Internet%20Files\Content.Outlook\PD9I6EFF\Growth%20in%20labor%20productivity%20under%20different%20scenarios.xlsx"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oleObject" Target="file:///D:\DATA.IDB\CARMEN\IADB_RES\IPES%202010\CAPITULO%203\PAPER_WP\tables_with%20figures.xlsx" TargetMode="External"/><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oleObject" Target="file:///D:\DATA.IDB\CARMEN\IADB_RES\IPES%202010\DIFUSION\SEMINARIOS%20PRESENTACION\MEXICO\MEJORAS%20POR%20REASIGNACION%20POR%20SECTORES.xlsx" TargetMode="External"/><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manualLayout>
          <c:layoutTarget val="inner"/>
          <c:xMode val="edge"/>
          <c:yMode val="edge"/>
          <c:x val="3.2186459489456212E-2"/>
          <c:y val="0.17128874388254567"/>
          <c:w val="0.94894561598224192"/>
          <c:h val="0.57259380097879364"/>
        </c:manualLayout>
      </c:layout>
      <c:barChart>
        <c:barDir val="col"/>
        <c:grouping val="clustered"/>
        <c:ser>
          <c:idx val="0"/>
          <c:order val="0"/>
          <c:tx>
            <c:v>América Latina</c:v>
          </c:tx>
          <c:spPr>
            <a:solidFill>
              <a:srgbClr val="FF0000"/>
            </a:solidFill>
            <a:ln w="25400">
              <a:noFill/>
            </a:ln>
          </c:spPr>
          <c:dLbls>
            <c:txPr>
              <a:bodyPr/>
              <a:lstStyle/>
              <a:p>
                <a:pPr>
                  <a:defRPr sz="1000"/>
                </a:pPr>
                <a:endParaRPr lang="en-US"/>
              </a:p>
            </c:txPr>
            <c:showVal val="1"/>
          </c:dLbls>
          <c:cat>
            <c:multiLvlStrRef>
              <c:f>'Data Sector  Productivity'!$B$4:$J$5</c:f>
              <c:multiLvlStrCache>
                <c:ptCount val="9"/>
                <c:lvl>
                  <c:pt idx="0">
                    <c:v>1951─75</c:v>
                  </c:pt>
                  <c:pt idx="1">
                    <c:v>1975─90</c:v>
                  </c:pt>
                  <c:pt idx="2">
                    <c:v>1990─2005</c:v>
                  </c:pt>
                  <c:pt idx="3">
                    <c:v>1951--75</c:v>
                  </c:pt>
                  <c:pt idx="4">
                    <c:v>1975─90</c:v>
                  </c:pt>
                  <c:pt idx="5">
                    <c:v>1990─2005</c:v>
                  </c:pt>
                  <c:pt idx="6">
                    <c:v>1951─75</c:v>
                  </c:pt>
                  <c:pt idx="7">
                    <c:v>1975─90</c:v>
                  </c:pt>
                  <c:pt idx="8">
                    <c:v>1990─2005</c:v>
                  </c:pt>
                </c:lvl>
                <c:lvl>
                  <c:pt idx="0">
                    <c:v>Agricultura </c:v>
                  </c:pt>
                  <c:pt idx="3">
                    <c:v>Industria </c:v>
                  </c:pt>
                  <c:pt idx="6">
                    <c:v>Servicios</c:v>
                  </c:pt>
                </c:lvl>
              </c:multiLvlStrCache>
            </c:multiLvlStrRef>
          </c:cat>
          <c:val>
            <c:numRef>
              <c:f>'Data Sector  Productivity'!$B$6:$J$6</c:f>
              <c:numCache>
                <c:formatCode>0.0%</c:formatCode>
                <c:ptCount val="9"/>
                <c:pt idx="0">
                  <c:v>2.7884404000000012E-2</c:v>
                </c:pt>
                <c:pt idx="1">
                  <c:v>1.8449393750000001E-2</c:v>
                </c:pt>
                <c:pt idx="2" formatCode="0.00%">
                  <c:v>3.5053050000000016E-2</c:v>
                </c:pt>
                <c:pt idx="3">
                  <c:v>1.8086728000000014E-2</c:v>
                </c:pt>
                <c:pt idx="4">
                  <c:v>-8.5332437500000007E-3</c:v>
                </c:pt>
                <c:pt idx="5">
                  <c:v>2.0431643750000179E-2</c:v>
                </c:pt>
                <c:pt idx="6">
                  <c:v>1.2952456000000001E-2</c:v>
                </c:pt>
                <c:pt idx="7">
                  <c:v>-1.7810550000000019E-2</c:v>
                </c:pt>
                <c:pt idx="8">
                  <c:v>1.007387500000001E-3</c:v>
                </c:pt>
              </c:numCache>
            </c:numRef>
          </c:val>
        </c:ser>
        <c:ser>
          <c:idx val="1"/>
          <c:order val="1"/>
          <c:tx>
            <c:v>Asia Oriental</c:v>
          </c:tx>
          <c:spPr>
            <a:solidFill>
              <a:schemeClr val="accent1">
                <a:lumMod val="60000"/>
                <a:lumOff val="40000"/>
              </a:schemeClr>
            </a:solidFill>
            <a:ln w="12700">
              <a:solidFill>
                <a:srgbClr val="000000"/>
              </a:solidFill>
              <a:prstDash val="solid"/>
            </a:ln>
          </c:spPr>
          <c:dLbls>
            <c:txPr>
              <a:bodyPr/>
              <a:lstStyle/>
              <a:p>
                <a:pPr>
                  <a:defRPr sz="1000"/>
                </a:pPr>
                <a:endParaRPr lang="en-US"/>
              </a:p>
            </c:txPr>
            <c:showVal val="1"/>
          </c:dLbls>
          <c:cat>
            <c:multiLvlStrRef>
              <c:f>'Data Sector  Productivity'!$B$4:$J$5</c:f>
              <c:multiLvlStrCache>
                <c:ptCount val="9"/>
                <c:lvl>
                  <c:pt idx="0">
                    <c:v>1951─75</c:v>
                  </c:pt>
                  <c:pt idx="1">
                    <c:v>1975─90</c:v>
                  </c:pt>
                  <c:pt idx="2">
                    <c:v>1990─2005</c:v>
                  </c:pt>
                  <c:pt idx="3">
                    <c:v>1951--75</c:v>
                  </c:pt>
                  <c:pt idx="4">
                    <c:v>1975─90</c:v>
                  </c:pt>
                  <c:pt idx="5">
                    <c:v>1990─2005</c:v>
                  </c:pt>
                  <c:pt idx="6">
                    <c:v>1951─75</c:v>
                  </c:pt>
                  <c:pt idx="7">
                    <c:v>1975─90</c:v>
                  </c:pt>
                  <c:pt idx="8">
                    <c:v>1990─2005</c:v>
                  </c:pt>
                </c:lvl>
                <c:lvl>
                  <c:pt idx="0">
                    <c:v>Agricultura </c:v>
                  </c:pt>
                  <c:pt idx="3">
                    <c:v>Industria </c:v>
                  </c:pt>
                  <c:pt idx="6">
                    <c:v>Servicios</c:v>
                  </c:pt>
                </c:lvl>
              </c:multiLvlStrCache>
            </c:multiLvlStrRef>
          </c:cat>
          <c:val>
            <c:numRef>
              <c:f>'Data Sector  Productivity'!$B$7:$J$7</c:f>
              <c:numCache>
                <c:formatCode>0.0%</c:formatCode>
                <c:ptCount val="9"/>
                <c:pt idx="1">
                  <c:v>3.7666524999999999E-2</c:v>
                </c:pt>
                <c:pt idx="2">
                  <c:v>2.465633125E-2</c:v>
                </c:pt>
                <c:pt idx="4">
                  <c:v>3.1635987500000316E-2</c:v>
                </c:pt>
                <c:pt idx="5">
                  <c:v>3.4859412500000131E-2</c:v>
                </c:pt>
                <c:pt idx="7">
                  <c:v>2.4468081249999968E-2</c:v>
                </c:pt>
                <c:pt idx="8">
                  <c:v>2.4792749999999999E-2</c:v>
                </c:pt>
              </c:numCache>
            </c:numRef>
          </c:val>
        </c:ser>
        <c:ser>
          <c:idx val="2"/>
          <c:order val="2"/>
          <c:tx>
            <c:v>Países de altos ingresos</c:v>
          </c:tx>
          <c:spPr>
            <a:solidFill>
              <a:srgbClr val="0066CC"/>
            </a:solidFill>
            <a:ln w="12700">
              <a:solidFill>
                <a:srgbClr val="000000"/>
              </a:solidFill>
              <a:prstDash val="solid"/>
            </a:ln>
          </c:spPr>
          <c:dLbls>
            <c:txPr>
              <a:bodyPr/>
              <a:lstStyle/>
              <a:p>
                <a:pPr>
                  <a:defRPr sz="1000"/>
                </a:pPr>
                <a:endParaRPr lang="en-US"/>
              </a:p>
            </c:txPr>
            <c:showVal val="1"/>
          </c:dLbls>
          <c:cat>
            <c:multiLvlStrRef>
              <c:f>'Data Sector  Productivity'!$B$4:$J$5</c:f>
              <c:multiLvlStrCache>
                <c:ptCount val="9"/>
                <c:lvl>
                  <c:pt idx="0">
                    <c:v>1951─75</c:v>
                  </c:pt>
                  <c:pt idx="1">
                    <c:v>1975─90</c:v>
                  </c:pt>
                  <c:pt idx="2">
                    <c:v>1990─2005</c:v>
                  </c:pt>
                  <c:pt idx="3">
                    <c:v>1951--75</c:v>
                  </c:pt>
                  <c:pt idx="4">
                    <c:v>1975─90</c:v>
                  </c:pt>
                  <c:pt idx="5">
                    <c:v>1990─2005</c:v>
                  </c:pt>
                  <c:pt idx="6">
                    <c:v>1951─75</c:v>
                  </c:pt>
                  <c:pt idx="7">
                    <c:v>1975─90</c:v>
                  </c:pt>
                  <c:pt idx="8">
                    <c:v>1990─2005</c:v>
                  </c:pt>
                </c:lvl>
                <c:lvl>
                  <c:pt idx="0">
                    <c:v>Agricultura </c:v>
                  </c:pt>
                  <c:pt idx="3">
                    <c:v>Industria </c:v>
                  </c:pt>
                  <c:pt idx="6">
                    <c:v>Servicios</c:v>
                  </c:pt>
                </c:lvl>
              </c:multiLvlStrCache>
            </c:multiLvlStrRef>
          </c:cat>
          <c:val>
            <c:numRef>
              <c:f>'Data Sector  Productivity'!$B$8:$J$8</c:f>
              <c:numCache>
                <c:formatCode>0.0%</c:formatCode>
                <c:ptCount val="9"/>
                <c:pt idx="1">
                  <c:v>5.0306731250000583E-2</c:v>
                </c:pt>
                <c:pt idx="2">
                  <c:v>3.5817225000000112E-2</c:v>
                </c:pt>
                <c:pt idx="4">
                  <c:v>2.5848556249999998E-2</c:v>
                </c:pt>
                <c:pt idx="5">
                  <c:v>2.2326681249999977E-2</c:v>
                </c:pt>
                <c:pt idx="7">
                  <c:v>1.2629118750000001E-2</c:v>
                </c:pt>
                <c:pt idx="8">
                  <c:v>1.3698625000000004E-2</c:v>
                </c:pt>
              </c:numCache>
            </c:numRef>
          </c:val>
        </c:ser>
        <c:axId val="53901568"/>
        <c:axId val="53985280"/>
      </c:barChart>
      <c:catAx>
        <c:axId val="53901568"/>
        <c:scaling>
          <c:orientation val="minMax"/>
        </c:scaling>
        <c:axPos val="b"/>
        <c:numFmt formatCode="General" sourceLinked="1"/>
        <c:tickLblPos val="low"/>
        <c:txPr>
          <a:bodyPr rot="0" vert="horz"/>
          <a:lstStyle/>
          <a:p>
            <a:pPr>
              <a:defRPr sz="1200" b="0" i="0" u="none" strike="noStrike" baseline="0">
                <a:solidFill>
                  <a:srgbClr val="000000"/>
                </a:solidFill>
                <a:latin typeface="Arial"/>
                <a:ea typeface="Arial"/>
                <a:cs typeface="Arial"/>
              </a:defRPr>
            </a:pPr>
            <a:endParaRPr lang="en-US"/>
          </a:p>
        </c:txPr>
        <c:crossAx val="53985280"/>
        <c:crosses val="autoZero"/>
        <c:auto val="1"/>
        <c:lblAlgn val="ctr"/>
        <c:lblOffset val="100"/>
      </c:catAx>
      <c:valAx>
        <c:axId val="53985280"/>
        <c:scaling>
          <c:orientation val="minMax"/>
        </c:scaling>
        <c:delete val="1"/>
        <c:axPos val="l"/>
        <c:numFmt formatCode="0.0%" sourceLinked="1"/>
        <c:tickLblPos val="none"/>
        <c:crossAx val="53901568"/>
        <c:crosses val="autoZero"/>
        <c:crossBetween val="between"/>
      </c:valAx>
      <c:spPr>
        <a:noFill/>
        <a:ln w="25400">
          <a:noFill/>
        </a:ln>
      </c:spPr>
    </c:plotArea>
    <c:legend>
      <c:legendPos val="b"/>
      <c:layout>
        <c:manualLayout>
          <c:xMode val="edge"/>
          <c:yMode val="edge"/>
          <c:x val="0.1783568563363542"/>
          <c:y val="0.8890161581364826"/>
          <c:w val="0.69397905122971082"/>
          <c:h val="4.9441408059286776E-2"/>
        </c:manualLayout>
      </c:layout>
      <c:txPr>
        <a:bodyPr/>
        <a:lstStyle/>
        <a:p>
          <a:pPr>
            <a:defRPr sz="1200"/>
          </a:pPr>
          <a:endParaRPr lang="en-US"/>
        </a:p>
      </c:txPr>
    </c:legend>
    <c:plotVisOnly val="1"/>
    <c:dispBlanksAs val="gap"/>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2"/>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a:lstStyle/>
          <a:p>
            <a:pPr>
              <a:defRPr/>
            </a:pPr>
            <a:r>
              <a:rPr lang="en-US"/>
              <a:t>1970</a:t>
            </a:r>
          </a:p>
        </c:rich>
      </c:tx>
      <c:layout/>
      <c:overlay val="1"/>
    </c:title>
    <c:view3D>
      <c:rotX val="30"/>
      <c:perspective val="30"/>
    </c:view3D>
    <c:plotArea>
      <c:layout/>
      <c:pie3DChart>
        <c:varyColors val="1"/>
        <c:ser>
          <c:idx val="0"/>
          <c:order val="0"/>
          <c:dPt>
            <c:idx val="1"/>
            <c:spPr>
              <a:solidFill>
                <a:schemeClr val="accent1">
                  <a:lumMod val="40000"/>
                  <a:lumOff val="60000"/>
                </a:schemeClr>
              </a:solidFill>
            </c:spPr>
          </c:dPt>
          <c:dPt>
            <c:idx val="2"/>
            <c:spPr>
              <a:solidFill>
                <a:srgbClr val="FF0000"/>
              </a:solidFill>
            </c:spPr>
          </c:dPt>
          <c:dLbls>
            <c:dLbl>
              <c:idx val="0"/>
              <c:layout/>
              <c:tx>
                <c:rich>
                  <a:bodyPr/>
                  <a:lstStyle/>
                  <a:p>
                    <a:r>
                      <a:rPr lang="en-US" smtClean="0"/>
                      <a:t>38,8</a:t>
                    </a:r>
                    <a:endParaRPr lang="en-US"/>
                  </a:p>
                </c:rich>
              </c:tx>
              <c:dLblPos val="outEnd"/>
              <c:showVal val="1"/>
            </c:dLbl>
            <c:dLbl>
              <c:idx val="1"/>
              <c:layout/>
              <c:tx>
                <c:rich>
                  <a:bodyPr/>
                  <a:lstStyle/>
                  <a:p>
                    <a:r>
                      <a:rPr lang="en-US" smtClean="0"/>
                      <a:t>23,2</a:t>
                    </a:r>
                    <a:endParaRPr lang="en-US" dirty="0"/>
                  </a:p>
                </c:rich>
              </c:tx>
              <c:dLblPos val="outEnd"/>
              <c:showVal val="1"/>
            </c:dLbl>
            <c:dLbl>
              <c:idx val="2"/>
              <c:layout/>
              <c:tx>
                <c:rich>
                  <a:bodyPr/>
                  <a:lstStyle/>
                  <a:p>
                    <a:r>
                      <a:rPr lang="en-US" smtClean="0"/>
                      <a:t>38,1</a:t>
                    </a:r>
                    <a:endParaRPr lang="en-US"/>
                  </a:p>
                </c:rich>
              </c:tx>
              <c:dLblPos val="outEnd"/>
              <c:showVal val="1"/>
            </c:dLbl>
            <c:txPr>
              <a:bodyPr/>
              <a:lstStyle/>
              <a:p>
                <a:pPr>
                  <a:defRPr sz="1400" b="1"/>
                </a:pPr>
                <a:endParaRPr lang="en-US"/>
              </a:p>
            </c:txPr>
            <c:dLblPos val="outEnd"/>
            <c:showVal val="1"/>
            <c:showLeaderLines val="1"/>
          </c:dLbls>
          <c:cat>
            <c:strRef>
              <c:f>Sheet1!$A$5:$A$7</c:f>
              <c:strCache>
                <c:ptCount val="3"/>
                <c:pt idx="0">
                  <c:v>Agricultura</c:v>
                </c:pt>
                <c:pt idx="1">
                  <c:v>Industria</c:v>
                </c:pt>
                <c:pt idx="2">
                  <c:v>Servicios</c:v>
                </c:pt>
              </c:strCache>
            </c:strRef>
          </c:cat>
          <c:val>
            <c:numRef>
              <c:f>Sheet1!$C$5:$C$7</c:f>
              <c:numCache>
                <c:formatCode>0.0</c:formatCode>
                <c:ptCount val="3"/>
                <c:pt idx="0">
                  <c:v>38.750363333333325</c:v>
                </c:pt>
                <c:pt idx="1">
                  <c:v>23.172066666666691</c:v>
                </c:pt>
                <c:pt idx="2">
                  <c:v>38.077568888888912</c:v>
                </c:pt>
              </c:numCache>
            </c:numRef>
          </c:val>
        </c:ser>
      </c:pie3DChart>
    </c:plotArea>
    <c:legend>
      <c:legendPos val="r"/>
      <c:layout/>
      <c:txPr>
        <a:bodyPr/>
        <a:lstStyle/>
        <a:p>
          <a:pPr rtl="0">
            <a:defRPr/>
          </a:pPr>
          <a:endParaRPr lang="en-US"/>
        </a:p>
      </c:txPr>
    </c:legend>
    <c:plotVisOnly val="1"/>
  </c:chart>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a:lstStyle/>
          <a:p>
            <a:pPr>
              <a:defRPr/>
            </a:pPr>
            <a:r>
              <a:rPr lang="en-US"/>
              <a:t>2005</a:t>
            </a:r>
          </a:p>
        </c:rich>
      </c:tx>
      <c:layout/>
      <c:overlay val="1"/>
    </c:title>
    <c:view3D>
      <c:rotX val="30"/>
      <c:perspective val="30"/>
    </c:view3D>
    <c:plotArea>
      <c:layout/>
      <c:pie3DChart>
        <c:varyColors val="1"/>
        <c:ser>
          <c:idx val="0"/>
          <c:order val="0"/>
          <c:dPt>
            <c:idx val="1"/>
            <c:spPr>
              <a:solidFill>
                <a:schemeClr val="accent1">
                  <a:lumMod val="40000"/>
                  <a:lumOff val="60000"/>
                </a:schemeClr>
              </a:solidFill>
            </c:spPr>
          </c:dPt>
          <c:dPt>
            <c:idx val="2"/>
            <c:spPr>
              <a:solidFill>
                <a:srgbClr val="FF0000"/>
              </a:solidFill>
            </c:spPr>
          </c:dPt>
          <c:dLbls>
            <c:dLbl>
              <c:idx val="0"/>
              <c:layout/>
              <c:tx>
                <c:rich>
                  <a:bodyPr/>
                  <a:lstStyle/>
                  <a:p>
                    <a:r>
                      <a:rPr lang="en-US" smtClean="0"/>
                      <a:t>18,4</a:t>
                    </a:r>
                    <a:endParaRPr lang="en-US"/>
                  </a:p>
                </c:rich>
              </c:tx>
              <c:dLblPos val="outEnd"/>
              <c:showVal val="1"/>
            </c:dLbl>
            <c:dLbl>
              <c:idx val="1"/>
              <c:layout/>
              <c:tx>
                <c:rich>
                  <a:bodyPr/>
                  <a:lstStyle/>
                  <a:p>
                    <a:r>
                      <a:rPr lang="en-US" smtClean="0"/>
                      <a:t>20,7</a:t>
                    </a:r>
                    <a:endParaRPr lang="en-US"/>
                  </a:p>
                </c:rich>
              </c:tx>
              <c:dLblPos val="outEnd"/>
              <c:showVal val="1"/>
            </c:dLbl>
            <c:dLbl>
              <c:idx val="2"/>
              <c:layout/>
              <c:tx>
                <c:rich>
                  <a:bodyPr/>
                  <a:lstStyle/>
                  <a:p>
                    <a:r>
                      <a:rPr lang="en-US" smtClean="0"/>
                      <a:t>60,9</a:t>
                    </a:r>
                    <a:endParaRPr lang="en-US"/>
                  </a:p>
                </c:rich>
              </c:tx>
              <c:dLblPos val="outEnd"/>
              <c:showVal val="1"/>
            </c:dLbl>
            <c:txPr>
              <a:bodyPr/>
              <a:lstStyle/>
              <a:p>
                <a:pPr>
                  <a:defRPr sz="1400" b="1"/>
                </a:pPr>
                <a:endParaRPr lang="en-US"/>
              </a:p>
            </c:txPr>
            <c:dLblPos val="outEnd"/>
            <c:showVal val="1"/>
            <c:showLeaderLines val="1"/>
          </c:dLbls>
          <c:cat>
            <c:strRef>
              <c:f>Sheet1!$A$5:$A$7</c:f>
              <c:strCache>
                <c:ptCount val="3"/>
                <c:pt idx="0">
                  <c:v>Agricultura</c:v>
                </c:pt>
                <c:pt idx="1">
                  <c:v>Industria</c:v>
                </c:pt>
                <c:pt idx="2">
                  <c:v>Servicios</c:v>
                </c:pt>
              </c:strCache>
            </c:strRef>
          </c:cat>
          <c:val>
            <c:numRef>
              <c:f>Sheet1!$B$5:$B$7</c:f>
              <c:numCache>
                <c:formatCode>0.0</c:formatCode>
                <c:ptCount val="3"/>
                <c:pt idx="0">
                  <c:v>18.447247777777665</c:v>
                </c:pt>
                <c:pt idx="1">
                  <c:v>20.693632222222138</c:v>
                </c:pt>
                <c:pt idx="2">
                  <c:v>60.859118888889036</c:v>
                </c:pt>
              </c:numCache>
            </c:numRef>
          </c:val>
        </c:ser>
      </c:pie3DChart>
    </c:plotArea>
    <c:legend>
      <c:legendPos val="r"/>
      <c:layout/>
      <c:txPr>
        <a:bodyPr/>
        <a:lstStyle/>
        <a:p>
          <a:pPr rtl="0">
            <a:defRPr/>
          </a:pPr>
          <a:endParaRPr lang="en-US"/>
        </a:p>
      </c:txPr>
    </c:legend>
    <c:plotVisOnly val="1"/>
  </c:chart>
  <c:externalData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style val="3"/>
  <c:clrMapOvr bg1="lt1" tx1="dk1" bg2="lt2" tx2="dk2" accent1="accent1" accent2="accent2" accent3="accent3" accent4="accent4" accent5="accent5" accent6="accent6" hlink="hlink" folHlink="folHlink"/>
  <c:chart>
    <c:plotArea>
      <c:layout>
        <c:manualLayout>
          <c:layoutTarget val="inner"/>
          <c:xMode val="edge"/>
          <c:yMode val="edge"/>
          <c:x val="0.10127624671916077"/>
          <c:y val="2.0916726318301122E-2"/>
          <c:w val="0.84933171324422863"/>
          <c:h val="0.75321888412017568"/>
        </c:manualLayout>
      </c:layout>
      <c:lineChart>
        <c:grouping val="standard"/>
        <c:ser>
          <c:idx val="0"/>
          <c:order val="0"/>
          <c:tx>
            <c:strRef>
              <c:f>'graph (1)'!$R$1</c:f>
              <c:strCache>
                <c:ptCount val="1"/>
                <c:pt idx="0">
                  <c:v>GDP pc LAC/ GDP pc US</c:v>
                </c:pt>
              </c:strCache>
            </c:strRef>
          </c:tx>
          <c:spPr>
            <a:ln>
              <a:solidFill>
                <a:srgbClr val="FF0000"/>
              </a:solidFill>
            </a:ln>
          </c:spPr>
          <c:marker>
            <c:symbol val="none"/>
          </c:marker>
          <c:cat>
            <c:numRef>
              <c:f>'graph (1)'!$C$2:$C$49</c:f>
              <c:numCache>
                <c:formatCode>General</c:formatCode>
                <c:ptCount val="4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numCache>
            </c:numRef>
          </c:cat>
          <c:val>
            <c:numRef>
              <c:f>'graph (1)'!$R$2:$R$49</c:f>
              <c:numCache>
                <c:formatCode>0.00</c:formatCode>
                <c:ptCount val="48"/>
                <c:pt idx="0">
                  <c:v>1</c:v>
                </c:pt>
                <c:pt idx="1">
                  <c:v>1.0027968399589222</c:v>
                </c:pt>
                <c:pt idx="2">
                  <c:v>0.9977945266870627</c:v>
                </c:pt>
                <c:pt idx="3">
                  <c:v>0.9862904908289345</c:v>
                </c:pt>
                <c:pt idx="4">
                  <c:v>0.97126959275311464</c:v>
                </c:pt>
                <c:pt idx="5">
                  <c:v>0.95441611699744477</c:v>
                </c:pt>
                <c:pt idx="6">
                  <c:v>0.93919520723062344</c:v>
                </c:pt>
                <c:pt idx="7">
                  <c:v>0.92867889464159992</c:v>
                </c:pt>
                <c:pt idx="8">
                  <c:v>0.92254793342948671</c:v>
                </c:pt>
                <c:pt idx="9">
                  <c:v>0.92255770970830486</c:v>
                </c:pt>
                <c:pt idx="10">
                  <c:v>0.92949907327328041</c:v>
                </c:pt>
                <c:pt idx="11">
                  <c:v>0.9386255189174969</c:v>
                </c:pt>
                <c:pt idx="12">
                  <c:v>0.94604058885788045</c:v>
                </c:pt>
                <c:pt idx="13">
                  <c:v>0.95297642453283871</c:v>
                </c:pt>
                <c:pt idx="14">
                  <c:v>0.96754208474256442</c:v>
                </c:pt>
                <c:pt idx="15">
                  <c:v>0.97213947443299464</c:v>
                </c:pt>
                <c:pt idx="16">
                  <c:v>0.97146653744309663</c:v>
                </c:pt>
                <c:pt idx="17">
                  <c:v>0.96612819601171385</c:v>
                </c:pt>
                <c:pt idx="18">
                  <c:v>0.95925315717279891</c:v>
                </c:pt>
                <c:pt idx="19">
                  <c:v>0.9521658693488938</c:v>
                </c:pt>
                <c:pt idx="20">
                  <c:v>0.94520522395745032</c:v>
                </c:pt>
                <c:pt idx="21">
                  <c:v>0.93008697726786749</c:v>
                </c:pt>
                <c:pt idx="22">
                  <c:v>0.90515836121665982</c:v>
                </c:pt>
                <c:pt idx="23">
                  <c:v>0.87152784181178389</c:v>
                </c:pt>
                <c:pt idx="24">
                  <c:v>0.83595386072999267</c:v>
                </c:pt>
                <c:pt idx="25">
                  <c:v>0.80505554615369046</c:v>
                </c:pt>
                <c:pt idx="26">
                  <c:v>0.77990776650125593</c:v>
                </c:pt>
                <c:pt idx="27">
                  <c:v>0.75947688362046661</c:v>
                </c:pt>
                <c:pt idx="28">
                  <c:v>0.74305517192164749</c:v>
                </c:pt>
                <c:pt idx="29">
                  <c:v>0.73178010668382021</c:v>
                </c:pt>
                <c:pt idx="30">
                  <c:v>0.72717087366596034</c:v>
                </c:pt>
                <c:pt idx="31">
                  <c:v>0.72914717320781863</c:v>
                </c:pt>
                <c:pt idx="32">
                  <c:v>0.73241276863180549</c:v>
                </c:pt>
                <c:pt idx="33">
                  <c:v>0.73360141612017682</c:v>
                </c:pt>
                <c:pt idx="34">
                  <c:v>0.73099361762679482</c:v>
                </c:pt>
                <c:pt idx="35">
                  <c:v>0.72510951621695063</c:v>
                </c:pt>
                <c:pt idx="36">
                  <c:v>0.71591749057834164</c:v>
                </c:pt>
                <c:pt idx="37">
                  <c:v>0.70428609732188874</c:v>
                </c:pt>
                <c:pt idx="38">
                  <c:v>0.69064621788751135</c:v>
                </c:pt>
                <c:pt idx="39">
                  <c:v>0.67695936298919679</c:v>
                </c:pt>
                <c:pt idx="40">
                  <c:v>0.66508647735125725</c:v>
                </c:pt>
                <c:pt idx="41">
                  <c:v>0.65681335790719064</c:v>
                </c:pt>
                <c:pt idx="42">
                  <c:v>0.65204024521624182</c:v>
                </c:pt>
                <c:pt idx="43">
                  <c:v>0.65119498469816328</c:v>
                </c:pt>
                <c:pt idx="44">
                  <c:v>0.65563503507924081</c:v>
                </c:pt>
                <c:pt idx="45">
                  <c:v>0.6642198139162041</c:v>
                </c:pt>
                <c:pt idx="46">
                  <c:v>0.6763981033075952</c:v>
                </c:pt>
                <c:pt idx="47">
                  <c:v>0.69043733831938392</c:v>
                </c:pt>
              </c:numCache>
            </c:numRef>
          </c:val>
        </c:ser>
        <c:ser>
          <c:idx val="1"/>
          <c:order val="1"/>
          <c:tx>
            <c:strRef>
              <c:f>'graph (1)'!$S$1</c:f>
              <c:strCache>
                <c:ptCount val="1"/>
                <c:pt idx="0">
                  <c:v>TFP LAC/ TFP US</c:v>
                </c:pt>
              </c:strCache>
            </c:strRef>
          </c:tx>
          <c:spPr>
            <a:ln>
              <a:solidFill>
                <a:srgbClr val="0399CD"/>
              </a:solidFill>
            </a:ln>
          </c:spPr>
          <c:marker>
            <c:symbol val="none"/>
          </c:marker>
          <c:dLbls>
            <c:dLbl>
              <c:idx val="45"/>
              <c:layout>
                <c:manualLayout>
                  <c:x val="1.6266970273916301E-2"/>
                  <c:y val="-5.780654027688599E-2"/>
                </c:manualLayout>
              </c:layout>
              <c:tx>
                <c:rich>
                  <a:bodyPr/>
                  <a:lstStyle/>
                  <a:p>
                    <a:r>
                      <a:rPr lang="en-US" sz="1200" dirty="0" smtClean="0"/>
                      <a:t>0,76</a:t>
                    </a:r>
                    <a:endParaRPr lang="en-US" sz="1200" dirty="0"/>
                  </a:p>
                </c:rich>
              </c:tx>
              <c:dLblPos val="r"/>
            </c:dLbl>
            <c:delete val="1"/>
            <c:txPr>
              <a:bodyPr/>
              <a:lstStyle/>
              <a:p>
                <a:pPr>
                  <a:defRPr sz="1200"/>
                </a:pPr>
                <a:endParaRPr lang="en-US"/>
              </a:p>
            </c:txPr>
          </c:dLbls>
          <c:cat>
            <c:numRef>
              <c:f>'graph (1)'!$C$2:$C$49</c:f>
              <c:numCache>
                <c:formatCode>General</c:formatCode>
                <c:ptCount val="4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numCache>
            </c:numRef>
          </c:cat>
          <c:val>
            <c:numRef>
              <c:f>'graph (1)'!$S$2:$S$49</c:f>
              <c:numCache>
                <c:formatCode>0.00</c:formatCode>
                <c:ptCount val="48"/>
                <c:pt idx="0">
                  <c:v>1</c:v>
                </c:pt>
                <c:pt idx="1">
                  <c:v>1.0111648153998221</c:v>
                </c:pt>
                <c:pt idx="2">
                  <c:v>1.0162880401091092</c:v>
                </c:pt>
                <c:pt idx="3">
                  <c:v>1.0163642038353418</c:v>
                </c:pt>
                <c:pt idx="4">
                  <c:v>1.0126715697260578</c:v>
                </c:pt>
                <c:pt idx="5">
                  <c:v>1.0067532914281536</c:v>
                </c:pt>
                <c:pt idx="6">
                  <c:v>1.0013495212035401</c:v>
                </c:pt>
                <c:pt idx="7">
                  <c:v>0.9986896610030036</c:v>
                </c:pt>
                <c:pt idx="8">
                  <c:v>0.99927932699606448</c:v>
                </c:pt>
                <c:pt idx="9">
                  <c:v>1.0048009516903926</c:v>
                </c:pt>
                <c:pt idx="10">
                  <c:v>1.0143417460936379</c:v>
                </c:pt>
                <c:pt idx="11">
                  <c:v>1.0239789704586597</c:v>
                </c:pt>
                <c:pt idx="12">
                  <c:v>1.0327741334487224</c:v>
                </c:pt>
                <c:pt idx="13">
                  <c:v>1.0425934083626618</c:v>
                </c:pt>
                <c:pt idx="14">
                  <c:v>1.053676850231611</c:v>
                </c:pt>
                <c:pt idx="15">
                  <c:v>1.063302427622286</c:v>
                </c:pt>
                <c:pt idx="16">
                  <c:v>1.0702873712962973</c:v>
                </c:pt>
                <c:pt idx="17">
                  <c:v>1.0755658501593628</c:v>
                </c:pt>
                <c:pt idx="18">
                  <c:v>1.0793612519437958</c:v>
                </c:pt>
                <c:pt idx="19">
                  <c:v>1.0817768847613869</c:v>
                </c:pt>
                <c:pt idx="20">
                  <c:v>1.0795857055091096</c:v>
                </c:pt>
                <c:pt idx="21">
                  <c:v>1.0655290983212904</c:v>
                </c:pt>
                <c:pt idx="22">
                  <c:v>1.0384895789128021</c:v>
                </c:pt>
                <c:pt idx="23">
                  <c:v>1.0015623416133792</c:v>
                </c:pt>
                <c:pt idx="24">
                  <c:v>0.96343676849705739</c:v>
                </c:pt>
                <c:pt idx="25">
                  <c:v>0.93055705445929793</c:v>
                </c:pt>
                <c:pt idx="26">
                  <c:v>0.9046930753139526</c:v>
                </c:pt>
                <c:pt idx="27">
                  <c:v>0.88408610396558807</c:v>
                </c:pt>
                <c:pt idx="28">
                  <c:v>0.86715798662805565</c:v>
                </c:pt>
                <c:pt idx="29">
                  <c:v>0.85472057993411865</c:v>
                </c:pt>
                <c:pt idx="30">
                  <c:v>0.84718806272776059</c:v>
                </c:pt>
                <c:pt idx="31">
                  <c:v>0.84297226401129788</c:v>
                </c:pt>
                <c:pt idx="32">
                  <c:v>0.83866124079165238</c:v>
                </c:pt>
                <c:pt idx="33">
                  <c:v>0.83204900598963571</c:v>
                </c:pt>
                <c:pt idx="34">
                  <c:v>0.82268406862733479</c:v>
                </c:pt>
                <c:pt idx="35">
                  <c:v>0.81105781266447885</c:v>
                </c:pt>
                <c:pt idx="36">
                  <c:v>0.79717172552077664</c:v>
                </c:pt>
                <c:pt idx="37">
                  <c:v>0.78147758275757551</c:v>
                </c:pt>
                <c:pt idx="38">
                  <c:v>0.76482527444392934</c:v>
                </c:pt>
                <c:pt idx="39">
                  <c:v>0.74907311299835122</c:v>
                </c:pt>
                <c:pt idx="40">
                  <c:v>0.7366583303026617</c:v>
                </c:pt>
                <c:pt idx="41">
                  <c:v>0.7281822512700209</c:v>
                </c:pt>
                <c:pt idx="42">
                  <c:v>0.7233462185054339</c:v>
                </c:pt>
                <c:pt idx="43">
                  <c:v>0.72261913459949889</c:v>
                </c:pt>
                <c:pt idx="44">
                  <c:v>0.72637752744192852</c:v>
                </c:pt>
                <c:pt idx="45">
                  <c:v>0.73396133989728141</c:v>
                </c:pt>
                <c:pt idx="46">
                  <c:v>0.74424450692118926</c:v>
                </c:pt>
                <c:pt idx="47">
                  <c:v>0.75587168846161923</c:v>
                </c:pt>
              </c:numCache>
            </c:numRef>
          </c:val>
        </c:ser>
        <c:ser>
          <c:idx val="2"/>
          <c:order val="2"/>
          <c:tx>
            <c:strRef>
              <c:f>'graph (1)'!$U$1</c:f>
              <c:strCache>
                <c:ptCount val="1"/>
              </c:strCache>
            </c:strRef>
          </c:tx>
          <c:spPr>
            <a:ln>
              <a:solidFill>
                <a:schemeClr val="accent3">
                  <a:lumMod val="75000"/>
                </a:schemeClr>
              </a:solidFill>
            </a:ln>
          </c:spPr>
          <c:marker>
            <c:symbol val="none"/>
          </c:marker>
          <c:dLbls>
            <c:dLbl>
              <c:idx val="45"/>
              <c:layout>
                <c:manualLayout>
                  <c:x val="2.4301336573511755E-2"/>
                  <c:y val="-2.6637829069649784E-2"/>
                </c:manualLayout>
              </c:layout>
              <c:dLblPos val="r"/>
              <c:showVal val="1"/>
            </c:dLbl>
            <c:delete val="1"/>
            <c:txPr>
              <a:bodyPr/>
              <a:lstStyle/>
              <a:p>
                <a:pPr>
                  <a:defRPr sz="1200"/>
                </a:pPr>
                <a:endParaRPr lang="en-US"/>
              </a:p>
            </c:txPr>
          </c:dLbls>
          <c:cat>
            <c:numRef>
              <c:f>'graph (1)'!$C$2:$C$49</c:f>
              <c:numCache>
                <c:formatCode>General</c:formatCode>
                <c:ptCount val="4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numCache>
            </c:numRef>
          </c:cat>
          <c:val>
            <c:numRef>
              <c:f>'graph (1)'!$U$2:$U$49</c:f>
              <c:numCache>
                <c:formatCode>0</c:formatCode>
                <c:ptCount val="48"/>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numCache>
            </c:numRef>
          </c:val>
        </c:ser>
        <c:ser>
          <c:idx val="4"/>
          <c:order val="3"/>
          <c:tx>
            <c:strRef>
              <c:f>'graph (1)'!$T$1</c:f>
              <c:strCache>
                <c:ptCount val="1"/>
                <c:pt idx="0">
                  <c:v>Factor Accumulation LAC vs. US</c:v>
                </c:pt>
              </c:strCache>
            </c:strRef>
          </c:tx>
          <c:spPr>
            <a:ln>
              <a:solidFill>
                <a:schemeClr val="accent6">
                  <a:lumMod val="20000"/>
                  <a:lumOff val="80000"/>
                </a:schemeClr>
              </a:solidFill>
            </a:ln>
          </c:spPr>
          <c:marker>
            <c:symbol val="none"/>
          </c:marker>
          <c:dLbls>
            <c:dLbl>
              <c:idx val="45"/>
              <c:layout>
                <c:manualLayout>
                  <c:x val="1.7820980153908466E-2"/>
                  <c:y val="-3.7195994277539411E-2"/>
                </c:manualLayout>
              </c:layout>
              <c:tx>
                <c:rich>
                  <a:bodyPr/>
                  <a:lstStyle/>
                  <a:p>
                    <a:r>
                      <a:rPr lang="en-US" sz="1200" dirty="0" smtClean="0"/>
                      <a:t>0,91</a:t>
                    </a:r>
                    <a:endParaRPr lang="en-US" sz="1200" dirty="0"/>
                  </a:p>
                </c:rich>
              </c:tx>
              <c:dLblPos val="r"/>
            </c:dLbl>
            <c:delete val="1"/>
            <c:txPr>
              <a:bodyPr/>
              <a:lstStyle/>
              <a:p>
                <a:pPr>
                  <a:defRPr sz="1200"/>
                </a:pPr>
                <a:endParaRPr lang="en-US"/>
              </a:p>
            </c:txPr>
          </c:dLbls>
          <c:cat>
            <c:numRef>
              <c:f>'graph (1)'!$C$2:$C$49</c:f>
              <c:numCache>
                <c:formatCode>General</c:formatCode>
                <c:ptCount val="4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numCache>
            </c:numRef>
          </c:cat>
          <c:val>
            <c:numRef>
              <c:f>'graph (1)'!$T$2:$T$49</c:f>
              <c:numCache>
                <c:formatCode>0.00</c:formatCode>
                <c:ptCount val="48"/>
                <c:pt idx="0">
                  <c:v>1</c:v>
                </c:pt>
                <c:pt idx="1">
                  <c:v>0.9917245965412127</c:v>
                </c:pt>
                <c:pt idx="2">
                  <c:v>0.98180316153254443</c:v>
                </c:pt>
                <c:pt idx="3">
                  <c:v>0.97041148638596597</c:v>
                </c:pt>
                <c:pt idx="4">
                  <c:v>0.95911622838927302</c:v>
                </c:pt>
                <c:pt idx="5">
                  <c:v>0.9480134930330657</c:v>
                </c:pt>
                <c:pt idx="6">
                  <c:v>0.93792935450366044</c:v>
                </c:pt>
                <c:pt idx="7">
                  <c:v>0.92989741094703882</c:v>
                </c:pt>
                <c:pt idx="8">
                  <c:v>0.92321347209464588</c:v>
                </c:pt>
                <c:pt idx="9">
                  <c:v>0.91814995002451438</c:v>
                </c:pt>
                <c:pt idx="10">
                  <c:v>0.91635703822313963</c:v>
                </c:pt>
                <c:pt idx="11">
                  <c:v>0.91664560515712079</c:v>
                </c:pt>
                <c:pt idx="12">
                  <c:v>0.9160196050556505</c:v>
                </c:pt>
                <c:pt idx="13">
                  <c:v>0.91404442551071785</c:v>
                </c:pt>
                <c:pt idx="14">
                  <c:v>0.91825385145976568</c:v>
                </c:pt>
                <c:pt idx="15">
                  <c:v>0.91426441222289245</c:v>
                </c:pt>
                <c:pt idx="16">
                  <c:v>0.90766909625816194</c:v>
                </c:pt>
                <c:pt idx="17">
                  <c:v>0.89825155899308262</c:v>
                </c:pt>
                <c:pt idx="18">
                  <c:v>0.88872366695026406</c:v>
                </c:pt>
                <c:pt idx="19">
                  <c:v>0.88018703812348564</c:v>
                </c:pt>
                <c:pt idx="20">
                  <c:v>0.87552604617843865</c:v>
                </c:pt>
                <c:pt idx="21">
                  <c:v>0.87288755030335163</c:v>
                </c:pt>
                <c:pt idx="22">
                  <c:v>0.87161050919721739</c:v>
                </c:pt>
                <c:pt idx="23">
                  <c:v>0.87016874225576035</c:v>
                </c:pt>
                <c:pt idx="24">
                  <c:v>0.86767904631066628</c:v>
                </c:pt>
                <c:pt idx="25">
                  <c:v>0.86513325739430502</c:v>
                </c:pt>
                <c:pt idx="26">
                  <c:v>0.86206955409220754</c:v>
                </c:pt>
                <c:pt idx="27">
                  <c:v>0.85905331860961565</c:v>
                </c:pt>
                <c:pt idx="28">
                  <c:v>0.85688642064055265</c:v>
                </c:pt>
                <c:pt idx="29">
                  <c:v>0.85616328846666157</c:v>
                </c:pt>
                <c:pt idx="30">
                  <c:v>0.85833474057513914</c:v>
                </c:pt>
                <c:pt idx="31">
                  <c:v>0.86497190999788565</c:v>
                </c:pt>
                <c:pt idx="32">
                  <c:v>0.87331257863486877</c:v>
                </c:pt>
                <c:pt idx="33">
                  <c:v>0.88168126742494912</c:v>
                </c:pt>
                <c:pt idx="34">
                  <c:v>0.88854720984772517</c:v>
                </c:pt>
                <c:pt idx="35">
                  <c:v>0.89402950608391774</c:v>
                </c:pt>
                <c:pt idx="36">
                  <c:v>0.89807214174925709</c:v>
                </c:pt>
                <c:pt idx="37">
                  <c:v>0.90122400671359471</c:v>
                </c:pt>
                <c:pt idx="38">
                  <c:v>0.90301207602895928</c:v>
                </c:pt>
                <c:pt idx="39">
                  <c:v>0.90372939276182562</c:v>
                </c:pt>
                <c:pt idx="40">
                  <c:v>0.90284289637220094</c:v>
                </c:pt>
                <c:pt idx="41">
                  <c:v>0.90199095576463539</c:v>
                </c:pt>
                <c:pt idx="42">
                  <c:v>0.90142272054643047</c:v>
                </c:pt>
                <c:pt idx="43">
                  <c:v>0.90115983962201462</c:v>
                </c:pt>
                <c:pt idx="44">
                  <c:v>0.90260908885129232</c:v>
                </c:pt>
                <c:pt idx="45">
                  <c:v>0.90497982513335862</c:v>
                </c:pt>
                <c:pt idx="46">
                  <c:v>0.90883894267349108</c:v>
                </c:pt>
                <c:pt idx="47">
                  <c:v>0.9134324024510595</c:v>
                </c:pt>
              </c:numCache>
            </c:numRef>
          </c:val>
        </c:ser>
        <c:marker val="1"/>
        <c:axId val="54670464"/>
        <c:axId val="54672000"/>
      </c:lineChart>
      <c:catAx>
        <c:axId val="54670464"/>
        <c:scaling>
          <c:orientation val="minMax"/>
        </c:scaling>
        <c:axPos val="b"/>
        <c:numFmt formatCode="General" sourceLinked="1"/>
        <c:tickLblPos val="nextTo"/>
        <c:txPr>
          <a:bodyPr rot="-5400000" vert="horz"/>
          <a:lstStyle/>
          <a:p>
            <a:pPr>
              <a:defRPr sz="1200"/>
            </a:pPr>
            <a:endParaRPr lang="en-US"/>
          </a:p>
        </c:txPr>
        <c:crossAx val="54672000"/>
        <c:crosses val="autoZero"/>
        <c:auto val="1"/>
        <c:lblAlgn val="ctr"/>
        <c:lblOffset val="100"/>
      </c:catAx>
      <c:valAx>
        <c:axId val="54672000"/>
        <c:scaling>
          <c:orientation val="minMax"/>
          <c:min val="0.60000000000000064"/>
        </c:scaling>
        <c:axPos val="l"/>
        <c:numFmt formatCode="0.00" sourceLinked="1"/>
        <c:tickLblPos val="nextTo"/>
        <c:txPr>
          <a:bodyPr/>
          <a:lstStyle/>
          <a:p>
            <a:pPr>
              <a:defRPr sz="1200"/>
            </a:pPr>
            <a:endParaRPr lang="en-US"/>
          </a:p>
        </c:txPr>
        <c:crossAx val="54670464"/>
        <c:crosses val="autoZero"/>
        <c:crossBetween val="between"/>
      </c:valAx>
    </c:plotArea>
    <c:legend>
      <c:legendPos val="b"/>
      <c:legendEntry>
        <c:idx val="2"/>
        <c:delete val="1"/>
      </c:legendEntry>
      <c:layout/>
      <c:txPr>
        <a:bodyPr/>
        <a:lstStyle/>
        <a:p>
          <a:pPr>
            <a:defRPr sz="1400"/>
          </a:pPr>
          <a:endParaRPr lang="en-US"/>
        </a:p>
      </c:txPr>
    </c:legend>
    <c:plotVisOnly val="1"/>
    <c:dispBlanksAs val="gap"/>
  </c:chart>
  <c:txPr>
    <a:bodyPr/>
    <a:lstStyle/>
    <a:p>
      <a:pPr>
        <a:defRPr sz="1800"/>
      </a:pPr>
      <a:endParaRPr lang="en-US"/>
    </a:p>
  </c:txPr>
  <c:externalData r:id="rId2"/>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572735308972644"/>
          <c:y val="8.0888886058131729E-3"/>
          <c:w val="0.81412925895273669"/>
          <c:h val="0.81863517520086881"/>
        </c:manualLayout>
      </c:layout>
      <c:barChart>
        <c:barDir val="bar"/>
        <c:grouping val="clustered"/>
        <c:ser>
          <c:idx val="0"/>
          <c:order val="0"/>
          <c:tx>
            <c:strRef>
              <c:f>'Table Productivity'!$B$1</c:f>
              <c:strCache>
                <c:ptCount val="1"/>
                <c:pt idx="0">
                  <c:v>Cumulative Productivity 1960-2005</c:v>
                </c:pt>
              </c:strCache>
            </c:strRef>
          </c:tx>
          <c:dPt>
            <c:idx val="12"/>
            <c:spPr>
              <a:solidFill>
                <a:srgbClr val="FF0000"/>
              </a:solidFill>
            </c:spPr>
          </c:dPt>
          <c:dLbls>
            <c:showVal val="1"/>
          </c:dLbls>
          <c:cat>
            <c:strRef>
              <c:f>'Table Productivity'!$A$2:$A$34</c:f>
              <c:strCache>
                <c:ptCount val="33"/>
                <c:pt idx="0">
                  <c:v>Mali</c:v>
                </c:pt>
                <c:pt idx="1">
                  <c:v>Pakistán</c:v>
                </c:pt>
                <c:pt idx="2">
                  <c:v>Dinamarca</c:v>
                </c:pt>
                <c:pt idx="3">
                  <c:v>Suecia</c:v>
                </c:pt>
                <c:pt idx="4">
                  <c:v>Australia</c:v>
                </c:pt>
                <c:pt idx="5">
                  <c:v>España</c:v>
                </c:pt>
                <c:pt idx="6">
                  <c:v>Reino Unido</c:v>
                </c:pt>
                <c:pt idx="7">
                  <c:v>Israel</c:v>
                </c:pt>
                <c:pt idx="8">
                  <c:v>Lesoto</c:v>
                </c:pt>
                <c:pt idx="9">
                  <c:v>Francia</c:v>
                </c:pt>
                <c:pt idx="10">
                  <c:v>Noruega</c:v>
                </c:pt>
                <c:pt idx="11">
                  <c:v>Alemania</c:v>
                </c:pt>
                <c:pt idx="12">
                  <c:v>Chile</c:v>
                </c:pt>
                <c:pt idx="13">
                  <c:v>Grecia</c:v>
                </c:pt>
                <c:pt idx="14">
                  <c:v>India</c:v>
                </c:pt>
                <c:pt idx="15">
                  <c:v>Finlandia</c:v>
                </c:pt>
                <c:pt idx="16">
                  <c:v>Italia</c:v>
                </c:pt>
                <c:pt idx="17">
                  <c:v>Malasia</c:v>
                </c:pt>
                <c:pt idx="18">
                  <c:v>Egipto</c:v>
                </c:pt>
                <c:pt idx="19">
                  <c:v>Bélgica</c:v>
                </c:pt>
                <c:pt idx="20">
                  <c:v>Papua-Nueva Guinea</c:v>
                </c:pt>
                <c:pt idx="21">
                  <c:v>Austria</c:v>
                </c:pt>
                <c:pt idx="22">
                  <c:v>Corea del Sur</c:v>
                </c:pt>
                <c:pt idx="23">
                  <c:v>Túnez</c:v>
                </c:pt>
                <c:pt idx="24">
                  <c:v>Japón</c:v>
                </c:pt>
                <c:pt idx="25">
                  <c:v>Irlanda</c:v>
                </c:pt>
                <c:pt idx="26">
                  <c:v>Tailandia</c:v>
                </c:pt>
                <c:pt idx="27">
                  <c:v>Singapur</c:v>
                </c:pt>
                <c:pt idx="28">
                  <c:v>Sri Lanka</c:v>
                </c:pt>
                <c:pt idx="29">
                  <c:v>Ghana</c:v>
                </c:pt>
                <c:pt idx="30">
                  <c:v>Hungría</c:v>
                </c:pt>
                <c:pt idx="31">
                  <c:v>Hong Kong</c:v>
                </c:pt>
                <c:pt idx="32">
                  <c:v>China</c:v>
                </c:pt>
              </c:strCache>
            </c:strRef>
          </c:cat>
          <c:val>
            <c:numRef>
              <c:f>'Table Productivity'!$B$2:$B$34</c:f>
              <c:numCache>
                <c:formatCode>0.0%</c:formatCode>
                <c:ptCount val="33"/>
                <c:pt idx="0">
                  <c:v>6.4213529400501984E-2</c:v>
                </c:pt>
                <c:pt idx="1">
                  <c:v>6.6158117448829282E-2</c:v>
                </c:pt>
                <c:pt idx="2">
                  <c:v>9.4016504872958637E-2</c:v>
                </c:pt>
                <c:pt idx="3" formatCode="0%">
                  <c:v>0.10916882072491277</c:v>
                </c:pt>
                <c:pt idx="4" formatCode="0%">
                  <c:v>0.11713634710015899</c:v>
                </c:pt>
                <c:pt idx="5" formatCode="0%">
                  <c:v>0.15309475941562864</c:v>
                </c:pt>
                <c:pt idx="6" formatCode="0%">
                  <c:v>0.16192084553966346</c:v>
                </c:pt>
                <c:pt idx="7" formatCode="0%">
                  <c:v>0.16266452218201333</c:v>
                </c:pt>
                <c:pt idx="8" formatCode="0%">
                  <c:v>0.16747352901755719</c:v>
                </c:pt>
                <c:pt idx="9" formatCode="0%">
                  <c:v>0.17017481379363117</c:v>
                </c:pt>
                <c:pt idx="10" formatCode="0%">
                  <c:v>0.17469661286307847</c:v>
                </c:pt>
                <c:pt idx="11" formatCode="0%">
                  <c:v>0.18658471671740756</c:v>
                </c:pt>
                <c:pt idx="12" formatCode="0%">
                  <c:v>0.18886782698604176</c:v>
                </c:pt>
                <c:pt idx="13" formatCode="0%">
                  <c:v>0.20600762057939462</c:v>
                </c:pt>
                <c:pt idx="14" formatCode="0%">
                  <c:v>0.23976410668811154</c:v>
                </c:pt>
                <c:pt idx="15" formatCode="0%">
                  <c:v>0.25148831064391985</c:v>
                </c:pt>
                <c:pt idx="16" formatCode="0%">
                  <c:v>0.30205219522469495</c:v>
                </c:pt>
                <c:pt idx="17" formatCode="0%">
                  <c:v>0.30664215827062646</c:v>
                </c:pt>
                <c:pt idx="18" formatCode="0%">
                  <c:v>0.31513661516074287</c:v>
                </c:pt>
                <c:pt idx="19" formatCode="0%">
                  <c:v>0.31655044325732057</c:v>
                </c:pt>
                <c:pt idx="20" formatCode="0%">
                  <c:v>0.35519405671396043</c:v>
                </c:pt>
                <c:pt idx="21" formatCode="0%">
                  <c:v>0.3618235778428821</c:v>
                </c:pt>
                <c:pt idx="22" formatCode="0%">
                  <c:v>0.40480287973653617</c:v>
                </c:pt>
                <c:pt idx="23" formatCode="0%">
                  <c:v>0.41388247458211436</c:v>
                </c:pt>
                <c:pt idx="24" formatCode="0%">
                  <c:v>0.54600800352308665</c:v>
                </c:pt>
                <c:pt idx="25" formatCode="0%">
                  <c:v>0.68271890018572767</c:v>
                </c:pt>
                <c:pt idx="26" formatCode="0%">
                  <c:v>0.86329293277423569</c:v>
                </c:pt>
                <c:pt idx="27" formatCode="0%">
                  <c:v>1.0278844275949175</c:v>
                </c:pt>
                <c:pt idx="28" formatCode="0%">
                  <c:v>1.0295908246692327</c:v>
                </c:pt>
                <c:pt idx="29" formatCode="0%">
                  <c:v>1.1475742432075358</c:v>
                </c:pt>
                <c:pt idx="30" formatCode="0%">
                  <c:v>1.318868784345262</c:v>
                </c:pt>
                <c:pt idx="31" formatCode="0%">
                  <c:v>1.3605813085185823</c:v>
                </c:pt>
                <c:pt idx="32" formatCode="0%">
                  <c:v>2.1939831887721035</c:v>
                </c:pt>
              </c:numCache>
            </c:numRef>
          </c:val>
        </c:ser>
        <c:axId val="54715904"/>
        <c:axId val="54908416"/>
      </c:barChart>
      <c:catAx>
        <c:axId val="54715904"/>
        <c:scaling>
          <c:orientation val="minMax"/>
        </c:scaling>
        <c:axPos val="l"/>
        <c:tickLblPos val="nextTo"/>
        <c:txPr>
          <a:bodyPr/>
          <a:lstStyle/>
          <a:p>
            <a:pPr>
              <a:defRPr sz="1200"/>
            </a:pPr>
            <a:endParaRPr lang="en-US"/>
          </a:p>
        </c:txPr>
        <c:crossAx val="54908416"/>
        <c:crosses val="autoZero"/>
        <c:auto val="1"/>
        <c:lblAlgn val="ctr"/>
        <c:lblOffset val="100"/>
      </c:catAx>
      <c:valAx>
        <c:axId val="54908416"/>
        <c:scaling>
          <c:orientation val="minMax"/>
        </c:scaling>
        <c:axPos val="b"/>
        <c:title>
          <c:tx>
            <c:rich>
              <a:bodyPr/>
              <a:lstStyle/>
              <a:p>
                <a:pPr>
                  <a:defRPr/>
                </a:pPr>
                <a:r>
                  <a:rPr lang="es-AR" sz="1400" b="1" dirty="0"/>
                  <a:t>Ganancia porcentual respecto a Estados Unidos</a:t>
                </a:r>
                <a:endParaRPr lang="en-US" sz="1400" b="1" dirty="0"/>
              </a:p>
            </c:rich>
          </c:tx>
          <c:layout/>
        </c:title>
        <c:numFmt formatCode="0%" sourceLinked="0"/>
        <c:tickLblPos val="nextTo"/>
        <c:crossAx val="54715904"/>
        <c:crosses val="autoZero"/>
        <c:crossBetween val="between"/>
      </c:valAx>
    </c:plotArea>
    <c:plotVisOnly val="1"/>
  </c:chart>
  <c:spPr>
    <a:ln>
      <a:noFill/>
    </a:ln>
  </c:spPr>
  <c:externalData r:id="rId2"/>
  <c:userShapes r:id="rId3"/>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7471977427602482E-2"/>
          <c:y val="2.2244443665986241E-2"/>
          <c:w val="0.91742877620249763"/>
          <c:h val="0.80245739798923899"/>
        </c:manualLayout>
      </c:layout>
      <c:barChart>
        <c:barDir val="bar"/>
        <c:grouping val="clustered"/>
        <c:ser>
          <c:idx val="0"/>
          <c:order val="0"/>
          <c:tx>
            <c:strRef>
              <c:f>'Table Productivity'!$G$1</c:f>
              <c:strCache>
                <c:ptCount val="1"/>
                <c:pt idx="0">
                  <c:v>Cumulative Productivity 1960-2005</c:v>
                </c:pt>
              </c:strCache>
            </c:strRef>
          </c:tx>
          <c:dPt>
            <c:idx val="2"/>
            <c:spPr>
              <a:solidFill>
                <a:srgbClr val="FF0000"/>
              </a:solidFill>
            </c:spPr>
          </c:dPt>
          <c:dPt>
            <c:idx val="4"/>
            <c:spPr>
              <a:solidFill>
                <a:srgbClr val="FF0000"/>
              </a:solidFill>
            </c:spPr>
          </c:dPt>
          <c:dPt>
            <c:idx val="5"/>
            <c:spPr>
              <a:solidFill>
                <a:srgbClr val="FF0000"/>
              </a:solidFill>
            </c:spPr>
          </c:dPt>
          <c:dPt>
            <c:idx val="7"/>
            <c:spPr>
              <a:solidFill>
                <a:srgbClr val="FF0000"/>
              </a:solidFill>
            </c:spPr>
          </c:dPt>
          <c:dPt>
            <c:idx val="10"/>
            <c:spPr>
              <a:solidFill>
                <a:srgbClr val="FF0000"/>
              </a:solidFill>
            </c:spPr>
          </c:dPt>
          <c:dPt>
            <c:idx val="11"/>
            <c:spPr>
              <a:solidFill>
                <a:srgbClr val="FF0000"/>
              </a:solidFill>
            </c:spPr>
          </c:dPt>
          <c:dPt>
            <c:idx val="12"/>
            <c:spPr>
              <a:solidFill>
                <a:srgbClr val="FF0000"/>
              </a:solidFill>
            </c:spPr>
          </c:dPt>
          <c:dPt>
            <c:idx val="15"/>
            <c:spPr>
              <a:solidFill>
                <a:srgbClr val="FF0000"/>
              </a:solidFill>
            </c:spPr>
          </c:dPt>
          <c:dPt>
            <c:idx val="18"/>
            <c:spPr>
              <a:solidFill>
                <a:srgbClr val="FF0000"/>
              </a:solidFill>
            </c:spPr>
          </c:dPt>
          <c:dPt>
            <c:idx val="19"/>
            <c:spPr>
              <a:solidFill>
                <a:srgbClr val="FF0000"/>
              </a:solidFill>
            </c:spPr>
          </c:dPt>
          <c:dPt>
            <c:idx val="23"/>
            <c:spPr>
              <a:solidFill>
                <a:srgbClr val="FF0000"/>
              </a:solidFill>
            </c:spPr>
          </c:dPt>
          <c:dPt>
            <c:idx val="24"/>
            <c:spPr>
              <a:solidFill>
                <a:srgbClr val="FF0000"/>
              </a:solidFill>
              <a:ln>
                <a:solidFill>
                  <a:srgbClr val="FF0000"/>
                </a:solidFill>
              </a:ln>
            </c:spPr>
          </c:dPt>
          <c:dPt>
            <c:idx val="26"/>
            <c:spPr>
              <a:solidFill>
                <a:srgbClr val="FF0000"/>
              </a:solidFill>
            </c:spPr>
          </c:dPt>
          <c:dPt>
            <c:idx val="28"/>
            <c:spPr>
              <a:solidFill>
                <a:srgbClr val="FF0000"/>
              </a:solidFill>
            </c:spPr>
          </c:dPt>
          <c:dPt>
            <c:idx val="32"/>
            <c:spPr>
              <a:solidFill>
                <a:srgbClr val="FF0000"/>
              </a:solidFill>
            </c:spPr>
          </c:dPt>
          <c:dPt>
            <c:idx val="38"/>
            <c:spPr>
              <a:solidFill>
                <a:srgbClr val="FF0000"/>
              </a:solidFill>
            </c:spPr>
          </c:dPt>
          <c:dPt>
            <c:idx val="40"/>
            <c:spPr>
              <a:solidFill>
                <a:srgbClr val="FF0000"/>
              </a:solidFill>
            </c:spPr>
          </c:dPt>
          <c:dLbls>
            <c:txPr>
              <a:bodyPr/>
              <a:lstStyle/>
              <a:p>
                <a:pPr>
                  <a:defRPr sz="900"/>
                </a:pPr>
                <a:endParaRPr lang="en-US"/>
              </a:p>
            </c:txPr>
            <c:showVal val="1"/>
            <c:showCatName val="1"/>
          </c:dLbls>
          <c:cat>
            <c:strRef>
              <c:f>'Table Productivity'!$F$2:$F$43</c:f>
              <c:strCache>
                <c:ptCount val="42"/>
                <c:pt idx="0">
                  <c:v>Jordania</c:v>
                </c:pt>
                <c:pt idx="1">
                  <c:v>Níger</c:v>
                </c:pt>
                <c:pt idx="2">
                  <c:v>Nicaragua</c:v>
                </c:pt>
                <c:pt idx="3">
                  <c:v>Togo</c:v>
                </c:pt>
                <c:pt idx="4">
                  <c:v>Honduras</c:v>
                </c:pt>
                <c:pt idx="5">
                  <c:v>Venezuela</c:v>
                </c:pt>
                <c:pt idx="6">
                  <c:v>Senegal</c:v>
                </c:pt>
                <c:pt idx="7">
                  <c:v>El Salvador</c:v>
                </c:pt>
                <c:pt idx="8">
                  <c:v>Irán</c:v>
                </c:pt>
                <c:pt idx="9">
                  <c:v>Nepal</c:v>
                </c:pt>
                <c:pt idx="10">
                  <c:v>Paraguay</c:v>
                </c:pt>
                <c:pt idx="11">
                  <c:v>Costa Rica</c:v>
                </c:pt>
                <c:pt idx="12">
                  <c:v>Argentina</c:v>
                </c:pt>
                <c:pt idx="13">
                  <c:v>Argelia</c:v>
                </c:pt>
                <c:pt idx="14">
                  <c:v>Uganda</c:v>
                </c:pt>
                <c:pt idx="15">
                  <c:v>México</c:v>
                </c:pt>
                <c:pt idx="16">
                  <c:v>Kenia</c:v>
                </c:pt>
                <c:pt idx="17">
                  <c:v>Filipinas</c:v>
                </c:pt>
                <c:pt idx="18">
                  <c:v>Jamaica</c:v>
                </c:pt>
                <c:pt idx="19">
                  <c:v>Perú</c:v>
                </c:pt>
                <c:pt idx="20">
                  <c:v>Camerún</c:v>
                </c:pt>
                <c:pt idx="21">
                  <c:v>Sierra Leona</c:v>
                </c:pt>
                <c:pt idx="22">
                  <c:v>Siria</c:v>
                </c:pt>
                <c:pt idx="23">
                  <c:v>Colombia</c:v>
                </c:pt>
                <c:pt idx="24">
                  <c:v>Bolivia</c:v>
                </c:pt>
                <c:pt idx="25">
                  <c:v>Mozambique</c:v>
                </c:pt>
                <c:pt idx="26">
                  <c:v>Uruguay</c:v>
                </c:pt>
                <c:pt idx="27">
                  <c:v>Nueva Zelanda</c:v>
                </c:pt>
                <c:pt idx="28">
                  <c:v>Ecuador</c:v>
                </c:pt>
                <c:pt idx="29">
                  <c:v>Malaui</c:v>
                </c:pt>
                <c:pt idx="30">
                  <c:v>Holanda</c:v>
                </c:pt>
                <c:pt idx="31">
                  <c:v>Fiji</c:v>
                </c:pt>
                <c:pt idx="32">
                  <c:v>República Dominicana</c:v>
                </c:pt>
                <c:pt idx="33">
                  <c:v>Sudáfrica</c:v>
                </c:pt>
                <c:pt idx="34">
                  <c:v>Benin</c:v>
                </c:pt>
                <c:pt idx="35">
                  <c:v>Zambia</c:v>
                </c:pt>
                <c:pt idx="36">
                  <c:v>Canadá</c:v>
                </c:pt>
                <c:pt idx="37">
                  <c:v>Turquía</c:v>
                </c:pt>
                <c:pt idx="38">
                  <c:v>Brasil</c:v>
                </c:pt>
                <c:pt idx="39">
                  <c:v>Indonesia</c:v>
                </c:pt>
                <c:pt idx="40">
                  <c:v>Panamá</c:v>
                </c:pt>
                <c:pt idx="41">
                  <c:v>Portugal</c:v>
                </c:pt>
              </c:strCache>
            </c:strRef>
          </c:cat>
          <c:val>
            <c:numRef>
              <c:f>'Table Productivity'!$G$2:$G$43</c:f>
              <c:numCache>
                <c:formatCode>0%</c:formatCode>
                <c:ptCount val="42"/>
                <c:pt idx="0">
                  <c:v>-0.7019998851168967</c:v>
                </c:pt>
                <c:pt idx="1">
                  <c:v>-0.63054971566431506</c:v>
                </c:pt>
                <c:pt idx="2">
                  <c:v>-0.62978719819250584</c:v>
                </c:pt>
                <c:pt idx="3">
                  <c:v>-0.54956708216056827</c:v>
                </c:pt>
                <c:pt idx="4">
                  <c:v>-0.47924644341049649</c:v>
                </c:pt>
                <c:pt idx="5">
                  <c:v>-0.4686078848105385</c:v>
                </c:pt>
                <c:pt idx="6">
                  <c:v>-0.45049388247458211</c:v>
                </c:pt>
                <c:pt idx="7">
                  <c:v>-0.41946257682807925</c:v>
                </c:pt>
                <c:pt idx="8">
                  <c:v>-0.39659019281214847</c:v>
                </c:pt>
                <c:pt idx="9">
                  <c:v>-0.36784965630803984</c:v>
                </c:pt>
                <c:pt idx="10">
                  <c:v>-0.36539023876538956</c:v>
                </c:pt>
                <c:pt idx="11">
                  <c:v>-0.3622252857717273</c:v>
                </c:pt>
                <c:pt idx="12">
                  <c:v>-0.35495303195665212</c:v>
                </c:pt>
                <c:pt idx="13">
                  <c:v>-0.34660485955540232</c:v>
                </c:pt>
                <c:pt idx="14">
                  <c:v>-0.32588377659065576</c:v>
                </c:pt>
                <c:pt idx="15">
                  <c:v>-0.31472586976085526</c:v>
                </c:pt>
                <c:pt idx="16">
                  <c:v>-0.30208352001838135</c:v>
                </c:pt>
                <c:pt idx="17">
                  <c:v>-0.28142133379286788</c:v>
                </c:pt>
                <c:pt idx="18">
                  <c:v>-0.27796457770885058</c:v>
                </c:pt>
                <c:pt idx="19">
                  <c:v>-0.26053734658318267</c:v>
                </c:pt>
                <c:pt idx="20">
                  <c:v>-0.24751825684033321</c:v>
                </c:pt>
                <c:pt idx="21">
                  <c:v>-0.22095621038926241</c:v>
                </c:pt>
                <c:pt idx="22">
                  <c:v>-0.22022402205755617</c:v>
                </c:pt>
                <c:pt idx="23">
                  <c:v>-0.17092078809811009</c:v>
                </c:pt>
                <c:pt idx="24">
                  <c:v>-0.16674670189748719</c:v>
                </c:pt>
                <c:pt idx="25">
                  <c:v>-0.15998697991460353</c:v>
                </c:pt>
                <c:pt idx="26">
                  <c:v>-0.14412545235223226</c:v>
                </c:pt>
                <c:pt idx="27">
                  <c:v>-0.1325054090795949</c:v>
                </c:pt>
                <c:pt idx="28">
                  <c:v>-0.12366936641966786</c:v>
                </c:pt>
                <c:pt idx="29">
                  <c:v>-0.1098703735615677</c:v>
                </c:pt>
                <c:pt idx="30" formatCode="0.0%">
                  <c:v>-9.1773986635265259E-2</c:v>
                </c:pt>
                <c:pt idx="31" formatCode="0.0%">
                  <c:v>-8.2306086889922789E-2</c:v>
                </c:pt>
                <c:pt idx="32" formatCode="0.0%">
                  <c:v>-8.1717885384954225E-2</c:v>
                </c:pt>
                <c:pt idx="33" formatCode="0.0%">
                  <c:v>-6.4689145461159447E-2</c:v>
                </c:pt>
                <c:pt idx="34" formatCode="0.0%">
                  <c:v>-6.1962586401669663E-2</c:v>
                </c:pt>
                <c:pt idx="35" formatCode="0.0%">
                  <c:v>-5.9855630229574824E-2</c:v>
                </c:pt>
                <c:pt idx="36" formatCode="0.0%">
                  <c:v>-5.74507438681141E-2</c:v>
                </c:pt>
                <c:pt idx="37" formatCode="0.0%">
                  <c:v>-2.4989373312654408E-2</c:v>
                </c:pt>
                <c:pt idx="38" formatCode="0.0%">
                  <c:v>-2.4827005188887041E-2</c:v>
                </c:pt>
                <c:pt idx="39" formatCode="0.0%">
                  <c:v>-2.0819882436287632E-2</c:v>
                </c:pt>
                <c:pt idx="40" formatCode="0.0%">
                  <c:v>-1.9913071782794403E-2</c:v>
                </c:pt>
                <c:pt idx="41" formatCode="0.0%">
                  <c:v>-6.2297279185095124E-3</c:v>
                </c:pt>
              </c:numCache>
            </c:numRef>
          </c:val>
        </c:ser>
        <c:axId val="54772480"/>
        <c:axId val="54774016"/>
      </c:barChart>
      <c:catAx>
        <c:axId val="54772480"/>
        <c:scaling>
          <c:orientation val="minMax"/>
        </c:scaling>
        <c:delete val="1"/>
        <c:axPos val="l"/>
        <c:tickLblPos val="none"/>
        <c:crossAx val="54774016"/>
        <c:crosses val="autoZero"/>
        <c:auto val="1"/>
        <c:lblAlgn val="ctr"/>
        <c:lblOffset val="100"/>
      </c:catAx>
      <c:valAx>
        <c:axId val="54774016"/>
        <c:scaling>
          <c:orientation val="minMax"/>
        </c:scaling>
        <c:axPos val="b"/>
        <c:title>
          <c:tx>
            <c:rich>
              <a:bodyPr/>
              <a:lstStyle/>
              <a:p>
                <a:pPr>
                  <a:defRPr sz="1200"/>
                </a:pPr>
                <a:r>
                  <a:rPr lang="en-US" sz="1200" dirty="0" err="1" smtClean="0"/>
                  <a:t>Porcentaje</a:t>
                </a:r>
                <a:r>
                  <a:rPr lang="en-US" sz="1200" baseline="0" dirty="0" smtClean="0"/>
                  <a:t> </a:t>
                </a:r>
                <a:r>
                  <a:rPr lang="en-US" sz="1200" baseline="0" dirty="0"/>
                  <a:t>de </a:t>
                </a:r>
                <a:r>
                  <a:rPr lang="en-US" sz="1200" baseline="0" dirty="0" err="1"/>
                  <a:t>Pérdida</a:t>
                </a:r>
                <a:r>
                  <a:rPr lang="en-US" sz="1200" baseline="0" dirty="0"/>
                  <a:t> </a:t>
                </a:r>
                <a:r>
                  <a:rPr lang="en-US" sz="1200" baseline="0" dirty="0" err="1"/>
                  <a:t>Relativo</a:t>
                </a:r>
                <a:r>
                  <a:rPr lang="en-US" sz="1200" baseline="0" dirty="0"/>
                  <a:t> a los </a:t>
                </a:r>
                <a:r>
                  <a:rPr lang="en-US" sz="1200" baseline="0" dirty="0" err="1"/>
                  <a:t>Estados</a:t>
                </a:r>
                <a:r>
                  <a:rPr lang="en-US" sz="1200" baseline="0" dirty="0"/>
                  <a:t> </a:t>
                </a:r>
                <a:r>
                  <a:rPr lang="en-US" sz="1200" baseline="0" dirty="0" err="1"/>
                  <a:t>Unidos</a:t>
                </a:r>
                <a:endParaRPr lang="en-US" sz="1200" dirty="0"/>
              </a:p>
            </c:rich>
          </c:tx>
          <c:layout/>
        </c:title>
        <c:numFmt formatCode="0%" sourceLinked="1"/>
        <c:tickLblPos val="nextTo"/>
        <c:crossAx val="54772480"/>
        <c:crosses val="autoZero"/>
        <c:crossBetween val="between"/>
      </c:valAx>
      <c:spPr>
        <a:noFill/>
        <a:ln w="25400">
          <a:noFill/>
        </a:ln>
      </c:spPr>
    </c:plotArea>
    <c:plotVisOnly val="1"/>
  </c:chart>
  <c:spPr>
    <a:ln>
      <a:noFill/>
    </a:ln>
  </c:spPr>
  <c:externalData r:id="rId2"/>
  <c:userShapes r:id="rId3"/>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style val="28"/>
  <c:clrMapOvr bg1="lt1" tx1="dk1" bg2="lt2" tx2="dk2" accent1="accent1" accent2="accent2" accent3="accent3" accent4="accent4" accent5="accent5" accent6="accent6" hlink="hlink" folHlink="folHlink"/>
  <c:chart>
    <c:title>
      <c:tx>
        <c:rich>
          <a:bodyPr/>
          <a:lstStyle/>
          <a:p>
            <a:pPr>
              <a:defRPr/>
            </a:pPr>
            <a:r>
              <a:rPr lang="en-US"/>
              <a:t>Crecimiento Anual de la Productividad Laboral (1990-2005)</a:t>
            </a:r>
          </a:p>
          <a:p>
            <a:pPr>
              <a:defRPr/>
            </a:pPr>
            <a:r>
              <a:rPr lang="en-US"/>
              <a:t> Diferentes escenarios</a:t>
            </a:r>
          </a:p>
        </c:rich>
      </c:tx>
      <c:layout>
        <c:manualLayout>
          <c:xMode val="edge"/>
          <c:yMode val="edge"/>
          <c:x val="0.13348518935133197"/>
          <c:y val="0.11936792415873389"/>
        </c:manualLayout>
      </c:layout>
    </c:title>
    <c:plotArea>
      <c:layout>
        <c:manualLayout>
          <c:layoutTarget val="inner"/>
          <c:xMode val="edge"/>
          <c:yMode val="edge"/>
          <c:x val="8.9320388349514598E-2"/>
          <c:y val="0.3063380281690154"/>
          <c:w val="0.88349514563106757"/>
          <c:h val="0.47535211267605632"/>
        </c:manualLayout>
      </c:layout>
      <c:barChart>
        <c:barDir val="col"/>
        <c:grouping val="clustered"/>
        <c:ser>
          <c:idx val="0"/>
          <c:order val="0"/>
          <c:spPr>
            <a:solidFill>
              <a:srgbClr val="0399CD"/>
            </a:solidFill>
          </c:spPr>
          <c:cat>
            <c:strRef>
              <c:f>Sheet1!$B$6:$B$8</c:f>
              <c:strCache>
                <c:ptCount val="3"/>
                <c:pt idx="0">
                  <c:v>Actual</c:v>
                </c:pt>
                <c:pt idx="1">
                  <c:v>Si la industria creciera como en Asia del Este</c:v>
                </c:pt>
                <c:pt idx="2">
                  <c:v>Si los servicios crecieran como en Asia del Este</c:v>
                </c:pt>
              </c:strCache>
            </c:strRef>
          </c:cat>
          <c:val>
            <c:numRef>
              <c:f>Sheet1!$C$6:$C$8</c:f>
              <c:numCache>
                <c:formatCode>0.00%</c:formatCode>
                <c:ptCount val="3"/>
                <c:pt idx="0">
                  <c:v>1.4999999999999998E-2</c:v>
                </c:pt>
                <c:pt idx="1">
                  <c:v>1.7999999999999999E-2</c:v>
                </c:pt>
                <c:pt idx="2">
                  <c:v>3.1000000000000052E-2</c:v>
                </c:pt>
              </c:numCache>
            </c:numRef>
          </c:val>
        </c:ser>
        <c:gapWidth val="40"/>
        <c:overlap val="30"/>
        <c:axId val="54901760"/>
        <c:axId val="54067968"/>
      </c:barChart>
      <c:catAx>
        <c:axId val="54901760"/>
        <c:scaling>
          <c:orientation val="minMax"/>
        </c:scaling>
        <c:axPos val="b"/>
        <c:numFmt formatCode="General" sourceLinked="1"/>
        <c:tickLblPos val="nextTo"/>
        <c:txPr>
          <a:bodyPr rot="0" vert="horz"/>
          <a:lstStyle/>
          <a:p>
            <a:pPr>
              <a:defRPr/>
            </a:pPr>
            <a:endParaRPr lang="en-US"/>
          </a:p>
        </c:txPr>
        <c:crossAx val="54067968"/>
        <c:crosses val="autoZero"/>
        <c:auto val="1"/>
        <c:lblAlgn val="ctr"/>
        <c:lblOffset val="100"/>
        <c:tickLblSkip val="1"/>
        <c:tickMarkSkip val="1"/>
      </c:catAx>
      <c:valAx>
        <c:axId val="54067968"/>
        <c:scaling>
          <c:orientation val="minMax"/>
        </c:scaling>
        <c:axPos val="l"/>
        <c:majorGridlines/>
        <c:numFmt formatCode="0.0%" sourceLinked="0"/>
        <c:tickLblPos val="nextTo"/>
        <c:txPr>
          <a:bodyPr rot="0" vert="horz"/>
          <a:lstStyle/>
          <a:p>
            <a:pPr>
              <a:defRPr/>
            </a:pPr>
            <a:endParaRPr lang="en-US"/>
          </a:p>
        </c:txPr>
        <c:crossAx val="54901760"/>
        <c:crosses val="autoZero"/>
        <c:crossBetween val="between"/>
      </c:valAx>
    </c:plotArea>
    <c:plotVisOnly val="1"/>
    <c:dispBlanksAs val="gap"/>
  </c:chart>
  <c:txPr>
    <a:bodyPr/>
    <a:lstStyle/>
    <a:p>
      <a:pPr>
        <a:defRPr sz="1800"/>
      </a:pPr>
      <a:endParaRPr lang="en-US"/>
    </a:p>
  </c:txPr>
  <c:externalData r:id="rId2"/>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autoTitleDeleted val="1"/>
    <c:plotArea>
      <c:layout/>
      <c:barChart>
        <c:barDir val="bar"/>
        <c:grouping val="clustered"/>
        <c:ser>
          <c:idx val="0"/>
          <c:order val="0"/>
          <c:cat>
            <c:strRef>
              <c:f>'T1'!$L$12:$L$22</c:f>
              <c:strCache>
                <c:ptCount val="10"/>
                <c:pt idx="0">
                  <c:v>US (1977-1997)</c:v>
                </c:pt>
                <c:pt idx="1">
                  <c:v>Argentina (1997-2002)</c:v>
                </c:pt>
                <c:pt idx="2">
                  <c:v>Ecuador (1995-2005)</c:v>
                </c:pt>
                <c:pt idx="3">
                  <c:v>Chile (1996-2006)</c:v>
                </c:pt>
                <c:pt idx="4">
                  <c:v>Bolivia (1988-2001)</c:v>
                </c:pt>
                <c:pt idx="5">
                  <c:v>Uruguay (1997-2005) </c:v>
                </c:pt>
                <c:pt idx="6">
                  <c:v>El Salvador (2005)</c:v>
                </c:pt>
                <c:pt idx="7">
                  <c:v>Mexico (1999-2004)</c:v>
                </c:pt>
                <c:pt idx="8">
                  <c:v>Venezuela (1995-2001)</c:v>
                </c:pt>
                <c:pt idx="9">
                  <c:v>Colombia (1982-1998)</c:v>
                </c:pt>
              </c:strCache>
            </c:strRef>
          </c:cat>
          <c:val>
            <c:numRef>
              <c:f>'T1'!$M$12:$M$22</c:f>
              <c:numCache>
                <c:formatCode>General</c:formatCode>
                <c:ptCount val="11"/>
              </c:numCache>
            </c:numRef>
          </c:val>
        </c:ser>
        <c:ser>
          <c:idx val="1"/>
          <c:order val="1"/>
          <c:spPr>
            <a:solidFill>
              <a:srgbClr val="00B0F0"/>
            </a:solidFill>
          </c:spPr>
          <c:cat>
            <c:strRef>
              <c:f>'T1'!$L$12:$L$22</c:f>
              <c:strCache>
                <c:ptCount val="10"/>
                <c:pt idx="0">
                  <c:v>US (1977-1997)</c:v>
                </c:pt>
                <c:pt idx="1">
                  <c:v>Argentina (1997-2002)</c:v>
                </c:pt>
                <c:pt idx="2">
                  <c:v>Ecuador (1995-2005)</c:v>
                </c:pt>
                <c:pt idx="3">
                  <c:v>Chile (1996-2006)</c:v>
                </c:pt>
                <c:pt idx="4">
                  <c:v>Bolivia (1988-2001)</c:v>
                </c:pt>
                <c:pt idx="5">
                  <c:v>Uruguay (1997-2005) </c:v>
                </c:pt>
                <c:pt idx="6">
                  <c:v>El Salvador (2005)</c:v>
                </c:pt>
                <c:pt idx="7">
                  <c:v>Mexico (1999-2004)</c:v>
                </c:pt>
                <c:pt idx="8">
                  <c:v>Venezuela (1995-2001)</c:v>
                </c:pt>
                <c:pt idx="9">
                  <c:v>Colombia (1982-1998)</c:v>
                </c:pt>
              </c:strCache>
            </c:strRef>
          </c:cat>
          <c:val>
            <c:numRef>
              <c:f>'T1'!$N$12:$N$22</c:f>
              <c:numCache>
                <c:formatCode>0.00</c:formatCode>
                <c:ptCount val="11"/>
                <c:pt idx="0">
                  <c:v>2.1800000000000002</c:v>
                </c:pt>
                <c:pt idx="1">
                  <c:v>2.4569999999999967</c:v>
                </c:pt>
                <c:pt idx="2">
                  <c:v>2.86</c:v>
                </c:pt>
                <c:pt idx="3">
                  <c:v>2.92</c:v>
                </c:pt>
                <c:pt idx="4">
                  <c:v>2.94</c:v>
                </c:pt>
                <c:pt idx="5">
                  <c:v>3.01</c:v>
                </c:pt>
                <c:pt idx="6">
                  <c:v>3.09</c:v>
                </c:pt>
                <c:pt idx="7">
                  <c:v>3.3299999999999987</c:v>
                </c:pt>
                <c:pt idx="8">
                  <c:v>5.08</c:v>
                </c:pt>
                <c:pt idx="9">
                  <c:v>5.51</c:v>
                </c:pt>
              </c:numCache>
            </c:numRef>
          </c:val>
        </c:ser>
        <c:dLbls>
          <c:showVal val="1"/>
        </c:dLbls>
        <c:gapWidth val="75"/>
        <c:axId val="54117504"/>
        <c:axId val="54119040"/>
      </c:barChart>
      <c:catAx>
        <c:axId val="54117504"/>
        <c:scaling>
          <c:orientation val="minMax"/>
        </c:scaling>
        <c:axPos val="l"/>
        <c:majorTickMark val="none"/>
        <c:tickLblPos val="nextTo"/>
        <c:txPr>
          <a:bodyPr/>
          <a:lstStyle/>
          <a:p>
            <a:pPr>
              <a:defRPr sz="1200"/>
            </a:pPr>
            <a:endParaRPr lang="en-US"/>
          </a:p>
        </c:txPr>
        <c:crossAx val="54119040"/>
        <c:crosses val="autoZero"/>
        <c:auto val="1"/>
        <c:lblAlgn val="ctr"/>
        <c:lblOffset val="100"/>
      </c:catAx>
      <c:valAx>
        <c:axId val="54119040"/>
        <c:scaling>
          <c:orientation val="minMax"/>
        </c:scaling>
        <c:axPos val="b"/>
        <c:title>
          <c:tx>
            <c:rich>
              <a:bodyPr/>
              <a:lstStyle/>
              <a:p>
                <a:pPr>
                  <a:defRPr sz="1400"/>
                </a:pPr>
                <a:r>
                  <a:rPr lang="en-US" sz="1400" dirty="0" err="1" smtClean="0"/>
                  <a:t>Brecha</a:t>
                </a:r>
                <a:r>
                  <a:rPr lang="en-US" sz="1400" dirty="0" smtClean="0"/>
                  <a:t> entre percentiles</a:t>
                </a:r>
                <a:r>
                  <a:rPr lang="en-US" sz="1400" baseline="0" dirty="0" smtClean="0"/>
                  <a:t> </a:t>
                </a:r>
                <a:r>
                  <a:rPr lang="en-US" sz="1400" dirty="0" smtClean="0"/>
                  <a:t>90</a:t>
                </a:r>
                <a:r>
                  <a:rPr lang="en-US" sz="1400" baseline="0" dirty="0" smtClean="0"/>
                  <a:t> y 10 de </a:t>
                </a:r>
                <a:r>
                  <a:rPr lang="en-US" sz="1400" baseline="0" dirty="0" err="1" smtClean="0"/>
                  <a:t>productividad</a:t>
                </a:r>
                <a:endParaRPr lang="en-US" sz="1400" dirty="0"/>
              </a:p>
            </c:rich>
          </c:tx>
          <c:layout/>
        </c:title>
        <c:numFmt formatCode="General" sourceLinked="1"/>
        <c:majorTickMark val="none"/>
        <c:tickLblPos val="nextTo"/>
        <c:crossAx val="54117504"/>
        <c:crosses val="autoZero"/>
        <c:crossBetween val="between"/>
      </c:valAx>
    </c:plotArea>
    <c:plotVisOnly val="1"/>
  </c:chart>
  <c:externalData r:id="rId2"/>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style val="7"/>
  <c:clrMapOvr bg1="lt1" tx1="dk1" bg2="lt2" tx2="dk2" accent1="accent1" accent2="accent2" accent3="accent3" accent4="accent4" accent5="accent5" accent6="accent6" hlink="hlink" folHlink="folHlink"/>
  <c:chart>
    <c:title>
      <c:tx>
        <c:rich>
          <a:bodyPr/>
          <a:lstStyle/>
          <a:p>
            <a:pPr>
              <a:defRPr/>
            </a:pPr>
            <a:r>
              <a:rPr lang="en-US" b="0" dirty="0">
                <a:solidFill>
                  <a:schemeClr val="accent2">
                    <a:lumMod val="75000"/>
                  </a:schemeClr>
                </a:solidFill>
              </a:rPr>
              <a:t>% </a:t>
            </a:r>
            <a:r>
              <a:rPr lang="en-US" b="0" dirty="0" err="1">
                <a:solidFill>
                  <a:schemeClr val="accent2">
                    <a:lumMod val="75000"/>
                  </a:schemeClr>
                </a:solidFill>
              </a:rPr>
              <a:t>Aumento</a:t>
            </a:r>
            <a:r>
              <a:rPr lang="en-US" b="0" dirty="0">
                <a:solidFill>
                  <a:schemeClr val="accent2">
                    <a:lumMod val="75000"/>
                  </a:schemeClr>
                </a:solidFill>
              </a:rPr>
              <a:t> PTF </a:t>
            </a:r>
            <a:r>
              <a:rPr lang="en-US" b="0" dirty="0" err="1">
                <a:solidFill>
                  <a:schemeClr val="accent2">
                    <a:lumMod val="75000"/>
                  </a:schemeClr>
                </a:solidFill>
              </a:rPr>
              <a:t>reasignando</a:t>
            </a:r>
            <a:r>
              <a:rPr lang="en-US" b="0" dirty="0">
                <a:solidFill>
                  <a:schemeClr val="accent2">
                    <a:lumMod val="75000"/>
                  </a:schemeClr>
                </a:solidFill>
              </a:rPr>
              <a:t> </a:t>
            </a:r>
            <a:r>
              <a:rPr lang="en-US" b="0" dirty="0" err="1" smtClean="0">
                <a:solidFill>
                  <a:schemeClr val="accent2">
                    <a:lumMod val="75000"/>
                  </a:schemeClr>
                </a:solidFill>
              </a:rPr>
              <a:t>factores</a:t>
            </a:r>
            <a:r>
              <a:rPr lang="en-US" dirty="0" smtClean="0">
                <a:solidFill>
                  <a:schemeClr val="accent2">
                    <a:lumMod val="75000"/>
                  </a:schemeClr>
                </a:solidFill>
              </a:rPr>
              <a:t>,</a:t>
            </a:r>
            <a:r>
              <a:rPr lang="en-US" b="0" dirty="0" smtClean="0">
                <a:solidFill>
                  <a:schemeClr val="accent2">
                    <a:lumMod val="75000"/>
                  </a:schemeClr>
                </a:solidFill>
              </a:rPr>
              <a:t> México</a:t>
            </a:r>
            <a:endParaRPr lang="en-US" b="0" dirty="0">
              <a:solidFill>
                <a:schemeClr val="accent2">
                  <a:lumMod val="75000"/>
                </a:schemeClr>
              </a:solidFill>
            </a:endParaRPr>
          </a:p>
        </c:rich>
      </c:tx>
      <c:layout>
        <c:manualLayout>
          <c:xMode val="edge"/>
          <c:yMode val="edge"/>
          <c:x val="0.21293529715035764"/>
          <c:y val="2.6648027692190681E-2"/>
        </c:manualLayout>
      </c:layout>
    </c:title>
    <c:plotArea>
      <c:layout/>
      <c:barChart>
        <c:barDir val="bar"/>
        <c:grouping val="clustered"/>
        <c:ser>
          <c:idx val="0"/>
          <c:order val="0"/>
          <c:cat>
            <c:strRef>
              <c:f>Sheet1!$C$16:$C$19</c:f>
              <c:strCache>
                <c:ptCount val="4"/>
                <c:pt idx="0">
                  <c:v>Manufacturas</c:v>
                </c:pt>
                <c:pt idx="1">
                  <c:v>Agregado</c:v>
                </c:pt>
                <c:pt idx="2">
                  <c:v>Servicios</c:v>
                </c:pt>
                <c:pt idx="3">
                  <c:v>Comercio</c:v>
                </c:pt>
              </c:strCache>
            </c:strRef>
          </c:cat>
          <c:val>
            <c:numRef>
              <c:f>Sheet1!$D$16:$D$19</c:f>
              <c:numCache>
                <c:formatCode>General</c:formatCode>
                <c:ptCount val="4"/>
              </c:numCache>
            </c:numRef>
          </c:val>
        </c:ser>
        <c:ser>
          <c:idx val="1"/>
          <c:order val="1"/>
          <c:cat>
            <c:strRef>
              <c:f>Sheet1!$C$16:$C$19</c:f>
              <c:strCache>
                <c:ptCount val="4"/>
                <c:pt idx="0">
                  <c:v>Manufacturas</c:v>
                </c:pt>
                <c:pt idx="1">
                  <c:v>Agregado</c:v>
                </c:pt>
                <c:pt idx="2">
                  <c:v>Servicios</c:v>
                </c:pt>
                <c:pt idx="3">
                  <c:v>Comercio</c:v>
                </c:pt>
              </c:strCache>
            </c:strRef>
          </c:cat>
          <c:val>
            <c:numRef>
              <c:f>Sheet1!$E$16:$E$19</c:f>
              <c:numCache>
                <c:formatCode>General</c:formatCode>
                <c:ptCount val="4"/>
              </c:numCache>
            </c:numRef>
          </c:val>
        </c:ser>
        <c:ser>
          <c:idx val="2"/>
          <c:order val="2"/>
          <c:spPr>
            <a:solidFill>
              <a:srgbClr val="FF0000"/>
            </a:solidFill>
            <a:ln>
              <a:solidFill>
                <a:srgbClr val="FF0000"/>
              </a:solidFill>
            </a:ln>
          </c:spPr>
          <c:dLbls>
            <c:showVal val="1"/>
          </c:dLbls>
          <c:cat>
            <c:strRef>
              <c:f>Sheet1!$C$16:$C$19</c:f>
              <c:strCache>
                <c:ptCount val="4"/>
                <c:pt idx="0">
                  <c:v>Manufacturas</c:v>
                </c:pt>
                <c:pt idx="1">
                  <c:v>Agregado</c:v>
                </c:pt>
                <c:pt idx="2">
                  <c:v>Servicios</c:v>
                </c:pt>
                <c:pt idx="3">
                  <c:v>Comercio</c:v>
                </c:pt>
              </c:strCache>
            </c:strRef>
          </c:cat>
          <c:val>
            <c:numRef>
              <c:f>Sheet1!$F$16:$F$19</c:f>
              <c:numCache>
                <c:formatCode>0%</c:formatCode>
                <c:ptCount val="4"/>
                <c:pt idx="0">
                  <c:v>0.95000000000000062</c:v>
                </c:pt>
                <c:pt idx="1">
                  <c:v>1.83</c:v>
                </c:pt>
                <c:pt idx="2">
                  <c:v>2.46</c:v>
                </c:pt>
                <c:pt idx="3">
                  <c:v>2.67</c:v>
                </c:pt>
              </c:numCache>
            </c:numRef>
          </c:val>
        </c:ser>
        <c:axId val="55100160"/>
        <c:axId val="55101696"/>
      </c:barChart>
      <c:catAx>
        <c:axId val="55100160"/>
        <c:scaling>
          <c:orientation val="minMax"/>
        </c:scaling>
        <c:axPos val="l"/>
        <c:majorTickMark val="none"/>
        <c:tickLblPos val="nextTo"/>
        <c:txPr>
          <a:bodyPr/>
          <a:lstStyle/>
          <a:p>
            <a:pPr>
              <a:defRPr b="1"/>
            </a:pPr>
            <a:endParaRPr lang="en-US"/>
          </a:p>
        </c:txPr>
        <c:crossAx val="55101696"/>
        <c:crosses val="autoZero"/>
        <c:auto val="1"/>
        <c:lblAlgn val="ctr"/>
        <c:lblOffset val="100"/>
      </c:catAx>
      <c:valAx>
        <c:axId val="55101696"/>
        <c:scaling>
          <c:orientation val="minMax"/>
        </c:scaling>
        <c:axPos val="b"/>
        <c:numFmt formatCode="0%" sourceLinked="0"/>
        <c:majorTickMark val="none"/>
        <c:tickLblPos val="nextTo"/>
        <c:crossAx val="55100160"/>
        <c:crosses val="autoZero"/>
        <c:crossBetween val="between"/>
      </c:valAx>
    </c:plotArea>
    <c:plotVisOnly val="1"/>
  </c:chart>
  <c:txPr>
    <a:bodyPr/>
    <a:lstStyle/>
    <a:p>
      <a:pPr>
        <a:defRPr sz="1600"/>
      </a:pPr>
      <a:endParaRPr lang="en-US"/>
    </a:p>
  </c:txPr>
  <c:externalData r:id="rId2"/>
</c:chartSpace>
</file>

<file path=ppt/charts/chart10.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22065931019185983"/>
          <c:y val="3.8808038808038806E-2"/>
          <c:w val="0.72982902665336036"/>
          <c:h val="0.80185484090995907"/>
        </c:manualLayout>
      </c:layout>
      <c:barChart>
        <c:barDir val="bar"/>
        <c:grouping val="stacked"/>
        <c:ser>
          <c:idx val="0"/>
          <c:order val="0"/>
          <c:tx>
            <c:strRef>
              <c:f>Sheet1!$E$7</c:f>
              <c:strCache>
                <c:ptCount val="1"/>
                <c:pt idx="0">
                  <c:v>Contribuciones e impuestos </c:v>
                </c:pt>
              </c:strCache>
            </c:strRef>
          </c:tx>
          <c:spPr>
            <a:solidFill>
              <a:schemeClr val="tx1">
                <a:lumMod val="50000"/>
                <a:lumOff val="50000"/>
              </a:schemeClr>
            </a:solidFill>
          </c:spPr>
          <c:cat>
            <c:strRef>
              <c:f>Sheet1!$D$8:$D$23</c:f>
              <c:strCache>
                <c:ptCount val="16"/>
                <c:pt idx="0">
                  <c:v>Jamaica</c:v>
                </c:pt>
                <c:pt idx="1">
                  <c:v>Trinidad y Tobago</c:v>
                </c:pt>
                <c:pt idx="2">
                  <c:v>Venezuela</c:v>
                </c:pt>
                <c:pt idx="3">
                  <c:v>Paraguay</c:v>
                </c:pt>
                <c:pt idx="4">
                  <c:v>Chile</c:v>
                </c:pt>
                <c:pt idx="5">
                  <c:v>Guatemala</c:v>
                </c:pt>
                <c:pt idx="6">
                  <c:v>El Salvador</c:v>
                </c:pt>
                <c:pt idx="7">
                  <c:v>Costa Rica</c:v>
                </c:pt>
                <c:pt idx="8">
                  <c:v>Ecuador</c:v>
                </c:pt>
                <c:pt idx="9">
                  <c:v>México</c:v>
                </c:pt>
                <c:pt idx="10">
                  <c:v>Bolivia</c:v>
                </c:pt>
                <c:pt idx="11">
                  <c:v>Nicaragua</c:v>
                </c:pt>
                <c:pt idx="12">
                  <c:v>Colombia</c:v>
                </c:pt>
                <c:pt idx="13">
                  <c:v>Brasil</c:v>
                </c:pt>
                <c:pt idx="14">
                  <c:v>Argentina</c:v>
                </c:pt>
                <c:pt idx="15">
                  <c:v>Perú</c:v>
                </c:pt>
              </c:strCache>
            </c:strRef>
          </c:cat>
          <c:val>
            <c:numRef>
              <c:f>Sheet1!$E$8:$E$23</c:f>
              <c:numCache>
                <c:formatCode>General</c:formatCode>
                <c:ptCount val="16"/>
                <c:pt idx="0">
                  <c:v>5</c:v>
                </c:pt>
                <c:pt idx="1">
                  <c:v>10.5</c:v>
                </c:pt>
                <c:pt idx="2">
                  <c:v>14.2</c:v>
                </c:pt>
                <c:pt idx="3">
                  <c:v>23</c:v>
                </c:pt>
                <c:pt idx="4">
                  <c:v>25.2</c:v>
                </c:pt>
                <c:pt idx="5">
                  <c:v>15.5</c:v>
                </c:pt>
                <c:pt idx="6">
                  <c:v>23.3</c:v>
                </c:pt>
                <c:pt idx="7">
                  <c:v>26.3</c:v>
                </c:pt>
                <c:pt idx="8">
                  <c:v>15.5</c:v>
                </c:pt>
                <c:pt idx="9">
                  <c:v>31.5</c:v>
                </c:pt>
                <c:pt idx="10">
                  <c:v>22.2</c:v>
                </c:pt>
                <c:pt idx="11">
                  <c:v>32.800000000000004</c:v>
                </c:pt>
                <c:pt idx="12">
                  <c:v>36.800000000000004</c:v>
                </c:pt>
                <c:pt idx="13">
                  <c:v>29</c:v>
                </c:pt>
                <c:pt idx="14">
                  <c:v>39.700000000000003</c:v>
                </c:pt>
                <c:pt idx="15">
                  <c:v>27</c:v>
                </c:pt>
              </c:numCache>
            </c:numRef>
          </c:val>
        </c:ser>
        <c:ser>
          <c:idx val="1"/>
          <c:order val="1"/>
          <c:tx>
            <c:strRef>
              <c:f>Sheet1!$F$7</c:f>
              <c:strCache>
                <c:ptCount val="1"/>
                <c:pt idx="0">
                  <c:v>Costos no salariales de la mano de obra</c:v>
                </c:pt>
              </c:strCache>
            </c:strRef>
          </c:tx>
          <c:spPr>
            <a:solidFill>
              <a:schemeClr val="tx1"/>
            </a:solidFill>
          </c:spPr>
          <c:cat>
            <c:strRef>
              <c:f>Sheet1!$D$8:$D$23</c:f>
              <c:strCache>
                <c:ptCount val="16"/>
                <c:pt idx="0">
                  <c:v>Jamaica</c:v>
                </c:pt>
                <c:pt idx="1">
                  <c:v>Trinidad y Tobago</c:v>
                </c:pt>
                <c:pt idx="2">
                  <c:v>Venezuela</c:v>
                </c:pt>
                <c:pt idx="3">
                  <c:v>Paraguay</c:v>
                </c:pt>
                <c:pt idx="4">
                  <c:v>Chile</c:v>
                </c:pt>
                <c:pt idx="5">
                  <c:v>Guatemala</c:v>
                </c:pt>
                <c:pt idx="6">
                  <c:v>El Salvador</c:v>
                </c:pt>
                <c:pt idx="7">
                  <c:v>Costa Rica</c:v>
                </c:pt>
                <c:pt idx="8">
                  <c:v>Ecuador</c:v>
                </c:pt>
                <c:pt idx="9">
                  <c:v>México</c:v>
                </c:pt>
                <c:pt idx="10">
                  <c:v>Bolivia</c:v>
                </c:pt>
                <c:pt idx="11">
                  <c:v>Nicaragua</c:v>
                </c:pt>
                <c:pt idx="12">
                  <c:v>Colombia</c:v>
                </c:pt>
                <c:pt idx="13">
                  <c:v>Brasil</c:v>
                </c:pt>
                <c:pt idx="14">
                  <c:v>Argentina</c:v>
                </c:pt>
                <c:pt idx="15">
                  <c:v>Perú</c:v>
                </c:pt>
              </c:strCache>
            </c:strRef>
          </c:cat>
          <c:val>
            <c:numRef>
              <c:f>Sheet1!$F$8:$F$23</c:f>
              <c:numCache>
                <c:formatCode>General</c:formatCode>
                <c:ptCount val="16"/>
                <c:pt idx="0">
                  <c:v>5.4</c:v>
                </c:pt>
                <c:pt idx="1">
                  <c:v>5.6999999999999975</c:v>
                </c:pt>
                <c:pt idx="2">
                  <c:v>8.7000000000000011</c:v>
                </c:pt>
                <c:pt idx="3">
                  <c:v>4.8000000000000007</c:v>
                </c:pt>
                <c:pt idx="4">
                  <c:v>6.5</c:v>
                </c:pt>
                <c:pt idx="5">
                  <c:v>16.3</c:v>
                </c:pt>
                <c:pt idx="6">
                  <c:v>9.1000000000000014</c:v>
                </c:pt>
                <c:pt idx="7">
                  <c:v>6.6999999999999975</c:v>
                </c:pt>
                <c:pt idx="8">
                  <c:v>19.299999999999986</c:v>
                </c:pt>
                <c:pt idx="9">
                  <c:v>4.8999999999999986</c:v>
                </c:pt>
                <c:pt idx="10">
                  <c:v>15.7</c:v>
                </c:pt>
                <c:pt idx="11">
                  <c:v>18.300000000000004</c:v>
                </c:pt>
                <c:pt idx="12">
                  <c:v>16.700000000000003</c:v>
                </c:pt>
                <c:pt idx="13">
                  <c:v>24.6</c:v>
                </c:pt>
                <c:pt idx="14">
                  <c:v>14.600000000000001</c:v>
                </c:pt>
                <c:pt idx="15">
                  <c:v>32</c:v>
                </c:pt>
              </c:numCache>
            </c:numRef>
          </c:val>
        </c:ser>
        <c:overlap val="100"/>
        <c:axId val="55132928"/>
        <c:axId val="55134464"/>
      </c:barChart>
      <c:catAx>
        <c:axId val="55132928"/>
        <c:scaling>
          <c:orientation val="minMax"/>
        </c:scaling>
        <c:axPos val="l"/>
        <c:tickLblPos val="nextTo"/>
        <c:crossAx val="55134464"/>
        <c:crosses val="autoZero"/>
        <c:auto val="1"/>
        <c:lblAlgn val="ctr"/>
        <c:lblOffset val="100"/>
      </c:catAx>
      <c:valAx>
        <c:axId val="55134464"/>
        <c:scaling>
          <c:orientation val="minMax"/>
          <c:max val="60"/>
        </c:scaling>
        <c:axPos val="b"/>
        <c:numFmt formatCode="General" sourceLinked="1"/>
        <c:tickLblPos val="nextTo"/>
        <c:crossAx val="55132928"/>
        <c:crosses val="autoZero"/>
        <c:crossBetween val="between"/>
      </c:valAx>
    </c:plotArea>
    <c:legend>
      <c:legendPos val="r"/>
      <c:layout>
        <c:manualLayout>
          <c:xMode val="edge"/>
          <c:yMode val="edge"/>
          <c:x val="5.1585708476581275E-2"/>
          <c:y val="0.91256863162374968"/>
          <c:w val="0.93198236664078971"/>
          <c:h val="4.527138889343614E-2"/>
        </c:manualLayout>
      </c:layout>
    </c:legend>
    <c:plotVisOnly val="1"/>
  </c:chart>
  <c:externalData r:id="rId1"/>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26.png"/></Relationships>
</file>

<file path=ppt/drawings/drawing1.xml><?xml version="1.0" encoding="utf-8"?>
<c:userShapes xmlns:c="http://schemas.openxmlformats.org/drawingml/2006/chart">
  <cdr:relSizeAnchor xmlns:cdr="http://schemas.openxmlformats.org/drawingml/2006/chartDrawing">
    <cdr:from>
      <cdr:x>0.00926</cdr:x>
      <cdr:y>0.02941</cdr:y>
    </cdr:from>
    <cdr:to>
      <cdr:x>0.94951</cdr:x>
      <cdr:y>0.1875</cdr:y>
    </cdr:to>
    <cdr:sp macro="" textlink="">
      <cdr:nvSpPr>
        <cdr:cNvPr id="100353" name="Text Box 1"/>
        <cdr:cNvSpPr txBox="1">
          <a:spLocks xmlns:a="http://schemas.openxmlformats.org/drawingml/2006/main" noChangeArrowheads="1"/>
        </cdr:cNvSpPr>
      </cdr:nvSpPr>
      <cdr:spPr bwMode="auto">
        <a:xfrm xmlns:a="http://schemas.openxmlformats.org/drawingml/2006/main">
          <a:off x="74789" y="143435"/>
          <a:ext cx="7594587" cy="770965"/>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ctr"/>
          <a:r>
            <a:rPr lang="es-AR" sz="1400" b="1" dirty="0">
              <a:latin typeface="+mn-lt"/>
              <a:ea typeface="+mn-ea"/>
              <a:cs typeface="+mn-cs"/>
            </a:rPr>
            <a:t>Promedio anual de crecimiento de la productividad laboral </a:t>
          </a:r>
          <a:br>
            <a:rPr lang="es-AR" sz="1400" b="1" dirty="0">
              <a:latin typeface="+mn-lt"/>
              <a:ea typeface="+mn-ea"/>
              <a:cs typeface="+mn-cs"/>
            </a:rPr>
          </a:br>
          <a:r>
            <a:rPr lang="es-AR" sz="1400" b="1" dirty="0">
              <a:latin typeface="+mn-lt"/>
              <a:ea typeface="+mn-ea"/>
              <a:cs typeface="+mn-cs"/>
            </a:rPr>
            <a:t>en la agricultura, industria y servicios</a:t>
          </a:r>
          <a:endParaRPr lang="en-US" sz="1400" dirty="0">
            <a:latin typeface="+mn-lt"/>
            <a:ea typeface="+mn-ea"/>
            <a:cs typeface="+mn-cs"/>
          </a:endParaRPr>
        </a:p>
        <a:p xmlns:a="http://schemas.openxmlformats.org/drawingml/2006/main">
          <a:pPr algn="ctr"/>
          <a:r>
            <a:rPr lang="es-AR" sz="1400" b="1" dirty="0">
              <a:latin typeface="+mn-lt"/>
              <a:ea typeface="+mn-ea"/>
              <a:cs typeface="+mn-cs"/>
            </a:rPr>
            <a:t>1951-2005</a:t>
          </a:r>
          <a:endParaRPr lang="en-US" sz="1400" dirty="0">
            <a:latin typeface="+mn-lt"/>
            <a:ea typeface="+mn-ea"/>
            <a:cs typeface="+mn-cs"/>
          </a:endParaRPr>
        </a:p>
        <a:p xmlns:a="http://schemas.openxmlformats.org/drawingml/2006/main">
          <a:pPr algn="ctr" rtl="0">
            <a:defRPr sz="1000"/>
          </a:pPr>
          <a:endParaRPr lang="en-US" sz="1400" b="0" i="0" u="none" strike="noStrike" baseline="0" dirty="0">
            <a:solidFill>
              <a:srgbClr val="000000"/>
            </a:solidFill>
            <a:latin typeface="Arial"/>
            <a:cs typeface="Arial"/>
          </a:endParaRPr>
        </a:p>
      </cdr:txBody>
    </cdr:sp>
  </cdr:relSizeAnchor>
  <cdr:relSizeAnchor xmlns:cdr="http://schemas.openxmlformats.org/drawingml/2006/chartDrawing">
    <cdr:from>
      <cdr:x>0</cdr:x>
      <cdr:y>0.9589</cdr:y>
    </cdr:from>
    <cdr:to>
      <cdr:x>0.93975</cdr:x>
      <cdr:y>1</cdr:y>
    </cdr:to>
    <cdr:sp macro="" textlink="">
      <cdr:nvSpPr>
        <cdr:cNvPr id="100426" name="Text Box 2"/>
        <cdr:cNvSpPr txBox="1">
          <a:spLocks xmlns:a="http://schemas.openxmlformats.org/drawingml/2006/main" noChangeArrowheads="1"/>
        </cdr:cNvSpPr>
      </cdr:nvSpPr>
      <cdr:spPr bwMode="auto">
        <a:xfrm xmlns:a="http://schemas.openxmlformats.org/drawingml/2006/main">
          <a:off x="0" y="5334000"/>
          <a:ext cx="7733767" cy="22860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0" bIns="0" anchor="t" upright="1"/>
        <a:lstStyle xmlns:a="http://schemas.openxmlformats.org/drawingml/2006/main"/>
        <a:p xmlns:a="http://schemas.openxmlformats.org/drawingml/2006/main">
          <a:r>
            <a:rPr lang="es-AR" sz="1100" dirty="0">
              <a:latin typeface="+mn-lt"/>
              <a:ea typeface="+mn-ea"/>
              <a:cs typeface="+mn-cs"/>
            </a:rPr>
            <a:t>Fuente: Cálculos de los autores con base en </a:t>
          </a:r>
          <a:r>
            <a:rPr lang="es-AR" sz="1100" dirty="0" err="1">
              <a:latin typeface="+mn-lt"/>
              <a:ea typeface="+mn-ea"/>
              <a:cs typeface="+mn-cs"/>
            </a:rPr>
            <a:t>Timmer</a:t>
          </a:r>
          <a:r>
            <a:rPr lang="es-AR" sz="1100" dirty="0">
              <a:latin typeface="+mn-lt"/>
              <a:ea typeface="+mn-ea"/>
              <a:cs typeface="+mn-cs"/>
            </a:rPr>
            <a:t> y de </a:t>
          </a:r>
          <a:r>
            <a:rPr lang="es-AR" sz="1100" dirty="0" err="1">
              <a:latin typeface="+mn-lt"/>
              <a:ea typeface="+mn-ea"/>
              <a:cs typeface="+mn-cs"/>
            </a:rPr>
            <a:t>Vries</a:t>
          </a:r>
          <a:r>
            <a:rPr lang="es-AR" sz="1100" dirty="0">
              <a:latin typeface="+mn-lt"/>
              <a:ea typeface="+mn-ea"/>
              <a:cs typeface="+mn-cs"/>
            </a:rPr>
            <a:t> (2007).</a:t>
          </a:r>
          <a:endParaRPr lang="en-US" sz="1100" dirty="0">
            <a:latin typeface="+mn-lt"/>
            <a:ea typeface="+mn-ea"/>
            <a:cs typeface="+mn-cs"/>
          </a:endParaRPr>
        </a:p>
        <a:p xmlns:a="http://schemas.openxmlformats.org/drawingml/2006/main">
          <a:pPr algn="l" rtl="0">
            <a:defRPr sz="1000"/>
          </a:pPr>
          <a:endParaRPr lang="en-US" sz="1050" b="0" i="0" u="none" strike="noStrike" baseline="0" dirty="0">
            <a:solidFill>
              <a:srgbClr val="000000"/>
            </a:solidFill>
            <a:latin typeface="Calibri"/>
          </a:endParaRPr>
        </a:p>
      </cdr:txBody>
    </cdr:sp>
  </cdr:relSizeAnchor>
  <cdr:relSizeAnchor xmlns:cdr="http://schemas.openxmlformats.org/drawingml/2006/chartDrawing">
    <cdr:from>
      <cdr:x>0.34725</cdr:x>
      <cdr:y>0.17825</cdr:y>
    </cdr:from>
    <cdr:to>
      <cdr:x>0.34725</cdr:x>
      <cdr:y>0.7865</cdr:y>
    </cdr:to>
    <cdr:sp macro="" textlink="">
      <cdr:nvSpPr>
        <cdr:cNvPr id="100427" name="Line 75"/>
        <cdr:cNvSpPr>
          <a:spLocks xmlns:a="http://schemas.openxmlformats.org/drawingml/2006/main" noChangeShapeType="1"/>
        </cdr:cNvSpPr>
      </cdr:nvSpPr>
      <cdr:spPr bwMode="auto">
        <a:xfrm xmlns:a="http://schemas.openxmlformats.org/drawingml/2006/main" flipH="1">
          <a:off x="2988690" y="1010210"/>
          <a:ext cx="0" cy="3447180"/>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a:ln>
      </cdr:spPr>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0.66425</cdr:x>
      <cdr:y>0.17825</cdr:y>
    </cdr:from>
    <cdr:to>
      <cdr:x>0.66425</cdr:x>
      <cdr:y>0.78725</cdr:y>
    </cdr:to>
    <cdr:sp macro="" textlink="">
      <cdr:nvSpPr>
        <cdr:cNvPr id="100428" name="Line 76"/>
        <cdr:cNvSpPr>
          <a:spLocks xmlns:a="http://schemas.openxmlformats.org/drawingml/2006/main" noChangeShapeType="1"/>
        </cdr:cNvSpPr>
      </cdr:nvSpPr>
      <cdr:spPr bwMode="auto">
        <a:xfrm xmlns:a="http://schemas.openxmlformats.org/drawingml/2006/main">
          <a:off x="5700610" y="1010210"/>
          <a:ext cx="0" cy="3451431"/>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0.01215</cdr:x>
      <cdr:y>0.24464</cdr:y>
    </cdr:from>
    <cdr:to>
      <cdr:x>0.02916</cdr:x>
      <cdr:y>0.72318</cdr:y>
    </cdr:to>
    <cdr:sp macro="" textlink="">
      <cdr:nvSpPr>
        <cdr:cNvPr id="2" name="TextBox 1"/>
        <cdr:cNvSpPr txBox="1"/>
      </cdr:nvSpPr>
      <cdr:spPr>
        <a:xfrm xmlns:a="http://schemas.openxmlformats.org/drawingml/2006/main">
          <a:off x="95252" y="1085872"/>
          <a:ext cx="133350" cy="2124072"/>
        </a:xfrm>
        <a:prstGeom xmlns:a="http://schemas.openxmlformats.org/drawingml/2006/main" prst="rect">
          <a:avLst/>
        </a:prstGeom>
      </cdr:spPr>
      <cdr:txBody>
        <a:bodyPr xmlns:a="http://schemas.openxmlformats.org/drawingml/2006/main" vertOverflow="clip" vert="vert270" wrap="square" rtlCol="0" anchor="ctr"/>
        <a:lstStyle xmlns:a="http://schemas.openxmlformats.org/drawingml/2006/main"/>
        <a:p xmlns:a="http://schemas.openxmlformats.org/drawingml/2006/main">
          <a:pPr algn="ctr"/>
          <a:fld id="{D45106FF-DF7F-4EE2-8B5B-D1C3490B93AD}" type="TxLink">
            <a:rPr lang="en-US" sz="1000"/>
            <a:pPr algn="ctr"/>
            <a:t>Index 1960=1</a:t>
          </a:fld>
          <a:endParaRPr lang="en-US" sz="1000"/>
        </a:p>
      </cdr:txBody>
    </cdr:sp>
  </cdr:relSizeAnchor>
  <cdr:relSizeAnchor xmlns:cdr="http://schemas.openxmlformats.org/drawingml/2006/chartDrawing">
    <cdr:from>
      <cdr:x>0.78979</cdr:x>
      <cdr:y>0.28112</cdr:y>
    </cdr:from>
    <cdr:to>
      <cdr:x>0.79562</cdr:x>
      <cdr:y>0.397</cdr:y>
    </cdr:to>
    <cdr:sp macro="" textlink="">
      <cdr:nvSpPr>
        <cdr:cNvPr id="4" name="Left Brace 3"/>
        <cdr:cNvSpPr/>
      </cdr:nvSpPr>
      <cdr:spPr>
        <a:xfrm xmlns:a="http://schemas.openxmlformats.org/drawingml/2006/main">
          <a:off x="6191223" y="1247783"/>
          <a:ext cx="45719" cy="514342"/>
        </a:xfrm>
        <a:prstGeom xmlns:a="http://schemas.openxmlformats.org/drawingml/2006/main" prst="leftBrac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0.65006</cdr:x>
      <cdr:y>0.30258</cdr:y>
    </cdr:from>
    <cdr:to>
      <cdr:x>0.80559</cdr:x>
      <cdr:y>0.3691</cdr:y>
    </cdr:to>
    <cdr:sp macro="" textlink="">
      <cdr:nvSpPr>
        <cdr:cNvPr id="5" name="TextBox 3"/>
        <cdr:cNvSpPr txBox="1"/>
      </cdr:nvSpPr>
      <cdr:spPr>
        <a:xfrm xmlns:a="http://schemas.openxmlformats.org/drawingml/2006/main">
          <a:off x="5095875" y="1343033"/>
          <a:ext cx="1219206" cy="295267"/>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pPr algn="ctr"/>
          <a:r>
            <a:rPr lang="en-US" sz="900" b="1" dirty="0" err="1" smtClean="0">
              <a:solidFill>
                <a:sysClr val="windowText" lastClr="000000"/>
              </a:solidFill>
              <a:latin typeface="Calibri"/>
              <a:ea typeface="+mn-ea"/>
              <a:cs typeface="+mn-cs"/>
            </a:rPr>
            <a:t>Pérdida</a:t>
          </a:r>
          <a:r>
            <a:rPr lang="en-US" sz="900" b="1" dirty="0" smtClean="0">
              <a:solidFill>
                <a:sysClr val="windowText" lastClr="000000"/>
              </a:solidFill>
              <a:latin typeface="Calibri"/>
              <a:ea typeface="+mn-ea"/>
              <a:cs typeface="+mn-cs"/>
            </a:rPr>
            <a:t> de </a:t>
          </a:r>
          <a:r>
            <a:rPr lang="en-US" sz="900" b="1" dirty="0" err="1" smtClean="0">
              <a:solidFill>
                <a:sysClr val="windowText" lastClr="000000"/>
              </a:solidFill>
              <a:latin typeface="Calibri"/>
              <a:ea typeface="+mn-ea"/>
              <a:cs typeface="+mn-cs"/>
            </a:rPr>
            <a:t>acumulación</a:t>
          </a:r>
          <a:r>
            <a:rPr lang="en-US" sz="900" b="1" dirty="0" smtClean="0">
              <a:solidFill>
                <a:sysClr val="windowText" lastClr="000000"/>
              </a:solidFill>
              <a:latin typeface="Calibri"/>
              <a:ea typeface="+mn-ea"/>
              <a:cs typeface="+mn-cs"/>
            </a:rPr>
            <a:t> de </a:t>
          </a:r>
          <a:r>
            <a:rPr lang="en-US" sz="900" b="1" dirty="0" err="1" smtClean="0">
              <a:solidFill>
                <a:sysClr val="windowText" lastClr="000000"/>
              </a:solidFill>
              <a:latin typeface="Calibri"/>
              <a:ea typeface="+mn-ea"/>
              <a:cs typeface="+mn-cs"/>
            </a:rPr>
            <a:t>factores</a:t>
          </a:r>
          <a:endParaRPr lang="en-US" sz="900" dirty="0">
            <a:solidFill>
              <a:sysClr val="windowText" lastClr="000000"/>
            </a:solidFill>
            <a:latin typeface="Calibri"/>
            <a:ea typeface="+mn-ea"/>
            <a:cs typeface="+mn-cs"/>
          </a:endParaRPr>
        </a:p>
      </cdr:txBody>
    </cdr:sp>
  </cdr:relSizeAnchor>
  <cdr:relSizeAnchor xmlns:cdr="http://schemas.openxmlformats.org/drawingml/2006/chartDrawing">
    <cdr:from>
      <cdr:x>0.85541</cdr:x>
      <cdr:y>0.27682</cdr:y>
    </cdr:from>
    <cdr:to>
      <cdr:x>0.86391</cdr:x>
      <cdr:y>0.61803</cdr:y>
    </cdr:to>
    <cdr:sp macro="" textlink="">
      <cdr:nvSpPr>
        <cdr:cNvPr id="6" name="Left Brace 5"/>
        <cdr:cNvSpPr/>
      </cdr:nvSpPr>
      <cdr:spPr>
        <a:xfrm xmlns:a="http://schemas.openxmlformats.org/drawingml/2006/main">
          <a:off x="6705623" y="1228714"/>
          <a:ext cx="66651" cy="1514485"/>
        </a:xfrm>
        <a:prstGeom xmlns:a="http://schemas.openxmlformats.org/drawingml/2006/main" prst="leftBrace">
          <a:avLst/>
        </a:prstGeom>
        <a:noFill xmlns:a="http://schemas.openxmlformats.org/drawingml/2006/main"/>
        <a:ln xmlns:a="http://schemas.openxmlformats.org/drawingml/2006/main" w="9525" cap="flat" cmpd="sng" algn="ctr">
          <a:solidFill>
            <a:srgbClr val="4F81BD">
              <a:shade val="95000"/>
              <a:satMod val="105000"/>
            </a:srgbClr>
          </a:solidFill>
          <a:prstDash val="solid"/>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0.75578</cdr:x>
      <cdr:y>0.39485</cdr:y>
    </cdr:from>
    <cdr:to>
      <cdr:x>0.8785</cdr:x>
      <cdr:y>0.51931</cdr:y>
    </cdr:to>
    <cdr:sp macro="" textlink="">
      <cdr:nvSpPr>
        <cdr:cNvPr id="7" name="TextBox 3"/>
        <cdr:cNvSpPr txBox="1"/>
      </cdr:nvSpPr>
      <cdr:spPr>
        <a:xfrm xmlns:a="http://schemas.openxmlformats.org/drawingml/2006/main">
          <a:off x="5924580" y="1752613"/>
          <a:ext cx="962011" cy="552434"/>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pPr algn="ctr"/>
          <a:r>
            <a:rPr lang="en-US" sz="900" b="1" dirty="0" err="1" smtClean="0">
              <a:solidFill>
                <a:sysClr val="windowText" lastClr="000000"/>
              </a:solidFill>
              <a:latin typeface="Calibri"/>
            </a:rPr>
            <a:t>Pérdida</a:t>
          </a:r>
          <a:r>
            <a:rPr lang="en-US" sz="900" b="1" dirty="0" smtClean="0">
              <a:solidFill>
                <a:sysClr val="windowText" lastClr="000000"/>
              </a:solidFill>
              <a:latin typeface="Calibri"/>
            </a:rPr>
            <a:t> de productividad</a:t>
          </a:r>
          <a:endParaRPr lang="en-US" sz="900" dirty="0">
            <a:solidFill>
              <a:sysClr val="windowText" lastClr="000000"/>
            </a:solidFill>
            <a:latin typeface="Calibri"/>
          </a:endParaRPr>
        </a:p>
      </cdr:txBody>
    </cdr:sp>
  </cdr:relSizeAnchor>
  <cdr:relSizeAnchor xmlns:cdr="http://schemas.openxmlformats.org/drawingml/2006/chartDrawing">
    <cdr:from>
      <cdr:x>0.12037</cdr:x>
      <cdr:y>0.01639</cdr:y>
    </cdr:from>
    <cdr:to>
      <cdr:x>0.99074</cdr:x>
      <cdr:y>0.08197</cdr:y>
    </cdr:to>
    <cdr:sp macro="" textlink="">
      <cdr:nvSpPr>
        <cdr:cNvPr id="8" name="TextBox 7"/>
        <cdr:cNvSpPr txBox="1"/>
      </cdr:nvSpPr>
      <cdr:spPr>
        <a:xfrm xmlns:a="http://schemas.openxmlformats.org/drawingml/2006/main">
          <a:off x="990600" y="76200"/>
          <a:ext cx="7162800"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ES_tradnl" sz="1400" b="1" dirty="0" smtClean="0">
              <a:solidFill>
                <a:srgbClr val="0066CC"/>
              </a:solidFill>
            </a:rPr>
            <a:t>Evolución del PIB </a:t>
          </a:r>
          <a:r>
            <a:rPr lang="es-ES_tradnl" sz="1400" b="1" dirty="0" err="1" smtClean="0">
              <a:solidFill>
                <a:srgbClr val="0066CC"/>
              </a:solidFill>
            </a:rPr>
            <a:t>pc</a:t>
          </a:r>
          <a:r>
            <a:rPr lang="es-ES_tradnl" sz="1400" b="1" dirty="0" smtClean="0">
              <a:solidFill>
                <a:srgbClr val="0066CC"/>
              </a:solidFill>
            </a:rPr>
            <a:t> relativo, PTF, y acumulación factores, vs Estados Unidos</a:t>
          </a:r>
          <a:endParaRPr lang="en-US" sz="1400" b="1" dirty="0">
            <a:solidFill>
              <a:srgbClr val="0066CC"/>
            </a:solidFill>
          </a:endParaRPr>
        </a:p>
      </cdr:txBody>
    </cdr:sp>
  </cdr:relSizeAnchor>
  <cdr:relSizeAnchor xmlns:cdr="http://schemas.openxmlformats.org/drawingml/2006/chartDrawing">
    <cdr:from>
      <cdr:x>0.10185</cdr:x>
      <cdr:y>0.91803</cdr:y>
    </cdr:from>
    <cdr:to>
      <cdr:x>0.36111</cdr:x>
      <cdr:y>0.98361</cdr:y>
    </cdr:to>
    <cdr:sp macro="" textlink="">
      <cdr:nvSpPr>
        <cdr:cNvPr id="9" name="TextBox 8"/>
        <cdr:cNvSpPr txBox="1"/>
      </cdr:nvSpPr>
      <cdr:spPr>
        <a:xfrm xmlns:a="http://schemas.openxmlformats.org/drawingml/2006/main">
          <a:off x="838200" y="4267200"/>
          <a:ext cx="2133600" cy="304800"/>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s-ES_tradnl" sz="1100" dirty="0" smtClean="0"/>
            <a:t>PIB </a:t>
          </a:r>
          <a:r>
            <a:rPr lang="es-ES_tradnl" sz="1100" dirty="0" err="1" smtClean="0"/>
            <a:t>pc</a:t>
          </a:r>
          <a:r>
            <a:rPr lang="es-ES_tradnl" sz="1100" dirty="0" smtClean="0"/>
            <a:t> LAC/ PIB </a:t>
          </a:r>
          <a:r>
            <a:rPr lang="es-ES_tradnl" sz="1100" dirty="0" err="1" smtClean="0"/>
            <a:t>pc</a:t>
          </a:r>
          <a:r>
            <a:rPr lang="es-ES_tradnl" sz="1100" dirty="0" smtClean="0"/>
            <a:t> EEUU</a:t>
          </a:r>
          <a:endParaRPr lang="en-US" sz="1100" dirty="0"/>
        </a:p>
      </cdr:txBody>
    </cdr:sp>
  </cdr:relSizeAnchor>
  <cdr:relSizeAnchor xmlns:cdr="http://schemas.openxmlformats.org/drawingml/2006/chartDrawing">
    <cdr:from>
      <cdr:x>0.38889</cdr:x>
      <cdr:y>0.91803</cdr:y>
    </cdr:from>
    <cdr:to>
      <cdr:x>0.60185</cdr:x>
      <cdr:y>0.96721</cdr:y>
    </cdr:to>
    <cdr:sp macro="" textlink="">
      <cdr:nvSpPr>
        <cdr:cNvPr id="10" name="TextBox 9"/>
        <cdr:cNvSpPr txBox="1"/>
      </cdr:nvSpPr>
      <cdr:spPr>
        <a:xfrm xmlns:a="http://schemas.openxmlformats.org/drawingml/2006/main">
          <a:off x="3200400" y="4267200"/>
          <a:ext cx="1752600" cy="228600"/>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s-ES_tradnl" sz="1100" dirty="0" smtClean="0"/>
            <a:t>PTF LAC/PTF EEUU</a:t>
          </a:r>
          <a:endParaRPr lang="en-US" sz="1100" dirty="0"/>
        </a:p>
      </cdr:txBody>
    </cdr:sp>
  </cdr:relSizeAnchor>
  <cdr:relSizeAnchor xmlns:cdr="http://schemas.openxmlformats.org/drawingml/2006/chartDrawing">
    <cdr:from>
      <cdr:x>0.62037</cdr:x>
      <cdr:y>0.91803</cdr:y>
    </cdr:from>
    <cdr:to>
      <cdr:x>0.9537</cdr:x>
      <cdr:y>1</cdr:y>
    </cdr:to>
    <cdr:sp macro="" textlink="">
      <cdr:nvSpPr>
        <cdr:cNvPr id="11" name="TextBox 10"/>
        <cdr:cNvSpPr txBox="1"/>
      </cdr:nvSpPr>
      <cdr:spPr>
        <a:xfrm xmlns:a="http://schemas.openxmlformats.org/drawingml/2006/main">
          <a:off x="5105400" y="4267200"/>
          <a:ext cx="2743200" cy="381000"/>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s-ES_tradnl" sz="1100" dirty="0" smtClean="0"/>
            <a:t>Acumulación de factores LAC vs EEUU</a:t>
          </a:r>
          <a:endParaRPr lang="en-US" sz="1100" dirty="0"/>
        </a:p>
      </cdr:txBody>
    </cdr:sp>
  </cdr:relSizeAnchor>
  <cdr:relSizeAnchor xmlns:cdr="http://schemas.openxmlformats.org/drawingml/2006/chartDrawing">
    <cdr:from>
      <cdr:x>0.00926</cdr:x>
      <cdr:y>0.18033</cdr:y>
    </cdr:from>
    <cdr:to>
      <cdr:x>0.05556</cdr:x>
      <cdr:y>0.59016</cdr:y>
    </cdr:to>
    <cdr:sp macro="" textlink="">
      <cdr:nvSpPr>
        <cdr:cNvPr id="12" name="TextBox 11"/>
        <cdr:cNvSpPr txBox="1"/>
      </cdr:nvSpPr>
      <cdr:spPr>
        <a:xfrm xmlns:a="http://schemas.openxmlformats.org/drawingml/2006/main" rot="16200000">
          <a:off x="-685800" y="1600200"/>
          <a:ext cx="1905000" cy="381000"/>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s-ES_tradnl" sz="1100" dirty="0" smtClean="0"/>
            <a:t>Índice 1960=1</a:t>
          </a:r>
          <a:endParaRPr lang="en-US"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0.49307</cdr:x>
      <cdr:y>0.57133</cdr:y>
    </cdr:from>
    <cdr:to>
      <cdr:x>1</cdr:x>
      <cdr:y>0.7541</cdr:y>
    </cdr:to>
    <cdr:sp macro="" textlink="">
      <cdr:nvSpPr>
        <cdr:cNvPr id="2" name="TextBox 1"/>
        <cdr:cNvSpPr txBox="1"/>
      </cdr:nvSpPr>
      <cdr:spPr>
        <a:xfrm xmlns:a="http://schemas.openxmlformats.org/drawingml/2006/main" rot="10800000" flipV="1">
          <a:off x="4057768" y="2655656"/>
          <a:ext cx="4171831" cy="84954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s-AR" sz="1100" dirty="0">
              <a:latin typeface="+mn-lt"/>
              <a:ea typeface="+mn-ea"/>
              <a:cs typeface="+mn-cs"/>
            </a:rPr>
            <a:t>Nota: Datos corresponden a las ganancias en productividad </a:t>
          </a:r>
          <a:endParaRPr lang="es-AR" sz="1100" dirty="0" smtClean="0">
            <a:latin typeface="+mn-lt"/>
            <a:ea typeface="+mn-ea"/>
            <a:cs typeface="+mn-cs"/>
          </a:endParaRPr>
        </a:p>
        <a:p xmlns:a="http://schemas.openxmlformats.org/drawingml/2006/main">
          <a:r>
            <a:rPr lang="es-AR" sz="1100" dirty="0" smtClean="0">
              <a:latin typeface="+mn-lt"/>
              <a:ea typeface="+mn-ea"/>
              <a:cs typeface="+mn-cs"/>
            </a:rPr>
            <a:t>superiores </a:t>
          </a:r>
          <a:r>
            <a:rPr lang="es-AR" dirty="0"/>
            <a:t> </a:t>
          </a:r>
          <a:r>
            <a:rPr lang="es-AR" sz="1100" dirty="0" smtClean="0">
              <a:latin typeface="+mn-lt"/>
              <a:ea typeface="+mn-ea"/>
              <a:cs typeface="+mn-cs"/>
            </a:rPr>
            <a:t>a </a:t>
          </a:r>
          <a:r>
            <a:rPr lang="es-AR" sz="1100" dirty="0">
              <a:latin typeface="+mn-lt"/>
              <a:ea typeface="+mn-ea"/>
              <a:cs typeface="+mn-cs"/>
            </a:rPr>
            <a:t>las ganancias en la productividad de </a:t>
          </a:r>
          <a:endParaRPr lang="es-AR" sz="1100" dirty="0" smtClean="0">
            <a:latin typeface="+mn-lt"/>
            <a:ea typeface="+mn-ea"/>
            <a:cs typeface="+mn-cs"/>
          </a:endParaRPr>
        </a:p>
        <a:p xmlns:a="http://schemas.openxmlformats.org/drawingml/2006/main">
          <a:r>
            <a:rPr lang="es-AR" sz="1100" dirty="0" smtClean="0">
              <a:latin typeface="+mn-lt"/>
              <a:ea typeface="+mn-ea"/>
              <a:cs typeface="+mn-cs"/>
            </a:rPr>
            <a:t>Estados </a:t>
          </a:r>
          <a:r>
            <a:rPr lang="es-AR" sz="1100" dirty="0">
              <a:latin typeface="+mn-lt"/>
              <a:ea typeface="+mn-ea"/>
              <a:cs typeface="+mn-cs"/>
            </a:rPr>
            <a:t>Unidos</a:t>
          </a:r>
          <a:endParaRPr lang="en-US" sz="1100" dirty="0">
            <a:latin typeface="+mn-lt"/>
            <a:ea typeface="+mn-ea"/>
            <a:cs typeface="+mn-cs"/>
          </a:endParaRPr>
        </a:p>
        <a:p xmlns:a="http://schemas.openxmlformats.org/drawingml/2006/main">
          <a:r>
            <a:rPr lang="es-AR" sz="1100" dirty="0">
              <a:latin typeface="+mn-lt"/>
              <a:ea typeface="+mn-ea"/>
              <a:cs typeface="+mn-cs"/>
            </a:rPr>
            <a:t>Fuente: autores</a:t>
          </a:r>
          <a:endParaRPr lang="en-US" sz="1100" dirty="0">
            <a:latin typeface="+mn-lt"/>
            <a:ea typeface="+mn-ea"/>
            <a:cs typeface="+mn-cs"/>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1.21513E-7</cdr:x>
      <cdr:y>0.95082</cdr:y>
    </cdr:from>
    <cdr:to>
      <cdr:x>0.79081</cdr:x>
      <cdr:y>1</cdr:y>
    </cdr:to>
    <cdr:sp macro="" textlink="">
      <cdr:nvSpPr>
        <cdr:cNvPr id="4" name="TextBox 3"/>
        <cdr:cNvSpPr txBox="1"/>
      </cdr:nvSpPr>
      <cdr:spPr>
        <a:xfrm xmlns:a="http://schemas.openxmlformats.org/drawingml/2006/main">
          <a:off x="1" y="4419601"/>
          <a:ext cx="6508050" cy="22859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eaLnBrk="1" fontAlgn="auto" latinLnBrk="0" hangingPunct="1"/>
          <a:r>
            <a:rPr lang="en-US" sz="1050">
              <a:latin typeface="+mn-lt"/>
              <a:ea typeface="+mn-ea"/>
              <a:cs typeface="+mn-cs"/>
            </a:rPr>
            <a:t>Fuente:  Estimados de los autores basado</a:t>
          </a:r>
          <a:r>
            <a:rPr lang="en-US" sz="1050" baseline="0">
              <a:latin typeface="+mn-lt"/>
              <a:ea typeface="+mn-ea"/>
              <a:cs typeface="+mn-cs"/>
            </a:rPr>
            <a:t> en </a:t>
          </a:r>
          <a:r>
            <a:rPr lang="en-US" sz="1050">
              <a:latin typeface="+mn-lt"/>
              <a:ea typeface="+mn-ea"/>
              <a:cs typeface="+mn-cs"/>
            </a:rPr>
            <a:t>Heston, Summers and Aten (2006), Banco Mundial (2008), Barro y Lee (2000).</a:t>
          </a:r>
          <a:endParaRPr lang="en-US" sz="1050"/>
        </a:p>
        <a:p xmlns:a="http://schemas.openxmlformats.org/drawingml/2006/main">
          <a:endParaRPr lang="en-US" sz="1050">
            <a:latin typeface="+mn-lt"/>
            <a:ea typeface="+mn-ea"/>
            <a:cs typeface="+mn-cs"/>
          </a:endParaRPr>
        </a:p>
        <a:p xmlns:a="http://schemas.openxmlformats.org/drawingml/2006/main">
          <a:endParaRPr lang="en-US" sz="1050"/>
        </a:p>
      </cdr:txBody>
    </cdr:sp>
  </cdr:relSizeAnchor>
</c:userShapes>
</file>

<file path=ppt/drawings/drawing5.xml><?xml version="1.0" encoding="utf-8"?>
<c:userShapes xmlns:c="http://schemas.openxmlformats.org/drawingml/2006/chart">
  <cdr:relSizeAnchor xmlns:cdr="http://schemas.openxmlformats.org/drawingml/2006/chartDrawing">
    <cdr:from>
      <cdr:x>0.08979</cdr:x>
      <cdr:y>0.05613</cdr:y>
    </cdr:from>
    <cdr:to>
      <cdr:x>1</cdr:x>
      <cdr:y>0.12058</cdr:y>
    </cdr:to>
    <cdr:sp macro="" textlink="">
      <cdr:nvSpPr>
        <cdr:cNvPr id="2" name="TextBox 1"/>
        <cdr:cNvSpPr txBox="1"/>
      </cdr:nvSpPr>
      <cdr:spPr>
        <a:xfrm xmlns:a="http://schemas.openxmlformats.org/drawingml/2006/main">
          <a:off x="514350" y="257175"/>
          <a:ext cx="4924425" cy="2952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317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419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17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17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317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F4C4BD23-304E-48B7-A944-D07B933E512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pPr eaLnBrk="1" hangingPunct="1"/>
            <a:endParaRPr lang="en-US" smtClean="0"/>
          </a:p>
        </p:txBody>
      </p:sp>
      <p:sp>
        <p:nvSpPr>
          <p:cNvPr id="43012" name="Slide Number Placeholder 3"/>
          <p:cNvSpPr>
            <a:spLocks noGrp="1"/>
          </p:cNvSpPr>
          <p:nvPr>
            <p:ph type="sldNum" sz="quarter" idx="5"/>
          </p:nvPr>
        </p:nvSpPr>
        <p:spPr>
          <a:noFill/>
        </p:spPr>
        <p:txBody>
          <a:bodyPr/>
          <a:lstStyle/>
          <a:p>
            <a:fld id="{99A23F9E-3F17-4D66-9C02-6BFC90C05898}" type="slidenum">
              <a:rPr lang="en-US"/>
              <a:pPr/>
              <a:t>45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541C3297-6060-4CCE-B037-960FCCE1C151}" type="datetime1">
              <a:rPr lang="en-US"/>
              <a:pPr>
                <a:defRPr/>
              </a:pPr>
              <a:t>6/3/2010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This is a test</a:t>
            </a:r>
          </a:p>
        </p:txBody>
      </p:sp>
      <p:sp>
        <p:nvSpPr>
          <p:cNvPr id="6" name="Rectangle 6"/>
          <p:cNvSpPr>
            <a:spLocks noGrp="1" noChangeArrowheads="1"/>
          </p:cNvSpPr>
          <p:nvPr>
            <p:ph type="sldNum" sz="quarter" idx="12"/>
          </p:nvPr>
        </p:nvSpPr>
        <p:spPr>
          <a:ln/>
        </p:spPr>
        <p:txBody>
          <a:bodyPr/>
          <a:lstStyle>
            <a:lvl1pPr>
              <a:defRPr/>
            </a:lvl1pPr>
          </a:lstStyle>
          <a:p>
            <a:pPr>
              <a:defRPr/>
            </a:pPr>
            <a:fld id="{4B843280-0C67-4023-9BA3-C7AEE92DD972}" type="slidenum">
              <a:rPr lang="en-US"/>
              <a:pPr>
                <a:defRPr/>
              </a:pPr>
              <a:t>‹#›</a:t>
            </a:fld>
            <a:endParaRPr lang="en-US"/>
          </a:p>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5885F1F5-3970-438A-BDEB-E5D65154D110}" type="datetime1">
              <a:rPr lang="en-US"/>
              <a:pPr>
                <a:defRPr/>
              </a:pPr>
              <a:t>6/3/2010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This is a test</a:t>
            </a:r>
          </a:p>
        </p:txBody>
      </p:sp>
      <p:sp>
        <p:nvSpPr>
          <p:cNvPr id="6" name="Rectangle 6"/>
          <p:cNvSpPr>
            <a:spLocks noGrp="1" noChangeArrowheads="1"/>
          </p:cNvSpPr>
          <p:nvPr>
            <p:ph type="sldNum" sz="quarter" idx="12"/>
          </p:nvPr>
        </p:nvSpPr>
        <p:spPr>
          <a:ln/>
        </p:spPr>
        <p:txBody>
          <a:bodyPr/>
          <a:lstStyle>
            <a:lvl1pPr>
              <a:defRPr/>
            </a:lvl1pPr>
          </a:lstStyle>
          <a:p>
            <a:pPr>
              <a:defRPr/>
            </a:pPr>
            <a:fld id="{1C075D31-F42B-424E-A93A-6553833023AC}" type="slidenum">
              <a:rPr lang="en-US"/>
              <a:pPr>
                <a:defRPr/>
              </a:pPr>
              <a:t>‹#›</a:t>
            </a:fld>
            <a:endParaRPr lang="en-US"/>
          </a:p>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7ADC38F5-B7F4-4BF6-8E28-EDAE80479396}" type="datetime1">
              <a:rPr lang="en-US"/>
              <a:pPr>
                <a:defRPr/>
              </a:pPr>
              <a:t>6/3/2010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This is a test</a:t>
            </a:r>
          </a:p>
        </p:txBody>
      </p:sp>
      <p:sp>
        <p:nvSpPr>
          <p:cNvPr id="6" name="Rectangle 6"/>
          <p:cNvSpPr>
            <a:spLocks noGrp="1" noChangeArrowheads="1"/>
          </p:cNvSpPr>
          <p:nvPr>
            <p:ph type="sldNum" sz="quarter" idx="12"/>
          </p:nvPr>
        </p:nvSpPr>
        <p:spPr>
          <a:ln/>
        </p:spPr>
        <p:txBody>
          <a:bodyPr/>
          <a:lstStyle>
            <a:lvl1pPr>
              <a:defRPr/>
            </a:lvl1pPr>
          </a:lstStyle>
          <a:p>
            <a:pPr>
              <a:defRPr/>
            </a:pPr>
            <a:fld id="{5D9943A3-12BC-468E-86E4-78EF19763D3D}" type="slidenum">
              <a:rPr lang="en-US"/>
              <a:pPr>
                <a:defRPr/>
              </a:pPr>
              <a:t>‹#›</a:t>
            </a:fld>
            <a:endParaRPr lang="en-US"/>
          </a:p>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336AB7BC-23DC-4DC4-89DC-042645868438}" type="datetime1">
              <a:rPr lang="en-US"/>
              <a:pPr>
                <a:defRPr/>
              </a:pPr>
              <a:t>6/3/2010</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This is a test</a:t>
            </a:r>
          </a:p>
        </p:txBody>
      </p:sp>
      <p:sp>
        <p:nvSpPr>
          <p:cNvPr id="7" name="Rectangle 6"/>
          <p:cNvSpPr>
            <a:spLocks noGrp="1" noChangeArrowheads="1"/>
          </p:cNvSpPr>
          <p:nvPr>
            <p:ph type="sldNum" sz="quarter" idx="12"/>
          </p:nvPr>
        </p:nvSpPr>
        <p:spPr>
          <a:ln/>
        </p:spPr>
        <p:txBody>
          <a:bodyPr/>
          <a:lstStyle>
            <a:lvl1pPr>
              <a:defRPr/>
            </a:lvl1pPr>
          </a:lstStyle>
          <a:p>
            <a:pPr>
              <a:defRPr/>
            </a:pPr>
            <a:fld id="{C31133B8-2714-4A46-A2DB-C307B5709101}" type="slidenum">
              <a:rPr lang="en-US"/>
              <a:pPr>
                <a:defRPr/>
              </a:pPr>
              <a:t>‹#›</a:t>
            </a:fld>
            <a:endParaRPr lang="en-US"/>
          </a:p>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0930C169-BC68-4123-BFA3-B6F1DD090CF7}" type="datetime1">
              <a:rPr lang="en-US"/>
              <a:pPr>
                <a:defRPr/>
              </a:pPr>
              <a:t>6/3/2010</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This is a test</a:t>
            </a:r>
          </a:p>
        </p:txBody>
      </p:sp>
      <p:sp>
        <p:nvSpPr>
          <p:cNvPr id="9" name="Rectangle 6"/>
          <p:cNvSpPr>
            <a:spLocks noGrp="1" noChangeArrowheads="1"/>
          </p:cNvSpPr>
          <p:nvPr>
            <p:ph type="sldNum" sz="quarter" idx="12"/>
          </p:nvPr>
        </p:nvSpPr>
        <p:spPr>
          <a:ln/>
        </p:spPr>
        <p:txBody>
          <a:bodyPr/>
          <a:lstStyle>
            <a:lvl1pPr>
              <a:defRPr/>
            </a:lvl1pPr>
          </a:lstStyle>
          <a:p>
            <a:pPr>
              <a:defRPr/>
            </a:pPr>
            <a:fld id="{A3E93A46-08BA-4837-A10A-EB1FA189FB3D}" type="slidenum">
              <a:rPr lang="en-US"/>
              <a:pPr>
                <a:defRPr/>
              </a:pPr>
              <a:t>‹#›</a:t>
            </a:fld>
            <a:endParaRPr lang="en-US"/>
          </a:p>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A79C56E2-0221-44D3-8036-16B9C0A83890}" type="datetime1">
              <a:rPr lang="en-US"/>
              <a:pPr>
                <a:defRPr/>
              </a:pPr>
              <a:t>6/3/2010</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This is a test</a:t>
            </a:r>
          </a:p>
        </p:txBody>
      </p:sp>
      <p:sp>
        <p:nvSpPr>
          <p:cNvPr id="5" name="Rectangle 6"/>
          <p:cNvSpPr>
            <a:spLocks noGrp="1" noChangeArrowheads="1"/>
          </p:cNvSpPr>
          <p:nvPr>
            <p:ph type="sldNum" sz="quarter" idx="12"/>
          </p:nvPr>
        </p:nvSpPr>
        <p:spPr>
          <a:ln/>
        </p:spPr>
        <p:txBody>
          <a:bodyPr/>
          <a:lstStyle>
            <a:lvl1pPr>
              <a:defRPr/>
            </a:lvl1pPr>
          </a:lstStyle>
          <a:p>
            <a:pPr>
              <a:defRPr/>
            </a:pPr>
            <a:fld id="{D5786D6B-B736-48F5-B11E-D663AE5856B5}" type="slidenum">
              <a:rPr lang="en-US"/>
              <a:pPr>
                <a:defRPr/>
              </a:pPr>
              <a:t>‹#›</a:t>
            </a:fld>
            <a:endParaRPr lang="en-US"/>
          </a:p>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1A0AF26F-B559-4A9E-BD0D-5F05A126DAC0}" type="datetime1">
              <a:rPr lang="en-US"/>
              <a:pPr>
                <a:defRPr/>
              </a:pPr>
              <a:t>6/3/2010</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This is a test</a:t>
            </a:r>
          </a:p>
        </p:txBody>
      </p:sp>
      <p:sp>
        <p:nvSpPr>
          <p:cNvPr id="4" name="Rectangle 6"/>
          <p:cNvSpPr>
            <a:spLocks noGrp="1" noChangeArrowheads="1"/>
          </p:cNvSpPr>
          <p:nvPr>
            <p:ph type="sldNum" sz="quarter" idx="12"/>
          </p:nvPr>
        </p:nvSpPr>
        <p:spPr>
          <a:ln/>
        </p:spPr>
        <p:txBody>
          <a:bodyPr/>
          <a:lstStyle>
            <a:lvl1pPr>
              <a:defRPr/>
            </a:lvl1pPr>
          </a:lstStyle>
          <a:p>
            <a:pPr>
              <a:defRPr/>
            </a:pPr>
            <a:fld id="{7ED6E1CF-98C6-4355-9B08-2EE74BF8D2F4}" type="slidenum">
              <a:rPr lang="en-US"/>
              <a:pPr>
                <a:defRPr/>
              </a:pPr>
              <a:t>‹#›</a:t>
            </a:fld>
            <a:endParaRPr lang="en-US"/>
          </a:p>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9A2AD89-A7B8-4F4A-BA27-659439BC3F05}" type="datetime1">
              <a:rPr lang="en-US"/>
              <a:pPr>
                <a:defRPr/>
              </a:pPr>
              <a:t>6/3/2010</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This is a test</a:t>
            </a:r>
          </a:p>
        </p:txBody>
      </p:sp>
      <p:sp>
        <p:nvSpPr>
          <p:cNvPr id="7" name="Rectangle 6"/>
          <p:cNvSpPr>
            <a:spLocks noGrp="1" noChangeArrowheads="1"/>
          </p:cNvSpPr>
          <p:nvPr>
            <p:ph type="sldNum" sz="quarter" idx="12"/>
          </p:nvPr>
        </p:nvSpPr>
        <p:spPr>
          <a:ln/>
        </p:spPr>
        <p:txBody>
          <a:bodyPr/>
          <a:lstStyle>
            <a:lvl1pPr>
              <a:defRPr/>
            </a:lvl1pPr>
          </a:lstStyle>
          <a:p>
            <a:pPr>
              <a:defRPr/>
            </a:pPr>
            <a:fld id="{985F7047-78F4-4E02-87C0-D411DFCF2270}" type="slidenum">
              <a:rPr lang="en-US"/>
              <a:pPr>
                <a:defRPr/>
              </a:pPr>
              <a:t>‹#›</a:t>
            </a:fld>
            <a:endParaRPr lang="en-US"/>
          </a:p>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C471ECB1-869D-4882-BF69-DF1903E2769B}" type="datetime1">
              <a:rPr lang="en-US"/>
              <a:pPr>
                <a:defRPr/>
              </a:pPr>
              <a:t>6/3/2010</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This is a test</a:t>
            </a:r>
          </a:p>
        </p:txBody>
      </p:sp>
      <p:sp>
        <p:nvSpPr>
          <p:cNvPr id="7" name="Rectangle 6"/>
          <p:cNvSpPr>
            <a:spLocks noGrp="1" noChangeArrowheads="1"/>
          </p:cNvSpPr>
          <p:nvPr>
            <p:ph type="sldNum" sz="quarter" idx="12"/>
          </p:nvPr>
        </p:nvSpPr>
        <p:spPr>
          <a:ln/>
        </p:spPr>
        <p:txBody>
          <a:bodyPr/>
          <a:lstStyle>
            <a:lvl1pPr>
              <a:defRPr/>
            </a:lvl1pPr>
          </a:lstStyle>
          <a:p>
            <a:pPr>
              <a:defRPr/>
            </a:pPr>
            <a:fld id="{86274BB3-49EC-4AC4-92CF-736E14CF4CC4}" type="slidenum">
              <a:rPr lang="en-US"/>
              <a:pPr>
                <a:defRPr/>
              </a:pPr>
              <a:t>‹#›</a:t>
            </a:fld>
            <a:endParaRPr lang="en-US"/>
          </a:p>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B0BC03B3-51D0-4A04-9F9A-787E8A0AE472}" type="datetime1">
              <a:rPr lang="en-US"/>
              <a:pPr>
                <a:defRPr/>
              </a:pPr>
              <a:t>6/3/2010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This is a test</a:t>
            </a:r>
          </a:p>
        </p:txBody>
      </p:sp>
      <p:sp>
        <p:nvSpPr>
          <p:cNvPr id="6" name="Rectangle 6"/>
          <p:cNvSpPr>
            <a:spLocks noGrp="1" noChangeArrowheads="1"/>
          </p:cNvSpPr>
          <p:nvPr>
            <p:ph type="sldNum" sz="quarter" idx="12"/>
          </p:nvPr>
        </p:nvSpPr>
        <p:spPr>
          <a:ln/>
        </p:spPr>
        <p:txBody>
          <a:bodyPr/>
          <a:lstStyle>
            <a:lvl1pPr>
              <a:defRPr/>
            </a:lvl1pPr>
          </a:lstStyle>
          <a:p>
            <a:pPr>
              <a:defRPr/>
            </a:pPr>
            <a:fld id="{BF4B45BE-8073-4F49-83F3-D7A372D8B381}" type="slidenum">
              <a:rPr lang="en-US"/>
              <a:pPr>
                <a:defRPr/>
              </a:pPr>
              <a:t>‹#›</a:t>
            </a:fld>
            <a:endParaRPr lang="en-US"/>
          </a:p>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5165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516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0DA85C09-9C35-4BBB-8860-484407E68F41}" type="datetime1">
              <a:rPr lang="en-US"/>
              <a:pPr>
                <a:defRPr/>
              </a:pPr>
              <a:t>6/3/2010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This is a test</a:t>
            </a:r>
          </a:p>
        </p:txBody>
      </p:sp>
      <p:sp>
        <p:nvSpPr>
          <p:cNvPr id="6" name="Rectangle 6"/>
          <p:cNvSpPr>
            <a:spLocks noGrp="1" noChangeArrowheads="1"/>
          </p:cNvSpPr>
          <p:nvPr>
            <p:ph type="sldNum" sz="quarter" idx="12"/>
          </p:nvPr>
        </p:nvSpPr>
        <p:spPr>
          <a:ln/>
        </p:spPr>
        <p:txBody>
          <a:bodyPr/>
          <a:lstStyle>
            <a:lvl1pPr>
              <a:defRPr/>
            </a:lvl1pPr>
          </a:lstStyle>
          <a:p>
            <a:pPr>
              <a:defRPr/>
            </a:pPr>
            <a:fld id="{98E64ABF-B2F5-4193-8F9D-972213820404}" type="slidenum">
              <a:rPr lang="en-US"/>
              <a:pPr>
                <a:defRPr/>
              </a:pPr>
              <a:t>‹#›</a:t>
            </a:fld>
            <a:endParaRPr lang="en-US"/>
          </a:p>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10"/>
          <p:cNvPicPr>
            <a:picLocks noChangeAspect="1" noChangeArrowheads="1"/>
          </p:cNvPicPr>
          <p:nvPr/>
        </p:nvPicPr>
        <p:blipFill>
          <a:blip r:embed="rId13" cstate="print"/>
          <a:srcRect/>
          <a:stretch>
            <a:fillRect/>
          </a:stretch>
        </p:blipFill>
        <p:spPr bwMode="auto">
          <a:xfrm>
            <a:off x="7543800" y="5867400"/>
            <a:ext cx="1295400" cy="461963"/>
          </a:xfrm>
          <a:prstGeom prst="rect">
            <a:avLst/>
          </a:prstGeom>
          <a:noFill/>
          <a:ln w="9525">
            <a:noFill/>
            <a:miter lim="800000"/>
            <a:headEnd/>
            <a:tailEnd/>
          </a:ln>
        </p:spPr>
      </p:pic>
      <p:sp>
        <p:nvSpPr>
          <p:cNvPr id="3075"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6" name="Rectangle 3"/>
          <p:cNvSpPr>
            <a:spLocks noGrp="1" noChangeArrowheads="1"/>
          </p:cNvSpPr>
          <p:nvPr>
            <p:ph type="body" idx="1"/>
          </p:nvPr>
        </p:nvSpPr>
        <p:spPr bwMode="auto">
          <a:xfrm>
            <a:off x="457200" y="1600200"/>
            <a:ext cx="8229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2" name="Rectangle 4"/>
          <p:cNvSpPr>
            <a:spLocks noGrp="1" noChangeArrowheads="1"/>
          </p:cNvSpPr>
          <p:nvPr>
            <p:ph type="dt" sz="half" idx="2"/>
          </p:nvPr>
        </p:nvSpPr>
        <p:spPr bwMode="auto">
          <a:xfrm>
            <a:off x="0" y="6591300"/>
            <a:ext cx="12954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fld id="{C9CD5D09-CCFE-4C74-83E5-E926DCFA51C9}" type="datetime1">
              <a:rPr lang="en-US"/>
              <a:pPr>
                <a:defRPr/>
              </a:pPr>
              <a:t>6/3/2010</a:t>
            </a:fld>
            <a:endParaRPr lang="en-US"/>
          </a:p>
        </p:txBody>
      </p:sp>
      <p:sp>
        <p:nvSpPr>
          <p:cNvPr id="7173" name="Rectangle 5"/>
          <p:cNvSpPr>
            <a:spLocks noGrp="1" noChangeArrowheads="1"/>
          </p:cNvSpPr>
          <p:nvPr>
            <p:ph type="ftr" sz="quarter" idx="3"/>
          </p:nvPr>
        </p:nvSpPr>
        <p:spPr bwMode="auto">
          <a:xfrm>
            <a:off x="1828800" y="6591300"/>
            <a:ext cx="28956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r>
              <a:rPr lang="en-US"/>
              <a:t>This is a test</a:t>
            </a:r>
          </a:p>
        </p:txBody>
      </p:sp>
      <p:pic>
        <p:nvPicPr>
          <p:cNvPr id="3079" name="Picture 8"/>
          <p:cNvPicPr>
            <a:picLocks noChangeAspect="1" noChangeArrowheads="1"/>
          </p:cNvPicPr>
          <p:nvPr/>
        </p:nvPicPr>
        <p:blipFill>
          <a:blip r:embed="rId14" cstate="print"/>
          <a:srcRect/>
          <a:stretch>
            <a:fillRect/>
          </a:stretch>
        </p:blipFill>
        <p:spPr bwMode="auto">
          <a:xfrm>
            <a:off x="0" y="6400800"/>
            <a:ext cx="9144000" cy="220663"/>
          </a:xfrm>
          <a:prstGeom prst="rect">
            <a:avLst/>
          </a:prstGeom>
          <a:noFill/>
          <a:ln w="9525">
            <a:noFill/>
            <a:miter lim="800000"/>
            <a:headEnd/>
            <a:tailEnd/>
          </a:ln>
        </p:spPr>
      </p:pic>
      <p:sp>
        <p:nvSpPr>
          <p:cNvPr id="7174" name="Rectangle 6"/>
          <p:cNvSpPr>
            <a:spLocks noGrp="1" noChangeArrowheads="1"/>
          </p:cNvSpPr>
          <p:nvPr>
            <p:ph type="sldNum" sz="quarter" idx="4"/>
          </p:nvPr>
        </p:nvSpPr>
        <p:spPr bwMode="auto">
          <a:xfrm>
            <a:off x="6553200" y="6610350"/>
            <a:ext cx="2362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fld id="{AEFEEAB4-92AE-487B-BD5D-B1A04A8CE000}" type="slidenum">
              <a:rPr lang="en-US"/>
              <a:pPr>
                <a:defRPr/>
              </a:pPr>
              <a:t>‹#›</a:t>
            </a:fld>
            <a:endParaRPr lang="en-US"/>
          </a:p>
          <a:p>
            <a:pPr>
              <a:defRPr/>
            </a:pPr>
            <a:endParaRPr 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hdr="0" ftr="0" dt="0"/>
  <p:txStyles>
    <p:titleStyle>
      <a:lvl1pPr algn="l" rtl="0" eaLnBrk="0" fontAlgn="base" hangingPunct="0">
        <a:spcBef>
          <a:spcPct val="0"/>
        </a:spcBef>
        <a:spcAft>
          <a:spcPct val="0"/>
        </a:spcAft>
        <a:defRPr sz="3000">
          <a:solidFill>
            <a:srgbClr val="0399CD"/>
          </a:solidFill>
          <a:latin typeface="+mj-lt"/>
          <a:ea typeface="+mj-ea"/>
          <a:cs typeface="+mj-cs"/>
        </a:defRPr>
      </a:lvl1pPr>
      <a:lvl2pPr algn="l" rtl="0" eaLnBrk="0" fontAlgn="base" hangingPunct="0">
        <a:spcBef>
          <a:spcPct val="0"/>
        </a:spcBef>
        <a:spcAft>
          <a:spcPct val="0"/>
        </a:spcAft>
        <a:defRPr sz="3000">
          <a:solidFill>
            <a:srgbClr val="0399CD"/>
          </a:solidFill>
          <a:latin typeface="Unit-Bold" pitchFamily="2" charset="0"/>
        </a:defRPr>
      </a:lvl2pPr>
      <a:lvl3pPr algn="l" rtl="0" eaLnBrk="0" fontAlgn="base" hangingPunct="0">
        <a:spcBef>
          <a:spcPct val="0"/>
        </a:spcBef>
        <a:spcAft>
          <a:spcPct val="0"/>
        </a:spcAft>
        <a:defRPr sz="3000">
          <a:solidFill>
            <a:srgbClr val="0399CD"/>
          </a:solidFill>
          <a:latin typeface="Unit-Bold" pitchFamily="2" charset="0"/>
        </a:defRPr>
      </a:lvl3pPr>
      <a:lvl4pPr algn="l" rtl="0" eaLnBrk="0" fontAlgn="base" hangingPunct="0">
        <a:spcBef>
          <a:spcPct val="0"/>
        </a:spcBef>
        <a:spcAft>
          <a:spcPct val="0"/>
        </a:spcAft>
        <a:defRPr sz="3000">
          <a:solidFill>
            <a:srgbClr val="0399CD"/>
          </a:solidFill>
          <a:latin typeface="Unit-Bold" pitchFamily="2" charset="0"/>
        </a:defRPr>
      </a:lvl4pPr>
      <a:lvl5pPr algn="l" rtl="0" eaLnBrk="0" fontAlgn="base" hangingPunct="0">
        <a:spcBef>
          <a:spcPct val="0"/>
        </a:spcBef>
        <a:spcAft>
          <a:spcPct val="0"/>
        </a:spcAft>
        <a:defRPr sz="3000">
          <a:solidFill>
            <a:srgbClr val="0399CD"/>
          </a:solidFill>
          <a:latin typeface="Unit-Bold" pitchFamily="2" charset="0"/>
        </a:defRPr>
      </a:lvl5pPr>
      <a:lvl6pPr marL="457200" algn="l" rtl="0" fontAlgn="base">
        <a:spcBef>
          <a:spcPct val="0"/>
        </a:spcBef>
        <a:spcAft>
          <a:spcPct val="0"/>
        </a:spcAft>
        <a:defRPr sz="3000">
          <a:solidFill>
            <a:srgbClr val="0399CD"/>
          </a:solidFill>
          <a:latin typeface="Unit-Bold" pitchFamily="2" charset="0"/>
        </a:defRPr>
      </a:lvl6pPr>
      <a:lvl7pPr marL="914400" algn="l" rtl="0" fontAlgn="base">
        <a:spcBef>
          <a:spcPct val="0"/>
        </a:spcBef>
        <a:spcAft>
          <a:spcPct val="0"/>
        </a:spcAft>
        <a:defRPr sz="3000">
          <a:solidFill>
            <a:srgbClr val="0399CD"/>
          </a:solidFill>
          <a:latin typeface="Unit-Bold" pitchFamily="2" charset="0"/>
        </a:defRPr>
      </a:lvl7pPr>
      <a:lvl8pPr marL="1371600" algn="l" rtl="0" fontAlgn="base">
        <a:spcBef>
          <a:spcPct val="0"/>
        </a:spcBef>
        <a:spcAft>
          <a:spcPct val="0"/>
        </a:spcAft>
        <a:defRPr sz="3000">
          <a:solidFill>
            <a:srgbClr val="0399CD"/>
          </a:solidFill>
          <a:latin typeface="Unit-Bold" pitchFamily="2" charset="0"/>
        </a:defRPr>
      </a:lvl8pPr>
      <a:lvl9pPr marL="1828800" algn="l" rtl="0" fontAlgn="base">
        <a:spcBef>
          <a:spcPct val="0"/>
        </a:spcBef>
        <a:spcAft>
          <a:spcPct val="0"/>
        </a:spcAft>
        <a:defRPr sz="3000">
          <a:solidFill>
            <a:srgbClr val="0399CD"/>
          </a:solidFill>
          <a:latin typeface="Unit-Bold" pitchFamily="2"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6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2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4495800" y="1219200"/>
            <a:ext cx="4343400" cy="3810000"/>
          </a:xfrm>
        </p:spPr>
        <p:txBody>
          <a:bodyPr/>
          <a:lstStyle/>
          <a:p>
            <a:pPr algn="r" eaLnBrk="1" hangingPunct="1">
              <a:lnSpc>
                <a:spcPct val="80000"/>
              </a:lnSpc>
            </a:pPr>
            <a:r>
              <a:rPr lang="en-US" sz="4000" b="1" dirty="0" smtClean="0"/>
              <a:t>Los </a:t>
            </a:r>
            <a:r>
              <a:rPr lang="en-US" sz="4000" b="1" dirty="0" err="1" smtClean="0"/>
              <a:t>límites</a:t>
            </a:r>
            <a:r>
              <a:rPr lang="en-US" sz="4000" b="1" dirty="0" smtClean="0"/>
              <a:t> del</a:t>
            </a:r>
            <a:br>
              <a:rPr lang="en-US" sz="4000" b="1" dirty="0" smtClean="0"/>
            </a:br>
            <a:r>
              <a:rPr lang="en-US" sz="4000" b="1" dirty="0" err="1" smtClean="0"/>
              <a:t>crecimiento</a:t>
            </a:r>
            <a:r>
              <a:rPr lang="en-US" sz="4000" b="1" dirty="0" smtClean="0"/>
              <a:t> y la </a:t>
            </a:r>
            <a:r>
              <a:rPr lang="en-US" sz="4000" b="1" dirty="0" err="1" smtClean="0"/>
              <a:t>productividad</a:t>
            </a:r>
            <a:r>
              <a:rPr lang="en-US" sz="4000" b="1" dirty="0" smtClean="0"/>
              <a:t> en </a:t>
            </a:r>
            <a:r>
              <a:rPr lang="en-US" sz="4000" b="1" dirty="0" err="1" smtClean="0"/>
              <a:t>América</a:t>
            </a:r>
            <a:r>
              <a:rPr lang="en-US" sz="4000" b="1" dirty="0" smtClean="0"/>
              <a:t> Latina</a:t>
            </a: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1800" b="1" dirty="0" smtClean="0"/>
              <a:t>Eduardo </a:t>
            </a:r>
            <a:r>
              <a:rPr lang="en-US" sz="1800" b="1" dirty="0" smtClean="0"/>
              <a:t>Lora</a:t>
            </a:r>
            <a:br>
              <a:rPr lang="en-US" sz="1800" b="1" dirty="0" smtClean="0"/>
            </a:br>
            <a:r>
              <a:rPr lang="en-US" sz="1800" b="1" dirty="0" err="1" smtClean="0"/>
              <a:t>Gerente</a:t>
            </a:r>
            <a:r>
              <a:rPr lang="en-US" sz="1800" b="1" dirty="0" smtClean="0"/>
              <a:t> de </a:t>
            </a:r>
            <a:r>
              <a:rPr lang="en-US" sz="1800" b="1" dirty="0" err="1" smtClean="0"/>
              <a:t>Investigación</a:t>
            </a:r>
            <a:r>
              <a:rPr lang="en-US" sz="1800" b="1" dirty="0" smtClean="0"/>
              <a:t> y</a:t>
            </a:r>
            <a:r>
              <a:rPr lang="en-US" sz="1800" b="1" dirty="0" smtClean="0"/>
              <a:t/>
            </a:r>
            <a:br>
              <a:rPr lang="en-US" sz="1800" b="1" dirty="0" smtClean="0"/>
            </a:br>
            <a:r>
              <a:rPr lang="en-US" sz="1800" b="1" dirty="0" err="1" smtClean="0"/>
              <a:t>Economista</a:t>
            </a:r>
            <a:r>
              <a:rPr lang="en-US" sz="1800" b="1" dirty="0" smtClean="0"/>
              <a:t> </a:t>
            </a:r>
            <a:r>
              <a:rPr lang="en-US" sz="1800" b="1" dirty="0" err="1" smtClean="0"/>
              <a:t>Jefe</a:t>
            </a:r>
            <a:r>
              <a:rPr lang="en-US" sz="1800" b="1" dirty="0" smtClean="0"/>
              <a:t> </a:t>
            </a:r>
            <a:r>
              <a:rPr lang="en-US" sz="1800" b="1" dirty="0" smtClean="0"/>
              <a:t>(e)</a:t>
            </a:r>
            <a:r>
              <a:rPr lang="en-US" sz="1800" b="1" dirty="0" smtClean="0"/>
              <a:t/>
            </a:r>
            <a:br>
              <a:rPr lang="en-US" sz="1800" b="1" dirty="0" smtClean="0"/>
            </a:br>
            <a:r>
              <a:rPr lang="en-US" sz="1200" b="1" dirty="0" smtClean="0"/>
              <a:t/>
            </a:r>
            <a:br>
              <a:rPr lang="en-US" sz="1200" b="1" dirty="0" smtClean="0"/>
            </a:br>
            <a:r>
              <a:rPr lang="en-US" sz="1800" b="1" dirty="0" err="1" smtClean="0"/>
              <a:t>Banco</a:t>
            </a:r>
            <a:r>
              <a:rPr lang="en-US" sz="1800" b="1" dirty="0" smtClean="0"/>
              <a:t> </a:t>
            </a:r>
            <a:r>
              <a:rPr lang="en-US" sz="1800" b="1" dirty="0" err="1" smtClean="0"/>
              <a:t>Interamericano</a:t>
            </a:r>
            <a:r>
              <a:rPr lang="en-US" sz="1800" b="1" dirty="0" smtClean="0"/>
              <a:t> de </a:t>
            </a:r>
            <a:r>
              <a:rPr lang="en-US" sz="1800" b="1" dirty="0" err="1" smtClean="0"/>
              <a:t>Desarrollo</a:t>
            </a:r>
            <a:endParaRPr lang="en-US" sz="2000" b="1" dirty="0" smtClean="0"/>
          </a:p>
        </p:txBody>
      </p:sp>
      <p:pic>
        <p:nvPicPr>
          <p:cNvPr id="4099" name="Picture 7"/>
          <p:cNvPicPr>
            <a:picLocks noChangeAspect="1" noChangeArrowheads="1"/>
          </p:cNvPicPr>
          <p:nvPr/>
        </p:nvPicPr>
        <p:blipFill>
          <a:blip r:embed="rId2" cstate="print"/>
          <a:srcRect/>
          <a:stretch>
            <a:fillRect/>
          </a:stretch>
        </p:blipFill>
        <p:spPr bwMode="auto">
          <a:xfrm>
            <a:off x="3962400" y="2549525"/>
            <a:ext cx="495300" cy="2098675"/>
          </a:xfrm>
          <a:prstGeom prst="rect">
            <a:avLst/>
          </a:prstGeom>
          <a:noFill/>
          <a:ln w="9525">
            <a:noFill/>
            <a:miter lim="800000"/>
            <a:headEnd/>
            <a:tailEnd/>
          </a:ln>
        </p:spPr>
      </p:pic>
      <p:pic>
        <p:nvPicPr>
          <p:cNvPr id="4100" name="Picture 8"/>
          <p:cNvPicPr>
            <a:picLocks noChangeAspect="1" noChangeArrowheads="1"/>
          </p:cNvPicPr>
          <p:nvPr/>
        </p:nvPicPr>
        <p:blipFill>
          <a:blip r:embed="rId3" cstate="print"/>
          <a:srcRect/>
          <a:stretch>
            <a:fillRect/>
          </a:stretch>
        </p:blipFill>
        <p:spPr bwMode="auto">
          <a:xfrm>
            <a:off x="685800" y="2590800"/>
            <a:ext cx="2895600" cy="1030288"/>
          </a:xfrm>
          <a:prstGeom prst="rect">
            <a:avLst/>
          </a:prstGeom>
          <a:noFill/>
          <a:ln w="9525">
            <a:noFill/>
            <a:miter lim="800000"/>
            <a:headEnd/>
            <a:tailEnd/>
          </a:ln>
        </p:spPr>
      </p:pic>
      <p:sp>
        <p:nvSpPr>
          <p:cNvPr id="4101" name="Slide Number Placeholder 5"/>
          <p:cNvSpPr>
            <a:spLocks noGrp="1"/>
          </p:cNvSpPr>
          <p:nvPr>
            <p:ph type="sldNum" sz="quarter" idx="12"/>
          </p:nvPr>
        </p:nvSpPr>
        <p:spPr>
          <a:noFill/>
        </p:spPr>
        <p:txBody>
          <a:bodyPr/>
          <a:lstStyle/>
          <a:p>
            <a:fld id="{D1847BFB-A4E9-4CA4-8219-3DB66380B398}" type="slidenum">
              <a:rPr lang="en-US"/>
              <a:pPr/>
              <a:t>1</a:t>
            </a:fld>
            <a:endParaRPr lang="en-US"/>
          </a:p>
          <a:p>
            <a:endParaRPr lang="en-US"/>
          </a:p>
        </p:txBody>
      </p:sp>
      <p:sp>
        <p:nvSpPr>
          <p:cNvPr id="6" name="TextBox 5"/>
          <p:cNvSpPr txBox="1"/>
          <p:nvPr/>
        </p:nvSpPr>
        <p:spPr>
          <a:xfrm>
            <a:off x="2320037" y="5802868"/>
            <a:ext cx="5147563" cy="369332"/>
          </a:xfrm>
          <a:prstGeom prst="rect">
            <a:avLst/>
          </a:prstGeom>
          <a:noFill/>
        </p:spPr>
        <p:txBody>
          <a:bodyPr wrap="none" rtlCol="0">
            <a:spAutoFit/>
          </a:bodyPr>
          <a:lstStyle/>
          <a:p>
            <a:r>
              <a:rPr lang="es-ES" dirty="0" smtClean="0"/>
              <a:t>Congreso de FIAFIN,  Cartagena, Junio de 2010</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304800" y="228600"/>
            <a:ext cx="8686800" cy="1143000"/>
          </a:xfrm>
          <a:prstGeom prst="rect">
            <a:avLst/>
          </a:prstGeom>
          <a:noFill/>
          <a:ln w="9525">
            <a:noFill/>
            <a:miter lim="800000"/>
            <a:headEnd/>
            <a:tailEnd/>
          </a:ln>
          <a:effectLst/>
        </p:spPr>
        <p:txBody>
          <a:bodyPr anchor="ctr"/>
          <a:lstStyle/>
          <a:p>
            <a:pPr>
              <a:defRPr/>
            </a:pPr>
            <a:r>
              <a:rPr lang="en-US" sz="3000" b="1" dirty="0">
                <a:solidFill>
                  <a:srgbClr val="0399CD"/>
                </a:solidFill>
                <a:latin typeface="+mj-lt"/>
                <a:ea typeface="+mj-ea"/>
                <a:cs typeface="+mj-cs"/>
              </a:rPr>
              <a:t>Las </a:t>
            </a:r>
            <a:r>
              <a:rPr lang="en-US" sz="3000" b="1" dirty="0" err="1">
                <a:solidFill>
                  <a:srgbClr val="0399CD"/>
                </a:solidFill>
                <a:latin typeface="+mj-lt"/>
                <a:ea typeface="+mj-ea"/>
                <a:cs typeface="+mj-cs"/>
              </a:rPr>
              <a:t>perspectivas</a:t>
            </a:r>
            <a:r>
              <a:rPr lang="en-US" sz="3000" b="1" dirty="0">
                <a:solidFill>
                  <a:srgbClr val="0399CD"/>
                </a:solidFill>
                <a:latin typeface="+mj-lt"/>
                <a:ea typeface="+mj-ea"/>
                <a:cs typeface="+mj-cs"/>
              </a:rPr>
              <a:t> </a:t>
            </a:r>
            <a:r>
              <a:rPr lang="en-US" sz="3000" b="1" dirty="0" err="1">
                <a:solidFill>
                  <a:srgbClr val="0399CD"/>
                </a:solidFill>
                <a:latin typeface="+mj-lt"/>
                <a:ea typeface="+mj-ea"/>
                <a:cs typeface="+mj-cs"/>
              </a:rPr>
              <a:t>para</a:t>
            </a:r>
            <a:r>
              <a:rPr lang="en-US" sz="3000" b="1" dirty="0">
                <a:solidFill>
                  <a:srgbClr val="0399CD"/>
                </a:solidFill>
                <a:latin typeface="+mj-lt"/>
                <a:ea typeface="+mj-ea"/>
                <a:cs typeface="+mj-cs"/>
              </a:rPr>
              <a:t> </a:t>
            </a:r>
            <a:r>
              <a:rPr lang="en-US" sz="3000" b="1" dirty="0" err="1">
                <a:solidFill>
                  <a:srgbClr val="0399CD"/>
                </a:solidFill>
                <a:latin typeface="+mj-lt"/>
                <a:ea typeface="+mj-ea"/>
                <a:cs typeface="+mj-cs"/>
              </a:rPr>
              <a:t>América</a:t>
            </a:r>
            <a:r>
              <a:rPr lang="en-US" sz="3000" b="1" dirty="0">
                <a:solidFill>
                  <a:srgbClr val="0399CD"/>
                </a:solidFill>
                <a:latin typeface="+mj-lt"/>
                <a:ea typeface="+mj-ea"/>
                <a:cs typeface="+mj-cs"/>
              </a:rPr>
              <a:t> Latina </a:t>
            </a:r>
            <a:r>
              <a:rPr lang="en-US" sz="3000" b="1" dirty="0" err="1">
                <a:solidFill>
                  <a:srgbClr val="0399CD"/>
                </a:solidFill>
                <a:latin typeface="+mj-lt"/>
                <a:ea typeface="+mj-ea"/>
                <a:cs typeface="+mj-cs"/>
              </a:rPr>
              <a:t>lucen</a:t>
            </a:r>
            <a:r>
              <a:rPr lang="en-US" sz="3000" b="1" dirty="0">
                <a:solidFill>
                  <a:srgbClr val="0399CD"/>
                </a:solidFill>
                <a:latin typeface="+mj-lt"/>
                <a:ea typeface="+mj-ea"/>
                <a:cs typeface="+mj-cs"/>
              </a:rPr>
              <a:t> </a:t>
            </a:r>
            <a:r>
              <a:rPr lang="en-US" sz="3000" b="1" dirty="0" err="1">
                <a:solidFill>
                  <a:srgbClr val="0399CD"/>
                </a:solidFill>
                <a:latin typeface="+mj-lt"/>
                <a:ea typeface="+mj-ea"/>
                <a:cs typeface="+mj-cs"/>
              </a:rPr>
              <a:t>mejor</a:t>
            </a:r>
            <a:r>
              <a:rPr lang="en-US" sz="3000" b="1" dirty="0">
                <a:solidFill>
                  <a:srgbClr val="0399CD"/>
                </a:solidFill>
                <a:latin typeface="+mj-lt"/>
                <a:ea typeface="+mj-ea"/>
                <a:cs typeface="+mj-cs"/>
              </a:rPr>
              <a:t> </a:t>
            </a:r>
            <a:r>
              <a:rPr lang="en-US" sz="3000" b="1" dirty="0" err="1">
                <a:solidFill>
                  <a:srgbClr val="0399CD"/>
                </a:solidFill>
                <a:latin typeface="+mj-lt"/>
                <a:ea typeface="+mj-ea"/>
                <a:cs typeface="+mj-cs"/>
              </a:rPr>
              <a:t>que</a:t>
            </a:r>
            <a:r>
              <a:rPr lang="en-US" sz="3000" b="1" dirty="0">
                <a:solidFill>
                  <a:srgbClr val="0399CD"/>
                </a:solidFill>
                <a:latin typeface="+mj-lt"/>
                <a:ea typeface="+mj-ea"/>
                <a:cs typeface="+mj-cs"/>
              </a:rPr>
              <a:t> </a:t>
            </a:r>
            <a:r>
              <a:rPr lang="en-US" sz="3000" b="1" dirty="0" err="1">
                <a:solidFill>
                  <a:srgbClr val="0399CD"/>
                </a:solidFill>
                <a:latin typeface="+mj-lt"/>
                <a:ea typeface="+mj-ea"/>
                <a:cs typeface="+mj-cs"/>
              </a:rPr>
              <a:t>hace</a:t>
            </a:r>
            <a:r>
              <a:rPr lang="en-US" sz="3000" b="1" dirty="0">
                <a:solidFill>
                  <a:srgbClr val="0399CD"/>
                </a:solidFill>
                <a:latin typeface="+mj-lt"/>
                <a:ea typeface="+mj-ea"/>
                <a:cs typeface="+mj-cs"/>
              </a:rPr>
              <a:t> </a:t>
            </a:r>
            <a:r>
              <a:rPr lang="en-US" sz="3000" b="1" dirty="0" err="1">
                <a:solidFill>
                  <a:srgbClr val="0399CD"/>
                </a:solidFill>
                <a:latin typeface="+mj-lt"/>
                <a:ea typeface="+mj-ea"/>
                <a:cs typeface="+mj-cs"/>
              </a:rPr>
              <a:t>unos</a:t>
            </a:r>
            <a:r>
              <a:rPr lang="en-US" sz="3000" b="1" dirty="0">
                <a:solidFill>
                  <a:srgbClr val="0399CD"/>
                </a:solidFill>
                <a:latin typeface="+mj-lt"/>
                <a:ea typeface="+mj-ea"/>
                <a:cs typeface="+mj-cs"/>
              </a:rPr>
              <a:t> </a:t>
            </a:r>
            <a:r>
              <a:rPr lang="en-US" sz="3000" b="1" dirty="0" err="1">
                <a:solidFill>
                  <a:srgbClr val="0399CD"/>
                </a:solidFill>
                <a:latin typeface="+mj-lt"/>
                <a:ea typeface="+mj-ea"/>
                <a:cs typeface="+mj-cs"/>
              </a:rPr>
              <a:t>meses</a:t>
            </a:r>
            <a:endParaRPr lang="en-US" sz="3000" b="1" dirty="0">
              <a:solidFill>
                <a:srgbClr val="0399CD"/>
              </a:solidFill>
              <a:latin typeface="+mj-lt"/>
              <a:ea typeface="+mj-ea"/>
              <a:cs typeface="+mj-cs"/>
            </a:endParaRPr>
          </a:p>
        </p:txBody>
      </p:sp>
      <p:pic>
        <p:nvPicPr>
          <p:cNvPr id="5123" name="Picture 2"/>
          <p:cNvPicPr>
            <a:picLocks noChangeAspect="1" noChangeArrowheads="1"/>
          </p:cNvPicPr>
          <p:nvPr/>
        </p:nvPicPr>
        <p:blipFill>
          <a:blip r:embed="rId2" cstate="print"/>
          <a:srcRect/>
          <a:stretch>
            <a:fillRect/>
          </a:stretch>
        </p:blipFill>
        <p:spPr bwMode="auto">
          <a:xfrm>
            <a:off x="2743200" y="1524000"/>
            <a:ext cx="3614738" cy="3670300"/>
          </a:xfrm>
          <a:prstGeom prst="rect">
            <a:avLst/>
          </a:prstGeom>
          <a:noFill/>
          <a:ln w="9525">
            <a:noFill/>
            <a:miter lim="800000"/>
            <a:headEnd/>
            <a:tailEnd/>
          </a:ln>
        </p:spPr>
      </p:pic>
      <p:sp>
        <p:nvSpPr>
          <p:cNvPr id="5124" name="TextBox 6"/>
          <p:cNvSpPr txBox="1">
            <a:spLocks noChangeArrowheads="1"/>
          </p:cNvSpPr>
          <p:nvPr/>
        </p:nvSpPr>
        <p:spPr bwMode="auto">
          <a:xfrm>
            <a:off x="1600200" y="5334000"/>
            <a:ext cx="6172200" cy="276225"/>
          </a:xfrm>
          <a:prstGeom prst="rect">
            <a:avLst/>
          </a:prstGeom>
          <a:noFill/>
          <a:ln w="9525">
            <a:noFill/>
            <a:miter lim="800000"/>
            <a:headEnd/>
            <a:tailEnd/>
          </a:ln>
        </p:spPr>
        <p:txBody>
          <a:bodyPr>
            <a:spAutoFit/>
          </a:bodyPr>
          <a:lstStyle/>
          <a:p>
            <a:r>
              <a:rPr lang="es-ES_tradnl" sz="1200"/>
              <a:t>Fuente: Perspectiva Económica Regional: Hemisferio Occidental – FMI – Mayo 2010 </a:t>
            </a:r>
            <a:endParaRPr lang="en-US" sz="1200"/>
          </a:p>
        </p:txBody>
      </p:sp>
      <p:sp>
        <p:nvSpPr>
          <p:cNvPr id="5125" name="Slide Number Placeholder 5"/>
          <p:cNvSpPr>
            <a:spLocks noGrp="1"/>
          </p:cNvSpPr>
          <p:nvPr>
            <p:ph type="sldNum" sz="quarter" idx="12"/>
          </p:nvPr>
        </p:nvSpPr>
        <p:spPr>
          <a:noFill/>
        </p:spPr>
        <p:txBody>
          <a:bodyPr/>
          <a:lstStyle/>
          <a:p>
            <a:fld id="{92C05902-2A8B-40AE-A8CC-A2A95B089F14}" type="slidenum">
              <a:rPr lang="en-US"/>
              <a:pPr/>
              <a:t>2</a:t>
            </a:fld>
            <a:endParaRPr lang="en-US"/>
          </a:p>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304800" y="228600"/>
            <a:ext cx="8686800" cy="1143000"/>
          </a:xfrm>
          <a:prstGeom prst="rect">
            <a:avLst/>
          </a:prstGeom>
          <a:noFill/>
          <a:ln w="9525">
            <a:noFill/>
            <a:miter lim="800000"/>
            <a:headEnd/>
            <a:tailEnd/>
          </a:ln>
          <a:effectLst/>
        </p:spPr>
        <p:txBody>
          <a:bodyPr anchor="ctr"/>
          <a:lstStyle/>
          <a:p>
            <a:pPr>
              <a:defRPr/>
            </a:pPr>
            <a:r>
              <a:rPr lang="en-US" sz="3000" b="1" dirty="0" err="1">
                <a:solidFill>
                  <a:srgbClr val="0399CD"/>
                </a:solidFill>
                <a:latin typeface="+mj-lt"/>
                <a:ea typeface="+mj-ea"/>
                <a:cs typeface="+mj-cs"/>
              </a:rPr>
              <a:t>Una</a:t>
            </a:r>
            <a:r>
              <a:rPr lang="en-US" sz="3000" b="1" dirty="0">
                <a:solidFill>
                  <a:srgbClr val="0399CD"/>
                </a:solidFill>
                <a:latin typeface="+mj-lt"/>
                <a:ea typeface="+mj-ea"/>
                <a:cs typeface="+mj-cs"/>
              </a:rPr>
              <a:t> </a:t>
            </a:r>
            <a:r>
              <a:rPr lang="en-US" sz="3000" b="1" dirty="0" err="1">
                <a:solidFill>
                  <a:srgbClr val="0399CD"/>
                </a:solidFill>
                <a:latin typeface="+mj-lt"/>
                <a:ea typeface="+mj-ea"/>
                <a:cs typeface="+mj-cs"/>
              </a:rPr>
              <a:t>recuperación</a:t>
            </a:r>
            <a:r>
              <a:rPr lang="en-US" sz="3000" b="1" dirty="0">
                <a:solidFill>
                  <a:srgbClr val="0399CD"/>
                </a:solidFill>
                <a:latin typeface="+mj-lt"/>
                <a:ea typeface="+mj-ea"/>
                <a:cs typeface="+mj-cs"/>
              </a:rPr>
              <a:t> </a:t>
            </a:r>
            <a:r>
              <a:rPr lang="en-US" sz="3000" b="1" dirty="0" err="1">
                <a:solidFill>
                  <a:srgbClr val="0399CD"/>
                </a:solidFill>
                <a:latin typeface="+mj-lt"/>
                <a:ea typeface="+mj-ea"/>
                <a:cs typeface="+mj-cs"/>
              </a:rPr>
              <a:t>muy</a:t>
            </a:r>
            <a:r>
              <a:rPr lang="en-US" sz="3000" b="1" dirty="0">
                <a:solidFill>
                  <a:srgbClr val="0399CD"/>
                </a:solidFill>
                <a:latin typeface="+mj-lt"/>
                <a:ea typeface="+mj-ea"/>
                <a:cs typeface="+mj-cs"/>
              </a:rPr>
              <a:t> </a:t>
            </a:r>
            <a:r>
              <a:rPr lang="en-US" sz="3000" b="1" dirty="0" err="1">
                <a:solidFill>
                  <a:srgbClr val="0399CD"/>
                </a:solidFill>
                <a:latin typeface="+mj-lt"/>
                <a:ea typeface="+mj-ea"/>
                <a:cs typeface="+mj-cs"/>
              </a:rPr>
              <a:t>rápida</a:t>
            </a:r>
            <a:endParaRPr lang="en-US" sz="3000" b="1" dirty="0">
              <a:solidFill>
                <a:srgbClr val="0399CD"/>
              </a:solidFill>
              <a:latin typeface="+mj-lt"/>
              <a:ea typeface="+mj-ea"/>
              <a:cs typeface="+mj-cs"/>
            </a:endParaRPr>
          </a:p>
        </p:txBody>
      </p:sp>
      <p:sp>
        <p:nvSpPr>
          <p:cNvPr id="6147" name="TextBox 6"/>
          <p:cNvSpPr txBox="1">
            <a:spLocks noChangeArrowheads="1"/>
          </p:cNvSpPr>
          <p:nvPr/>
        </p:nvSpPr>
        <p:spPr bwMode="auto">
          <a:xfrm>
            <a:off x="1600200" y="5638800"/>
            <a:ext cx="5943600" cy="276225"/>
          </a:xfrm>
          <a:prstGeom prst="rect">
            <a:avLst/>
          </a:prstGeom>
          <a:noFill/>
          <a:ln w="9525">
            <a:noFill/>
            <a:miter lim="800000"/>
            <a:headEnd/>
            <a:tailEnd/>
          </a:ln>
        </p:spPr>
        <p:txBody>
          <a:bodyPr>
            <a:spAutoFit/>
          </a:bodyPr>
          <a:lstStyle/>
          <a:p>
            <a:r>
              <a:rPr lang="es-ES_tradnl" sz="1200"/>
              <a:t>Fuente: Perspectiva Económica Regional: Hemisferio Occidental – FMI – Mayo 2010 </a:t>
            </a:r>
            <a:endParaRPr lang="en-US" sz="1200"/>
          </a:p>
        </p:txBody>
      </p:sp>
      <p:pic>
        <p:nvPicPr>
          <p:cNvPr id="6148" name="Picture 2"/>
          <p:cNvPicPr>
            <a:picLocks noChangeAspect="1" noChangeArrowheads="1"/>
          </p:cNvPicPr>
          <p:nvPr/>
        </p:nvPicPr>
        <p:blipFill>
          <a:blip r:embed="rId2" cstate="print"/>
          <a:srcRect/>
          <a:stretch>
            <a:fillRect/>
          </a:stretch>
        </p:blipFill>
        <p:spPr bwMode="auto">
          <a:xfrm>
            <a:off x="2590800" y="1524000"/>
            <a:ext cx="3762375" cy="3743325"/>
          </a:xfrm>
          <a:prstGeom prst="rect">
            <a:avLst/>
          </a:prstGeom>
          <a:noFill/>
          <a:ln w="9525">
            <a:noFill/>
            <a:miter lim="800000"/>
            <a:headEnd/>
            <a:tailEnd/>
          </a:ln>
        </p:spPr>
      </p:pic>
      <p:sp>
        <p:nvSpPr>
          <p:cNvPr id="6149" name="Slide Number Placeholder 5"/>
          <p:cNvSpPr>
            <a:spLocks noGrp="1"/>
          </p:cNvSpPr>
          <p:nvPr>
            <p:ph type="sldNum" sz="quarter" idx="12"/>
          </p:nvPr>
        </p:nvSpPr>
        <p:spPr>
          <a:noFill/>
        </p:spPr>
        <p:txBody>
          <a:bodyPr/>
          <a:lstStyle/>
          <a:p>
            <a:fld id="{5E7D3D0E-BF18-4AC3-A3B3-938DD121BE8D}" type="slidenum">
              <a:rPr lang="en-US"/>
              <a:pPr/>
              <a:t>3</a:t>
            </a:fld>
            <a:endParaRPr lang="en-US"/>
          </a:p>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686800" cy="1143000"/>
          </a:xfrm>
        </p:spPr>
        <p:txBody>
          <a:bodyPr/>
          <a:lstStyle/>
          <a:p>
            <a:r>
              <a:rPr lang="en-US" sz="2800" b="1" dirty="0" err="1" smtClean="0"/>
              <a:t>Impulsada</a:t>
            </a:r>
            <a:r>
              <a:rPr lang="en-US" sz="2800" b="1" dirty="0" smtClean="0"/>
              <a:t> </a:t>
            </a:r>
            <a:r>
              <a:rPr lang="en-US" sz="2800" b="1" dirty="0" err="1" smtClean="0"/>
              <a:t>por</a:t>
            </a:r>
            <a:r>
              <a:rPr lang="en-US" sz="2800" b="1" dirty="0" smtClean="0"/>
              <a:t> los </a:t>
            </a:r>
            <a:r>
              <a:rPr lang="en-US" sz="2800" b="1" dirty="0" err="1" smtClean="0"/>
              <a:t>buenos</a:t>
            </a:r>
            <a:r>
              <a:rPr lang="en-US" sz="2800" b="1" dirty="0" smtClean="0"/>
              <a:t> </a:t>
            </a:r>
            <a:r>
              <a:rPr lang="en-US" sz="2800" b="1" dirty="0" err="1" smtClean="0"/>
              <a:t>términos</a:t>
            </a:r>
            <a:r>
              <a:rPr lang="en-US" sz="2800" b="1" dirty="0" smtClean="0"/>
              <a:t> de </a:t>
            </a:r>
            <a:r>
              <a:rPr lang="en-US" sz="2800" b="1" dirty="0" err="1" smtClean="0"/>
              <a:t>intercambio</a:t>
            </a:r>
            <a:r>
              <a:rPr lang="en-US" sz="2800" b="1" dirty="0" smtClean="0"/>
              <a:t> </a:t>
            </a:r>
            <a:r>
              <a:rPr lang="en-US" sz="2800" b="1" dirty="0" err="1" smtClean="0"/>
              <a:t>para</a:t>
            </a:r>
            <a:r>
              <a:rPr lang="en-US" sz="2800" b="1" dirty="0" smtClean="0"/>
              <a:t> los </a:t>
            </a:r>
            <a:r>
              <a:rPr lang="en-US" sz="2800" b="1" dirty="0" err="1" smtClean="0"/>
              <a:t>exportadores</a:t>
            </a:r>
            <a:r>
              <a:rPr lang="en-US" sz="2800" b="1" dirty="0" smtClean="0"/>
              <a:t> de </a:t>
            </a:r>
            <a:r>
              <a:rPr lang="en-US" sz="2800" b="1" dirty="0" err="1" smtClean="0"/>
              <a:t>materias</a:t>
            </a:r>
            <a:r>
              <a:rPr lang="en-US" sz="2800" b="1" dirty="0" smtClean="0"/>
              <a:t> </a:t>
            </a:r>
            <a:r>
              <a:rPr lang="en-US" sz="2800" b="1" dirty="0" err="1" smtClean="0"/>
              <a:t>primas</a:t>
            </a:r>
            <a:endParaRPr lang="en-US" sz="2800" b="1" dirty="0"/>
          </a:p>
        </p:txBody>
      </p:sp>
      <p:sp>
        <p:nvSpPr>
          <p:cNvPr id="4" name="Slide Number Placeholder 3"/>
          <p:cNvSpPr>
            <a:spLocks noGrp="1"/>
          </p:cNvSpPr>
          <p:nvPr>
            <p:ph type="sldNum" sz="quarter" idx="12"/>
          </p:nvPr>
        </p:nvSpPr>
        <p:spPr/>
        <p:txBody>
          <a:bodyPr/>
          <a:lstStyle/>
          <a:p>
            <a:pPr>
              <a:defRPr/>
            </a:pPr>
            <a:fld id="{1C075D31-F42B-424E-A93A-6553833023AC}" type="slidenum">
              <a:rPr lang="en-US" smtClean="0"/>
              <a:pPr>
                <a:defRPr/>
              </a:pPr>
              <a:t>4</a:t>
            </a:fld>
            <a:endParaRPr lang="en-US" smtClean="0"/>
          </a:p>
          <a:p>
            <a:pPr>
              <a:defRPr/>
            </a:pPr>
            <a:endParaRPr lang="en-US"/>
          </a:p>
        </p:txBody>
      </p:sp>
      <p:sp>
        <p:nvSpPr>
          <p:cNvPr id="5" name="TextBox 6"/>
          <p:cNvSpPr txBox="1">
            <a:spLocks noChangeArrowheads="1"/>
          </p:cNvSpPr>
          <p:nvPr/>
        </p:nvSpPr>
        <p:spPr bwMode="auto">
          <a:xfrm>
            <a:off x="1600200" y="5638800"/>
            <a:ext cx="5943600" cy="276225"/>
          </a:xfrm>
          <a:prstGeom prst="rect">
            <a:avLst/>
          </a:prstGeom>
          <a:noFill/>
          <a:ln w="9525">
            <a:noFill/>
            <a:miter lim="800000"/>
            <a:headEnd/>
            <a:tailEnd/>
          </a:ln>
        </p:spPr>
        <p:txBody>
          <a:bodyPr>
            <a:spAutoFit/>
          </a:bodyPr>
          <a:lstStyle/>
          <a:p>
            <a:r>
              <a:rPr lang="es-ES_tradnl" sz="1200" dirty="0"/>
              <a:t>Fuente: Perspectiva Económica Regional: Hemisferio Occidental – FMI – Mayo 2010 </a:t>
            </a:r>
            <a:endParaRPr lang="en-US" sz="1200" dirty="0"/>
          </a:p>
        </p:txBody>
      </p:sp>
      <p:pic>
        <p:nvPicPr>
          <p:cNvPr id="48129" name="Picture 1"/>
          <p:cNvPicPr>
            <a:picLocks noChangeAspect="1" noChangeArrowheads="1"/>
          </p:cNvPicPr>
          <p:nvPr/>
        </p:nvPicPr>
        <p:blipFill>
          <a:blip r:embed="rId2" cstate="print"/>
          <a:srcRect/>
          <a:stretch>
            <a:fillRect/>
          </a:stretch>
        </p:blipFill>
        <p:spPr bwMode="auto">
          <a:xfrm>
            <a:off x="2743200" y="1905000"/>
            <a:ext cx="3752850" cy="3457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304800" y="228600"/>
            <a:ext cx="8686800" cy="1143000"/>
          </a:xfrm>
          <a:prstGeom prst="rect">
            <a:avLst/>
          </a:prstGeom>
          <a:noFill/>
          <a:ln w="9525">
            <a:noFill/>
            <a:miter lim="800000"/>
            <a:headEnd/>
            <a:tailEnd/>
          </a:ln>
          <a:effectLst/>
        </p:spPr>
        <p:txBody>
          <a:bodyPr anchor="ctr"/>
          <a:lstStyle/>
          <a:p>
            <a:pPr>
              <a:defRPr/>
            </a:pPr>
            <a:r>
              <a:rPr lang="en-US" sz="3000" b="1" dirty="0" smtClean="0">
                <a:solidFill>
                  <a:srgbClr val="0399CD"/>
                </a:solidFill>
                <a:latin typeface="+mj-lt"/>
                <a:ea typeface="+mj-ea"/>
                <a:cs typeface="+mj-cs"/>
              </a:rPr>
              <a:t>…</a:t>
            </a:r>
            <a:r>
              <a:rPr lang="en-US" sz="3000" b="1" dirty="0" err="1" smtClean="0">
                <a:solidFill>
                  <a:srgbClr val="0399CD"/>
                </a:solidFill>
                <a:latin typeface="+mj-lt"/>
                <a:ea typeface="+mj-ea"/>
                <a:cs typeface="+mj-cs"/>
              </a:rPr>
              <a:t>por</a:t>
            </a:r>
            <a:r>
              <a:rPr lang="en-US" sz="3000" b="1" dirty="0" smtClean="0">
                <a:solidFill>
                  <a:srgbClr val="0399CD"/>
                </a:solidFill>
                <a:latin typeface="+mj-lt"/>
                <a:ea typeface="+mj-ea"/>
                <a:cs typeface="+mj-cs"/>
              </a:rPr>
              <a:t> </a:t>
            </a:r>
            <a:r>
              <a:rPr lang="en-US" sz="3000" b="1" dirty="0" err="1" smtClean="0">
                <a:solidFill>
                  <a:srgbClr val="0399CD"/>
                </a:solidFill>
                <a:latin typeface="+mj-lt"/>
                <a:ea typeface="+mj-ea"/>
                <a:cs typeface="+mj-cs"/>
              </a:rPr>
              <a:t>abundantes</a:t>
            </a:r>
            <a:r>
              <a:rPr lang="en-US" sz="3000" b="1" dirty="0" smtClean="0">
                <a:solidFill>
                  <a:srgbClr val="0399CD"/>
                </a:solidFill>
                <a:latin typeface="+mj-lt"/>
                <a:ea typeface="+mj-ea"/>
                <a:cs typeface="+mj-cs"/>
              </a:rPr>
              <a:t> </a:t>
            </a:r>
            <a:r>
              <a:rPr lang="en-US" sz="3000" b="1" dirty="0" err="1" smtClean="0">
                <a:solidFill>
                  <a:srgbClr val="0399CD"/>
                </a:solidFill>
                <a:latin typeface="+mj-lt"/>
                <a:ea typeface="+mj-ea"/>
                <a:cs typeface="+mj-cs"/>
              </a:rPr>
              <a:t>entradas</a:t>
            </a:r>
            <a:r>
              <a:rPr lang="en-US" sz="3000" b="1" dirty="0" smtClean="0">
                <a:solidFill>
                  <a:srgbClr val="0399CD"/>
                </a:solidFill>
                <a:latin typeface="+mj-lt"/>
                <a:ea typeface="+mj-ea"/>
                <a:cs typeface="+mj-cs"/>
              </a:rPr>
              <a:t> de </a:t>
            </a:r>
            <a:r>
              <a:rPr lang="en-US" sz="3000" b="1" dirty="0" err="1" smtClean="0">
                <a:solidFill>
                  <a:srgbClr val="0399CD"/>
                </a:solidFill>
                <a:latin typeface="+mj-lt"/>
                <a:ea typeface="+mj-ea"/>
                <a:cs typeface="+mj-cs"/>
              </a:rPr>
              <a:t>capitales</a:t>
            </a:r>
            <a:r>
              <a:rPr lang="en-US" sz="3000" b="1" dirty="0" smtClean="0">
                <a:solidFill>
                  <a:srgbClr val="0399CD"/>
                </a:solidFill>
                <a:latin typeface="+mj-lt"/>
                <a:ea typeface="+mj-ea"/>
                <a:cs typeface="+mj-cs"/>
              </a:rPr>
              <a:t> </a:t>
            </a:r>
          </a:p>
          <a:p>
            <a:pPr>
              <a:defRPr/>
            </a:pPr>
            <a:r>
              <a:rPr lang="en-US" sz="2400" b="1" dirty="0" smtClean="0">
                <a:solidFill>
                  <a:srgbClr val="0399CD"/>
                </a:solidFill>
                <a:latin typeface="+mj-lt"/>
                <a:ea typeface="+mj-ea"/>
                <a:cs typeface="+mj-cs"/>
              </a:rPr>
              <a:t>(a los </a:t>
            </a:r>
            <a:r>
              <a:rPr lang="en-US" sz="2400" b="1" dirty="0" err="1" smtClean="0">
                <a:solidFill>
                  <a:srgbClr val="0399CD"/>
                </a:solidFill>
                <a:latin typeface="+mj-lt"/>
                <a:ea typeface="+mj-ea"/>
                <a:cs typeface="+mj-cs"/>
              </a:rPr>
              <a:t>países</a:t>
            </a:r>
            <a:r>
              <a:rPr lang="en-US" sz="2400" b="1" dirty="0" smtClean="0">
                <a:solidFill>
                  <a:srgbClr val="0399CD"/>
                </a:solidFill>
                <a:latin typeface="+mj-lt"/>
                <a:ea typeface="+mj-ea"/>
                <a:cs typeface="+mj-cs"/>
              </a:rPr>
              <a:t> </a:t>
            </a:r>
            <a:r>
              <a:rPr lang="en-US" sz="2400" b="1" dirty="0" err="1" smtClean="0">
                <a:solidFill>
                  <a:srgbClr val="0399CD"/>
                </a:solidFill>
                <a:latin typeface="+mj-lt"/>
                <a:ea typeface="+mj-ea"/>
                <a:cs typeface="+mj-cs"/>
              </a:rPr>
              <a:t>integrados</a:t>
            </a:r>
            <a:r>
              <a:rPr lang="en-US" sz="2400" b="1" dirty="0" smtClean="0">
                <a:solidFill>
                  <a:srgbClr val="0399CD"/>
                </a:solidFill>
                <a:latin typeface="+mj-lt"/>
                <a:ea typeface="+mj-ea"/>
                <a:cs typeface="+mj-cs"/>
              </a:rPr>
              <a:t> </a:t>
            </a:r>
            <a:r>
              <a:rPr lang="en-US" sz="2400" b="1" dirty="0" err="1" smtClean="0">
                <a:solidFill>
                  <a:srgbClr val="0399CD"/>
                </a:solidFill>
                <a:latin typeface="+mj-lt"/>
                <a:ea typeface="+mj-ea"/>
                <a:cs typeface="+mj-cs"/>
              </a:rPr>
              <a:t>financieramente</a:t>
            </a:r>
            <a:r>
              <a:rPr lang="en-US" sz="2400" b="1" dirty="0" smtClean="0">
                <a:solidFill>
                  <a:srgbClr val="0399CD"/>
                </a:solidFill>
                <a:latin typeface="+mj-lt"/>
                <a:ea typeface="+mj-ea"/>
                <a:cs typeface="+mj-cs"/>
              </a:rPr>
              <a:t>*)</a:t>
            </a:r>
            <a:endParaRPr lang="en-US" sz="2400" b="1" dirty="0">
              <a:solidFill>
                <a:srgbClr val="0399CD"/>
              </a:solidFill>
              <a:latin typeface="+mj-lt"/>
              <a:ea typeface="+mj-ea"/>
              <a:cs typeface="+mj-cs"/>
            </a:endParaRPr>
          </a:p>
        </p:txBody>
      </p:sp>
      <p:sp>
        <p:nvSpPr>
          <p:cNvPr id="7171" name="TextBox 6"/>
          <p:cNvSpPr txBox="1">
            <a:spLocks noChangeArrowheads="1"/>
          </p:cNvSpPr>
          <p:nvPr/>
        </p:nvSpPr>
        <p:spPr bwMode="auto">
          <a:xfrm>
            <a:off x="1600200" y="5638800"/>
            <a:ext cx="5943600" cy="461665"/>
          </a:xfrm>
          <a:prstGeom prst="rect">
            <a:avLst/>
          </a:prstGeom>
          <a:noFill/>
          <a:ln w="9525">
            <a:noFill/>
            <a:miter lim="800000"/>
            <a:headEnd/>
            <a:tailEnd/>
          </a:ln>
        </p:spPr>
        <p:txBody>
          <a:bodyPr>
            <a:spAutoFit/>
          </a:bodyPr>
          <a:lstStyle/>
          <a:p>
            <a:r>
              <a:rPr lang="es-ES_tradnl" sz="1200" dirty="0"/>
              <a:t>Fuente: Perspectiva Económica Regional: Hemisferio Occidental – FMI – Mayo 2010 </a:t>
            </a:r>
            <a:endParaRPr lang="es-ES_tradnl" sz="1200" dirty="0" smtClean="0"/>
          </a:p>
          <a:p>
            <a:r>
              <a:rPr lang="es-ES_tradnl" sz="1200" dirty="0" smtClean="0"/>
              <a:t>*Brasil, Chile, Colombia, México, Perú.</a:t>
            </a:r>
            <a:endParaRPr lang="en-US" sz="1200" dirty="0"/>
          </a:p>
        </p:txBody>
      </p:sp>
      <p:sp>
        <p:nvSpPr>
          <p:cNvPr id="7173" name="Slide Number Placeholder 5"/>
          <p:cNvSpPr>
            <a:spLocks noGrp="1"/>
          </p:cNvSpPr>
          <p:nvPr>
            <p:ph type="sldNum" sz="quarter" idx="12"/>
          </p:nvPr>
        </p:nvSpPr>
        <p:spPr>
          <a:noFill/>
        </p:spPr>
        <p:txBody>
          <a:bodyPr/>
          <a:lstStyle/>
          <a:p>
            <a:fld id="{8642F871-C430-4BF3-9565-5D11884A5205}" type="slidenum">
              <a:rPr lang="en-US"/>
              <a:pPr/>
              <a:t>5</a:t>
            </a:fld>
            <a:endParaRPr lang="en-US"/>
          </a:p>
          <a:p>
            <a:endParaRPr lang="en-US"/>
          </a:p>
        </p:txBody>
      </p:sp>
      <p:pic>
        <p:nvPicPr>
          <p:cNvPr id="7174" name="Picture 6"/>
          <p:cNvPicPr>
            <a:picLocks noChangeAspect="1" noChangeArrowheads="1"/>
          </p:cNvPicPr>
          <p:nvPr/>
        </p:nvPicPr>
        <p:blipFill>
          <a:blip r:embed="rId2" cstate="print"/>
          <a:srcRect/>
          <a:stretch>
            <a:fillRect/>
          </a:stretch>
        </p:blipFill>
        <p:spPr bwMode="auto">
          <a:xfrm>
            <a:off x="2595563" y="1581150"/>
            <a:ext cx="3952875" cy="3695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8200" y="5181600"/>
            <a:ext cx="7696200" cy="415925"/>
          </a:xfrm>
          <a:prstGeom prst="rect">
            <a:avLst/>
          </a:prstGeom>
          <a:noFill/>
        </p:spPr>
        <p:txBody>
          <a:bodyPr>
            <a:spAutoFit/>
          </a:bodyPr>
          <a:lstStyle/>
          <a:p>
            <a:pPr>
              <a:defRPr/>
            </a:pPr>
            <a:r>
              <a:rPr lang="en-US" sz="1050" dirty="0"/>
              <a:t>1/ </a:t>
            </a:r>
            <a:r>
              <a:rPr lang="es-ES" sz="1050" dirty="0"/>
              <a:t>Tasa de política neutral basada en el crecimiento potencial del PIB y la meta de inflación.</a:t>
            </a:r>
            <a:endParaRPr lang="en-US" sz="1050" dirty="0"/>
          </a:p>
          <a:p>
            <a:pPr>
              <a:defRPr/>
            </a:pPr>
            <a:r>
              <a:rPr lang="en-US" sz="1050" dirty="0"/>
              <a:t>2/</a:t>
            </a:r>
            <a:r>
              <a:rPr lang="es-ES" sz="1050" dirty="0"/>
              <a:t> Tasa de política neutral basada en el Modelo de Proyección </a:t>
            </a:r>
            <a:r>
              <a:rPr lang="en-US" sz="1050" dirty="0"/>
              <a:t>Global.</a:t>
            </a:r>
          </a:p>
        </p:txBody>
      </p:sp>
      <p:sp>
        <p:nvSpPr>
          <p:cNvPr id="8" name="Rectangle 2"/>
          <p:cNvSpPr txBox="1">
            <a:spLocks noRot="1" noChangeArrowheads="1"/>
          </p:cNvSpPr>
          <p:nvPr/>
        </p:nvSpPr>
        <p:spPr bwMode="auto">
          <a:xfrm>
            <a:off x="304800" y="228600"/>
            <a:ext cx="8686800" cy="1143000"/>
          </a:xfrm>
          <a:prstGeom prst="rect">
            <a:avLst/>
          </a:prstGeom>
          <a:noFill/>
          <a:ln w="9525">
            <a:noFill/>
            <a:miter lim="800000"/>
            <a:headEnd/>
            <a:tailEnd/>
          </a:ln>
          <a:effectLst/>
        </p:spPr>
        <p:txBody>
          <a:bodyPr anchor="ctr"/>
          <a:lstStyle/>
          <a:p>
            <a:pPr>
              <a:defRPr/>
            </a:pPr>
            <a:r>
              <a:rPr lang="en-US" sz="3000" b="1" dirty="0" err="1">
                <a:solidFill>
                  <a:srgbClr val="0399CD"/>
                </a:solidFill>
                <a:latin typeface="+mj-lt"/>
                <a:ea typeface="+mj-ea"/>
                <a:cs typeface="+mj-cs"/>
              </a:rPr>
              <a:t>Por</a:t>
            </a:r>
            <a:r>
              <a:rPr lang="en-US" sz="3000" b="1" dirty="0">
                <a:solidFill>
                  <a:srgbClr val="0399CD"/>
                </a:solidFill>
                <a:latin typeface="+mj-lt"/>
                <a:ea typeface="+mj-ea"/>
                <a:cs typeface="+mj-cs"/>
              </a:rPr>
              <a:t> </a:t>
            </a:r>
            <a:r>
              <a:rPr lang="en-US" sz="3000" b="1" dirty="0" err="1">
                <a:solidFill>
                  <a:srgbClr val="0399CD"/>
                </a:solidFill>
                <a:latin typeface="+mj-lt"/>
                <a:ea typeface="+mj-ea"/>
                <a:cs typeface="+mj-cs"/>
              </a:rPr>
              <a:t>estímulos</a:t>
            </a:r>
            <a:r>
              <a:rPr lang="en-US" sz="3000" b="1" dirty="0">
                <a:solidFill>
                  <a:srgbClr val="0399CD"/>
                </a:solidFill>
                <a:latin typeface="+mj-lt"/>
                <a:ea typeface="+mj-ea"/>
                <a:cs typeface="+mj-cs"/>
              </a:rPr>
              <a:t> </a:t>
            </a:r>
            <a:r>
              <a:rPr lang="en-US" sz="3000" b="1" dirty="0" err="1">
                <a:solidFill>
                  <a:srgbClr val="0399CD"/>
                </a:solidFill>
                <a:latin typeface="+mj-lt"/>
                <a:ea typeface="+mj-ea"/>
                <a:cs typeface="+mj-cs"/>
              </a:rPr>
              <a:t>monetarias</a:t>
            </a:r>
            <a:r>
              <a:rPr lang="en-US" sz="3000" b="1" dirty="0">
                <a:solidFill>
                  <a:srgbClr val="0399CD"/>
                </a:solidFill>
                <a:latin typeface="+mj-lt"/>
                <a:ea typeface="+mj-ea"/>
                <a:cs typeface="+mj-cs"/>
              </a:rPr>
              <a:t> y </a:t>
            </a:r>
            <a:r>
              <a:rPr lang="en-US" sz="3000" b="1" dirty="0" err="1">
                <a:solidFill>
                  <a:srgbClr val="0399CD"/>
                </a:solidFill>
                <a:latin typeface="+mj-lt"/>
                <a:ea typeface="+mj-ea"/>
                <a:cs typeface="+mj-cs"/>
              </a:rPr>
              <a:t>fiscales</a:t>
            </a:r>
            <a:r>
              <a:rPr lang="en-US" sz="3000" b="1" dirty="0">
                <a:solidFill>
                  <a:srgbClr val="0399CD"/>
                </a:solidFill>
                <a:latin typeface="+mj-lt"/>
                <a:ea typeface="+mj-ea"/>
                <a:cs typeface="+mj-cs"/>
              </a:rPr>
              <a:t>…</a:t>
            </a:r>
          </a:p>
        </p:txBody>
      </p:sp>
      <p:sp>
        <p:nvSpPr>
          <p:cNvPr id="8196" name="TextBox 8"/>
          <p:cNvSpPr txBox="1">
            <a:spLocks noChangeArrowheads="1"/>
          </p:cNvSpPr>
          <p:nvPr/>
        </p:nvSpPr>
        <p:spPr bwMode="auto">
          <a:xfrm>
            <a:off x="914400" y="5715000"/>
            <a:ext cx="6019800" cy="276225"/>
          </a:xfrm>
          <a:prstGeom prst="rect">
            <a:avLst/>
          </a:prstGeom>
          <a:noFill/>
          <a:ln w="9525">
            <a:noFill/>
            <a:miter lim="800000"/>
            <a:headEnd/>
            <a:tailEnd/>
          </a:ln>
        </p:spPr>
        <p:txBody>
          <a:bodyPr>
            <a:spAutoFit/>
          </a:bodyPr>
          <a:lstStyle/>
          <a:p>
            <a:r>
              <a:rPr lang="es-ES_tradnl" sz="1200"/>
              <a:t>Fuente: Perspectiva Económica Regional: Hemisferio Occidental – FMI – Mayo 2010 </a:t>
            </a:r>
            <a:endParaRPr lang="en-US" sz="1200"/>
          </a:p>
        </p:txBody>
      </p:sp>
      <p:pic>
        <p:nvPicPr>
          <p:cNvPr id="8197" name="Picture 3"/>
          <p:cNvPicPr>
            <a:picLocks noChangeAspect="1" noChangeArrowheads="1"/>
          </p:cNvPicPr>
          <p:nvPr/>
        </p:nvPicPr>
        <p:blipFill>
          <a:blip r:embed="rId2" cstate="print"/>
          <a:srcRect/>
          <a:stretch>
            <a:fillRect/>
          </a:stretch>
        </p:blipFill>
        <p:spPr bwMode="auto">
          <a:xfrm>
            <a:off x="4419600" y="1600200"/>
            <a:ext cx="3810000" cy="3519488"/>
          </a:xfrm>
          <a:prstGeom prst="rect">
            <a:avLst/>
          </a:prstGeom>
          <a:noFill/>
          <a:ln w="9525">
            <a:noFill/>
            <a:miter lim="800000"/>
            <a:headEnd/>
            <a:tailEnd/>
          </a:ln>
        </p:spPr>
      </p:pic>
      <p:pic>
        <p:nvPicPr>
          <p:cNvPr id="8198" name="Picture 4"/>
          <p:cNvPicPr>
            <a:picLocks noChangeAspect="1" noChangeArrowheads="1"/>
          </p:cNvPicPr>
          <p:nvPr/>
        </p:nvPicPr>
        <p:blipFill>
          <a:blip r:embed="rId3" cstate="print"/>
          <a:srcRect/>
          <a:stretch>
            <a:fillRect/>
          </a:stretch>
        </p:blipFill>
        <p:spPr bwMode="auto">
          <a:xfrm>
            <a:off x="685800" y="1600200"/>
            <a:ext cx="3505200" cy="3482975"/>
          </a:xfrm>
          <a:prstGeom prst="rect">
            <a:avLst/>
          </a:prstGeom>
          <a:noFill/>
          <a:ln w="9525">
            <a:noFill/>
            <a:miter lim="800000"/>
            <a:headEnd/>
            <a:tailEnd/>
          </a:ln>
        </p:spPr>
      </p:pic>
      <p:sp>
        <p:nvSpPr>
          <p:cNvPr id="8199" name="Slide Number Placeholder 9"/>
          <p:cNvSpPr>
            <a:spLocks noGrp="1"/>
          </p:cNvSpPr>
          <p:nvPr>
            <p:ph type="sldNum" sz="quarter" idx="12"/>
          </p:nvPr>
        </p:nvSpPr>
        <p:spPr>
          <a:noFill/>
        </p:spPr>
        <p:txBody>
          <a:bodyPr/>
          <a:lstStyle/>
          <a:p>
            <a:fld id="{50B26D04-B088-4C78-B1C7-5A0773DCB047}" type="slidenum">
              <a:rPr lang="en-US"/>
              <a:pPr/>
              <a:t>6</a:t>
            </a:fld>
            <a:endParaRPr lang="en-US"/>
          </a:p>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304800" y="228600"/>
            <a:ext cx="8686800" cy="1143000"/>
          </a:xfrm>
          <a:prstGeom prst="rect">
            <a:avLst/>
          </a:prstGeom>
          <a:noFill/>
          <a:ln w="9525">
            <a:noFill/>
            <a:miter lim="800000"/>
            <a:headEnd/>
            <a:tailEnd/>
          </a:ln>
          <a:effectLst/>
        </p:spPr>
        <p:txBody>
          <a:bodyPr anchor="ctr"/>
          <a:lstStyle/>
          <a:p>
            <a:pPr>
              <a:defRPr/>
            </a:pPr>
            <a:r>
              <a:rPr lang="en-US" sz="2800" b="1" dirty="0">
                <a:solidFill>
                  <a:srgbClr val="0399CD"/>
                </a:solidFill>
                <a:latin typeface="+mj-lt"/>
                <a:ea typeface="+mj-ea"/>
                <a:cs typeface="+mj-cs"/>
              </a:rPr>
              <a:t>Y </a:t>
            </a:r>
            <a:r>
              <a:rPr lang="en-US" sz="2800" b="1" dirty="0" err="1">
                <a:solidFill>
                  <a:srgbClr val="0399CD"/>
                </a:solidFill>
                <a:latin typeface="+mj-lt"/>
                <a:ea typeface="+mj-ea"/>
                <a:cs typeface="+mj-cs"/>
              </a:rPr>
              <a:t>por</a:t>
            </a:r>
            <a:r>
              <a:rPr lang="en-US" sz="2800" b="1" dirty="0">
                <a:solidFill>
                  <a:srgbClr val="0399CD"/>
                </a:solidFill>
                <a:latin typeface="+mj-lt"/>
                <a:ea typeface="+mj-ea"/>
                <a:cs typeface="+mj-cs"/>
              </a:rPr>
              <a:t> </a:t>
            </a:r>
            <a:r>
              <a:rPr lang="en-US" sz="2800" b="1" dirty="0" err="1">
                <a:solidFill>
                  <a:srgbClr val="0399CD"/>
                </a:solidFill>
                <a:latin typeface="+mj-lt"/>
                <a:ea typeface="+mj-ea"/>
                <a:cs typeface="+mj-cs"/>
              </a:rPr>
              <a:t>recuperación</a:t>
            </a:r>
            <a:r>
              <a:rPr lang="en-US" sz="2800" b="1" dirty="0">
                <a:solidFill>
                  <a:srgbClr val="0399CD"/>
                </a:solidFill>
                <a:latin typeface="+mj-lt"/>
                <a:ea typeface="+mj-ea"/>
                <a:cs typeface="+mj-cs"/>
              </a:rPr>
              <a:t> del </a:t>
            </a:r>
            <a:r>
              <a:rPr lang="en-US" sz="2800" b="1" dirty="0" err="1">
                <a:solidFill>
                  <a:srgbClr val="0399CD"/>
                </a:solidFill>
                <a:latin typeface="+mj-lt"/>
                <a:ea typeface="+mj-ea"/>
                <a:cs typeface="+mj-cs"/>
              </a:rPr>
              <a:t>crédito</a:t>
            </a:r>
            <a:r>
              <a:rPr lang="en-US" sz="2800" b="1" dirty="0">
                <a:solidFill>
                  <a:srgbClr val="0399CD"/>
                </a:solidFill>
                <a:latin typeface="+mj-lt"/>
                <a:ea typeface="+mj-ea"/>
                <a:cs typeface="+mj-cs"/>
              </a:rPr>
              <a:t> en </a:t>
            </a:r>
            <a:r>
              <a:rPr lang="en-US" sz="2800" b="1" dirty="0" err="1">
                <a:solidFill>
                  <a:srgbClr val="0399CD"/>
                </a:solidFill>
                <a:latin typeface="+mj-lt"/>
                <a:ea typeface="+mj-ea"/>
                <a:cs typeface="+mj-cs"/>
              </a:rPr>
              <a:t>algunos</a:t>
            </a:r>
            <a:r>
              <a:rPr lang="en-US" sz="2800" b="1" dirty="0">
                <a:solidFill>
                  <a:srgbClr val="0399CD"/>
                </a:solidFill>
                <a:latin typeface="+mj-lt"/>
                <a:ea typeface="+mj-ea"/>
                <a:cs typeface="+mj-cs"/>
              </a:rPr>
              <a:t> </a:t>
            </a:r>
            <a:r>
              <a:rPr lang="en-US" sz="2800" b="1" dirty="0" err="1">
                <a:solidFill>
                  <a:srgbClr val="0399CD"/>
                </a:solidFill>
                <a:latin typeface="+mj-lt"/>
                <a:ea typeface="+mj-ea"/>
                <a:cs typeface="+mj-cs"/>
              </a:rPr>
              <a:t>países</a:t>
            </a:r>
            <a:endParaRPr lang="en-US" sz="2800" b="1" dirty="0">
              <a:solidFill>
                <a:srgbClr val="0399CD"/>
              </a:solidFill>
              <a:latin typeface="+mj-lt"/>
              <a:ea typeface="+mj-ea"/>
              <a:cs typeface="+mj-cs"/>
            </a:endParaRPr>
          </a:p>
        </p:txBody>
      </p:sp>
      <p:sp>
        <p:nvSpPr>
          <p:cNvPr id="9219" name="TextBox 5"/>
          <p:cNvSpPr txBox="1">
            <a:spLocks noChangeArrowheads="1"/>
          </p:cNvSpPr>
          <p:nvPr/>
        </p:nvSpPr>
        <p:spPr bwMode="auto">
          <a:xfrm>
            <a:off x="1447800" y="5562600"/>
            <a:ext cx="6248400" cy="276225"/>
          </a:xfrm>
          <a:prstGeom prst="rect">
            <a:avLst/>
          </a:prstGeom>
          <a:noFill/>
          <a:ln w="9525">
            <a:noFill/>
            <a:miter lim="800000"/>
            <a:headEnd/>
            <a:tailEnd/>
          </a:ln>
        </p:spPr>
        <p:txBody>
          <a:bodyPr>
            <a:spAutoFit/>
          </a:bodyPr>
          <a:lstStyle/>
          <a:p>
            <a:r>
              <a:rPr lang="es-ES_tradnl" sz="1200"/>
              <a:t>Fuente: Perspectiva Económica Regional: Hemisferio Occidental – FMI – Mayo 2010 </a:t>
            </a:r>
            <a:endParaRPr lang="en-US" sz="1200"/>
          </a:p>
        </p:txBody>
      </p:sp>
      <p:pic>
        <p:nvPicPr>
          <p:cNvPr id="9220" name="Picture 2"/>
          <p:cNvPicPr>
            <a:picLocks noChangeAspect="1" noChangeArrowheads="1"/>
          </p:cNvPicPr>
          <p:nvPr/>
        </p:nvPicPr>
        <p:blipFill>
          <a:blip r:embed="rId2" cstate="print"/>
          <a:srcRect/>
          <a:stretch>
            <a:fillRect/>
          </a:stretch>
        </p:blipFill>
        <p:spPr bwMode="auto">
          <a:xfrm>
            <a:off x="2743200" y="2133600"/>
            <a:ext cx="3478213" cy="3276600"/>
          </a:xfrm>
          <a:prstGeom prst="rect">
            <a:avLst/>
          </a:prstGeom>
          <a:noFill/>
          <a:ln w="9525">
            <a:noFill/>
            <a:miter lim="800000"/>
            <a:headEnd/>
            <a:tailEnd/>
          </a:ln>
        </p:spPr>
      </p:pic>
      <p:sp>
        <p:nvSpPr>
          <p:cNvPr id="9221" name="Slide Number Placeholder 6"/>
          <p:cNvSpPr>
            <a:spLocks noGrp="1"/>
          </p:cNvSpPr>
          <p:nvPr>
            <p:ph type="sldNum" sz="quarter" idx="12"/>
          </p:nvPr>
        </p:nvSpPr>
        <p:spPr>
          <a:noFill/>
        </p:spPr>
        <p:txBody>
          <a:bodyPr/>
          <a:lstStyle/>
          <a:p>
            <a:fld id="{082EA5E6-D307-4450-A57F-BE0F98275035}" type="slidenum">
              <a:rPr lang="en-US"/>
              <a:pPr/>
              <a:t>7</a:t>
            </a:fld>
            <a:endParaRPr lang="en-US"/>
          </a:p>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7"/>
          <p:cNvSpPr txBox="1">
            <a:spLocks noChangeArrowheads="1"/>
          </p:cNvSpPr>
          <p:nvPr/>
        </p:nvSpPr>
        <p:spPr bwMode="auto">
          <a:xfrm>
            <a:off x="1752600" y="5181600"/>
            <a:ext cx="4876800" cy="276225"/>
          </a:xfrm>
          <a:prstGeom prst="rect">
            <a:avLst/>
          </a:prstGeom>
          <a:noFill/>
          <a:ln w="9525">
            <a:noFill/>
            <a:miter lim="800000"/>
            <a:headEnd/>
            <a:tailEnd/>
          </a:ln>
        </p:spPr>
        <p:txBody>
          <a:bodyPr>
            <a:spAutoFit/>
          </a:bodyPr>
          <a:lstStyle/>
          <a:p>
            <a:r>
              <a:rPr lang="en-US" sz="1200" dirty="0"/>
              <a:t>Source: World Economic Outlook – IMF – May 2010</a:t>
            </a:r>
          </a:p>
        </p:txBody>
      </p:sp>
      <p:sp>
        <p:nvSpPr>
          <p:cNvPr id="9" name="Rectangle 8"/>
          <p:cNvSpPr/>
          <p:nvPr/>
        </p:nvSpPr>
        <p:spPr>
          <a:xfrm>
            <a:off x="914400" y="609600"/>
            <a:ext cx="7260321" cy="553998"/>
          </a:xfrm>
          <a:prstGeom prst="rect">
            <a:avLst/>
          </a:prstGeom>
        </p:spPr>
        <p:txBody>
          <a:bodyPr wrap="none">
            <a:spAutoFit/>
          </a:bodyPr>
          <a:lstStyle/>
          <a:p>
            <a:pPr>
              <a:defRPr/>
            </a:pPr>
            <a:r>
              <a:rPr lang="en-US" sz="3000" b="1" dirty="0" err="1">
                <a:solidFill>
                  <a:srgbClr val="0399CD"/>
                </a:solidFill>
                <a:latin typeface="+mj-lt"/>
                <a:ea typeface="+mj-ea"/>
                <a:cs typeface="+mj-cs"/>
              </a:rPr>
              <a:t>Una</a:t>
            </a:r>
            <a:r>
              <a:rPr lang="en-US" sz="3000" b="1" dirty="0">
                <a:solidFill>
                  <a:srgbClr val="0399CD"/>
                </a:solidFill>
                <a:latin typeface="+mj-lt"/>
                <a:ea typeface="+mj-ea"/>
                <a:cs typeface="+mj-cs"/>
              </a:rPr>
              <a:t> </a:t>
            </a:r>
            <a:r>
              <a:rPr lang="en-US" sz="3000" b="1" dirty="0" err="1">
                <a:solidFill>
                  <a:srgbClr val="0399CD"/>
                </a:solidFill>
                <a:latin typeface="+mj-lt"/>
                <a:ea typeface="+mj-ea"/>
                <a:cs typeface="+mj-cs"/>
              </a:rPr>
              <a:t>economía</a:t>
            </a:r>
            <a:r>
              <a:rPr lang="en-US" sz="3000" b="1" dirty="0">
                <a:solidFill>
                  <a:srgbClr val="0399CD"/>
                </a:solidFill>
                <a:latin typeface="+mj-lt"/>
                <a:ea typeface="+mj-ea"/>
                <a:cs typeface="+mj-cs"/>
              </a:rPr>
              <a:t> </a:t>
            </a:r>
            <a:r>
              <a:rPr lang="en-US" sz="3000" b="1" dirty="0" err="1">
                <a:solidFill>
                  <a:srgbClr val="0399CD"/>
                </a:solidFill>
                <a:latin typeface="+mj-lt"/>
                <a:ea typeface="+mj-ea"/>
                <a:cs typeface="+mj-cs"/>
              </a:rPr>
              <a:t>mundial</a:t>
            </a:r>
            <a:r>
              <a:rPr lang="en-US" sz="3000" b="1" dirty="0">
                <a:solidFill>
                  <a:srgbClr val="0399CD"/>
                </a:solidFill>
                <a:latin typeface="+mj-lt"/>
                <a:ea typeface="+mj-ea"/>
                <a:cs typeface="+mj-cs"/>
              </a:rPr>
              <a:t> </a:t>
            </a:r>
            <a:r>
              <a:rPr lang="en-US" sz="3000" b="1" dirty="0" err="1" smtClean="0">
                <a:solidFill>
                  <a:srgbClr val="0399CD"/>
                </a:solidFill>
                <a:latin typeface="+mj-lt"/>
                <a:ea typeface="+mj-ea"/>
                <a:cs typeface="+mj-cs"/>
              </a:rPr>
              <a:t>desbalanceada</a:t>
            </a:r>
            <a:endParaRPr lang="en-US" sz="3000" b="1" dirty="0" smtClean="0">
              <a:solidFill>
                <a:srgbClr val="0399CD"/>
              </a:solidFill>
              <a:latin typeface="+mj-lt"/>
              <a:ea typeface="+mj-ea"/>
              <a:cs typeface="+mj-cs"/>
            </a:endParaRPr>
          </a:p>
        </p:txBody>
      </p:sp>
      <p:sp>
        <p:nvSpPr>
          <p:cNvPr id="10245" name="Slide Number Placeholder 5"/>
          <p:cNvSpPr>
            <a:spLocks noGrp="1"/>
          </p:cNvSpPr>
          <p:nvPr>
            <p:ph type="sldNum" sz="quarter" idx="12"/>
          </p:nvPr>
        </p:nvSpPr>
        <p:spPr>
          <a:noFill/>
        </p:spPr>
        <p:txBody>
          <a:bodyPr/>
          <a:lstStyle/>
          <a:p>
            <a:fld id="{CAA8451F-977A-4A85-850B-80B99DFC17D2}" type="slidenum">
              <a:rPr lang="en-US"/>
              <a:pPr/>
              <a:t>8</a:t>
            </a:fld>
            <a:endParaRPr lang="en-US"/>
          </a:p>
          <a:p>
            <a:endParaRPr lang="en-US"/>
          </a:p>
        </p:txBody>
      </p:sp>
      <p:pic>
        <p:nvPicPr>
          <p:cNvPr id="44036" name="Picture 4"/>
          <p:cNvPicPr>
            <a:picLocks noChangeAspect="1" noChangeArrowheads="1"/>
          </p:cNvPicPr>
          <p:nvPr/>
        </p:nvPicPr>
        <p:blipFill>
          <a:blip r:embed="rId2" cstate="print"/>
          <a:srcRect/>
          <a:stretch>
            <a:fillRect/>
          </a:stretch>
        </p:blipFill>
        <p:spPr bwMode="auto">
          <a:xfrm>
            <a:off x="1219200" y="1828800"/>
            <a:ext cx="6400800" cy="2743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Rot="1" noChangeArrowheads="1"/>
          </p:cNvSpPr>
          <p:nvPr/>
        </p:nvSpPr>
        <p:spPr bwMode="auto">
          <a:xfrm>
            <a:off x="304800" y="228600"/>
            <a:ext cx="8686800" cy="1143000"/>
          </a:xfrm>
          <a:prstGeom prst="rect">
            <a:avLst/>
          </a:prstGeom>
          <a:noFill/>
          <a:ln w="9525">
            <a:noFill/>
            <a:miter lim="800000"/>
            <a:headEnd/>
            <a:tailEnd/>
          </a:ln>
          <a:effectLst/>
        </p:spPr>
        <p:txBody>
          <a:bodyPr anchor="ctr"/>
          <a:lstStyle/>
          <a:p>
            <a:pPr>
              <a:defRPr/>
            </a:pPr>
            <a:r>
              <a:rPr lang="en-US" sz="3000" b="1" dirty="0" smtClean="0">
                <a:solidFill>
                  <a:srgbClr val="0399CD"/>
                </a:solidFill>
                <a:latin typeface="+mj-lt"/>
                <a:ea typeface="+mj-ea"/>
                <a:cs typeface="+mj-cs"/>
              </a:rPr>
              <a:t>El </a:t>
            </a:r>
            <a:r>
              <a:rPr lang="en-US" sz="3000" b="1" dirty="0" err="1" smtClean="0">
                <a:solidFill>
                  <a:srgbClr val="0399CD"/>
                </a:solidFill>
                <a:latin typeface="+mj-lt"/>
                <a:ea typeface="+mj-ea"/>
                <a:cs typeface="+mj-cs"/>
              </a:rPr>
              <a:t>crecimiento</a:t>
            </a:r>
            <a:r>
              <a:rPr lang="en-US" sz="3000" b="1" dirty="0" smtClean="0">
                <a:solidFill>
                  <a:srgbClr val="0399CD"/>
                </a:solidFill>
                <a:latin typeface="+mj-lt"/>
                <a:ea typeface="+mj-ea"/>
                <a:cs typeface="+mj-cs"/>
              </a:rPr>
              <a:t> </a:t>
            </a:r>
            <a:r>
              <a:rPr lang="en-US" sz="3000" b="1" dirty="0" err="1" smtClean="0">
                <a:solidFill>
                  <a:srgbClr val="0399CD"/>
                </a:solidFill>
                <a:latin typeface="+mj-lt"/>
                <a:ea typeface="+mj-ea"/>
                <a:cs typeface="+mj-cs"/>
              </a:rPr>
              <a:t>mundial</a:t>
            </a:r>
            <a:r>
              <a:rPr lang="en-US" sz="3000" b="1" dirty="0" smtClean="0">
                <a:solidFill>
                  <a:srgbClr val="0399CD"/>
                </a:solidFill>
                <a:latin typeface="+mj-lt"/>
                <a:ea typeface="+mj-ea"/>
                <a:cs typeface="+mj-cs"/>
              </a:rPr>
              <a:t> </a:t>
            </a:r>
            <a:r>
              <a:rPr lang="en-US" sz="3000" b="1" dirty="0" err="1" smtClean="0">
                <a:solidFill>
                  <a:srgbClr val="0399CD"/>
                </a:solidFill>
                <a:latin typeface="+mj-lt"/>
                <a:ea typeface="+mj-ea"/>
                <a:cs typeface="+mj-cs"/>
              </a:rPr>
              <a:t>será</a:t>
            </a:r>
            <a:r>
              <a:rPr lang="en-US" sz="3000" b="1" dirty="0" smtClean="0">
                <a:solidFill>
                  <a:srgbClr val="0399CD"/>
                </a:solidFill>
                <a:latin typeface="+mj-lt"/>
                <a:ea typeface="+mj-ea"/>
                <a:cs typeface="+mj-cs"/>
              </a:rPr>
              <a:t> gracias a China y </a:t>
            </a:r>
            <a:r>
              <a:rPr lang="en-US" sz="3000" b="1" dirty="0" err="1" smtClean="0">
                <a:solidFill>
                  <a:srgbClr val="0399CD"/>
                </a:solidFill>
                <a:latin typeface="+mj-lt"/>
                <a:ea typeface="+mj-ea"/>
                <a:cs typeface="+mj-cs"/>
              </a:rPr>
              <a:t>otras</a:t>
            </a:r>
            <a:r>
              <a:rPr lang="en-US" sz="3000" b="1" dirty="0" smtClean="0">
                <a:solidFill>
                  <a:srgbClr val="0399CD"/>
                </a:solidFill>
                <a:latin typeface="+mj-lt"/>
                <a:ea typeface="+mj-ea"/>
                <a:cs typeface="+mj-cs"/>
              </a:rPr>
              <a:t> </a:t>
            </a:r>
            <a:r>
              <a:rPr lang="en-US" sz="3000" b="1" dirty="0" err="1" smtClean="0">
                <a:solidFill>
                  <a:srgbClr val="0399CD"/>
                </a:solidFill>
                <a:latin typeface="+mj-lt"/>
                <a:ea typeface="+mj-ea"/>
                <a:cs typeface="+mj-cs"/>
              </a:rPr>
              <a:t>grandes</a:t>
            </a:r>
            <a:r>
              <a:rPr lang="en-US" sz="3000" b="1" dirty="0" smtClean="0">
                <a:solidFill>
                  <a:srgbClr val="0399CD"/>
                </a:solidFill>
                <a:latin typeface="+mj-lt"/>
                <a:ea typeface="+mj-ea"/>
                <a:cs typeface="+mj-cs"/>
              </a:rPr>
              <a:t> </a:t>
            </a:r>
            <a:r>
              <a:rPr lang="en-US" sz="3000" b="1" dirty="0" err="1" smtClean="0">
                <a:solidFill>
                  <a:srgbClr val="0399CD"/>
                </a:solidFill>
                <a:latin typeface="+mj-lt"/>
                <a:ea typeface="+mj-ea"/>
                <a:cs typeface="+mj-cs"/>
              </a:rPr>
              <a:t>economías</a:t>
            </a:r>
            <a:r>
              <a:rPr lang="en-US" sz="3000" b="1" dirty="0" smtClean="0">
                <a:solidFill>
                  <a:srgbClr val="0399CD"/>
                </a:solidFill>
                <a:latin typeface="+mj-lt"/>
                <a:ea typeface="+mj-ea"/>
                <a:cs typeface="+mj-cs"/>
              </a:rPr>
              <a:t> </a:t>
            </a:r>
            <a:r>
              <a:rPr lang="en-US" sz="3000" b="1" dirty="0" err="1" smtClean="0">
                <a:solidFill>
                  <a:srgbClr val="0399CD"/>
                </a:solidFill>
                <a:latin typeface="+mj-lt"/>
                <a:ea typeface="+mj-ea"/>
                <a:cs typeface="+mj-cs"/>
              </a:rPr>
              <a:t>emergentes</a:t>
            </a:r>
            <a:endParaRPr lang="en-US" sz="3000" b="1" dirty="0">
              <a:solidFill>
                <a:srgbClr val="0399CD"/>
              </a:solidFill>
              <a:latin typeface="+mj-lt"/>
              <a:ea typeface="+mj-ea"/>
              <a:cs typeface="+mj-cs"/>
            </a:endParaRPr>
          </a:p>
        </p:txBody>
      </p:sp>
      <p:sp>
        <p:nvSpPr>
          <p:cNvPr id="8196" name="TextBox 8"/>
          <p:cNvSpPr txBox="1">
            <a:spLocks noChangeArrowheads="1"/>
          </p:cNvSpPr>
          <p:nvPr/>
        </p:nvSpPr>
        <p:spPr bwMode="auto">
          <a:xfrm>
            <a:off x="990600" y="5715000"/>
            <a:ext cx="6019800" cy="276225"/>
          </a:xfrm>
          <a:prstGeom prst="rect">
            <a:avLst/>
          </a:prstGeom>
          <a:noFill/>
          <a:ln w="9525">
            <a:noFill/>
            <a:miter lim="800000"/>
            <a:headEnd/>
            <a:tailEnd/>
          </a:ln>
        </p:spPr>
        <p:txBody>
          <a:bodyPr>
            <a:spAutoFit/>
          </a:bodyPr>
          <a:lstStyle/>
          <a:p>
            <a:r>
              <a:rPr lang="es-ES_tradnl" sz="1200" dirty="0"/>
              <a:t>Fuente: Perspectiva </a:t>
            </a:r>
            <a:r>
              <a:rPr lang="es-ES_tradnl" sz="1200" dirty="0" smtClean="0"/>
              <a:t>Económica – </a:t>
            </a:r>
            <a:r>
              <a:rPr lang="es-ES_tradnl" sz="1200" dirty="0"/>
              <a:t>FMI – Mayo 2010 </a:t>
            </a:r>
            <a:endParaRPr lang="en-US" sz="1200" dirty="0"/>
          </a:p>
        </p:txBody>
      </p:sp>
      <p:sp>
        <p:nvSpPr>
          <p:cNvPr id="8199" name="Slide Number Placeholder 9"/>
          <p:cNvSpPr>
            <a:spLocks noGrp="1"/>
          </p:cNvSpPr>
          <p:nvPr>
            <p:ph type="sldNum" sz="quarter" idx="12"/>
          </p:nvPr>
        </p:nvSpPr>
        <p:spPr>
          <a:noFill/>
        </p:spPr>
        <p:txBody>
          <a:bodyPr/>
          <a:lstStyle/>
          <a:p>
            <a:fld id="{50B26D04-B088-4C78-B1C7-5A0773DCB047}" type="slidenum">
              <a:rPr lang="en-US"/>
              <a:pPr/>
              <a:t>9</a:t>
            </a:fld>
            <a:endParaRPr lang="en-US"/>
          </a:p>
          <a:p>
            <a:endParaRPr lang="en-US"/>
          </a:p>
        </p:txBody>
      </p:sp>
      <p:pic>
        <p:nvPicPr>
          <p:cNvPr id="57347" name="Picture 3"/>
          <p:cNvPicPr>
            <a:picLocks noChangeAspect="1" noChangeArrowheads="1"/>
          </p:cNvPicPr>
          <p:nvPr/>
        </p:nvPicPr>
        <p:blipFill>
          <a:blip r:embed="rId2" cstate="print"/>
          <a:srcRect/>
          <a:stretch>
            <a:fillRect/>
          </a:stretch>
        </p:blipFill>
        <p:spPr bwMode="auto">
          <a:xfrm>
            <a:off x="2895600" y="1524000"/>
            <a:ext cx="3048000" cy="3459544"/>
          </a:xfrm>
          <a:prstGeom prst="rect">
            <a:avLst/>
          </a:prstGeom>
          <a:noFill/>
          <a:ln w="9525">
            <a:noFill/>
            <a:miter lim="800000"/>
            <a:headEnd/>
            <a:tailEnd/>
          </a:ln>
        </p:spPr>
      </p:pic>
      <p:sp>
        <p:nvSpPr>
          <p:cNvPr id="9" name="Rectangle 8"/>
          <p:cNvSpPr/>
          <p:nvPr/>
        </p:nvSpPr>
        <p:spPr>
          <a:xfrm>
            <a:off x="1447800" y="5029200"/>
            <a:ext cx="6400800" cy="577081"/>
          </a:xfrm>
          <a:prstGeom prst="rect">
            <a:avLst/>
          </a:prstGeom>
        </p:spPr>
        <p:txBody>
          <a:bodyPr wrap="square">
            <a:spAutoFit/>
          </a:bodyPr>
          <a:lstStyle/>
          <a:p>
            <a:r>
              <a:rPr lang="en-US" sz="1050" dirty="0" smtClean="0"/>
              <a:t>1/ </a:t>
            </a:r>
            <a:r>
              <a:rPr lang="es-ES" sz="1050" dirty="0" smtClean="0"/>
              <a:t>Las franjas sombreadas indican proyecciones del personal técnico del FMI. Los agregados se calculan tomando como base ponderaciones en función de la paridad del poder adquisitivo (PPA), salvo indicación en contrario.</a:t>
            </a:r>
            <a:endParaRPr lang="en-US" sz="105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228600" y="533400"/>
            <a:ext cx="8763000" cy="1143000"/>
          </a:xfrm>
          <a:prstGeom prst="rect">
            <a:avLst/>
          </a:prstGeom>
          <a:noFill/>
          <a:ln w="9525">
            <a:noFill/>
            <a:miter lim="800000"/>
            <a:headEnd/>
            <a:tailEnd/>
          </a:ln>
          <a:effectLst/>
        </p:spPr>
        <p:txBody>
          <a:bodyPr anchor="ctr"/>
          <a:lstStyle/>
          <a:p>
            <a:pPr>
              <a:defRPr/>
            </a:pPr>
            <a:r>
              <a:rPr lang="en-US" sz="2800" b="1" dirty="0" smtClean="0">
                <a:solidFill>
                  <a:srgbClr val="0399CD"/>
                </a:solidFill>
                <a:latin typeface="+mj-lt"/>
                <a:ea typeface="+mj-ea"/>
                <a:cs typeface="+mj-cs"/>
              </a:rPr>
              <a:t>La </a:t>
            </a:r>
            <a:r>
              <a:rPr lang="en-US" sz="2800" b="1" dirty="0" err="1" smtClean="0">
                <a:solidFill>
                  <a:srgbClr val="0399CD"/>
                </a:solidFill>
                <a:latin typeface="+mj-lt"/>
                <a:ea typeface="+mj-ea"/>
                <a:cs typeface="+mj-cs"/>
              </a:rPr>
              <a:t>recuperaci</a:t>
            </a:r>
            <a:r>
              <a:rPr lang="es-ES_tradnl" sz="2800" b="1" dirty="0" err="1" smtClean="0">
                <a:solidFill>
                  <a:srgbClr val="0399CD"/>
                </a:solidFill>
                <a:latin typeface="+mj-lt"/>
                <a:ea typeface="+mj-ea"/>
                <a:cs typeface="+mj-cs"/>
              </a:rPr>
              <a:t>ón</a:t>
            </a:r>
            <a:r>
              <a:rPr lang="es-ES_tradnl" sz="2800" b="1" dirty="0" smtClean="0">
                <a:solidFill>
                  <a:srgbClr val="0399CD"/>
                </a:solidFill>
                <a:latin typeface="+mj-lt"/>
                <a:ea typeface="+mj-ea"/>
                <a:cs typeface="+mj-cs"/>
              </a:rPr>
              <a:t> en Estados Unidos ha tomado demasiado tiempo en arrancar…</a:t>
            </a:r>
            <a:endParaRPr lang="en-US" sz="2800" b="1" dirty="0">
              <a:solidFill>
                <a:srgbClr val="0399CD"/>
              </a:solidFill>
              <a:latin typeface="+mj-lt"/>
              <a:ea typeface="+mj-ea"/>
              <a:cs typeface="+mj-cs"/>
            </a:endParaRPr>
          </a:p>
        </p:txBody>
      </p:sp>
      <p:pic>
        <p:nvPicPr>
          <p:cNvPr id="11267" name="Picture 2"/>
          <p:cNvPicPr>
            <a:picLocks noChangeAspect="1" noChangeArrowheads="1"/>
          </p:cNvPicPr>
          <p:nvPr/>
        </p:nvPicPr>
        <p:blipFill>
          <a:blip r:embed="rId2" cstate="print"/>
          <a:srcRect/>
          <a:stretch>
            <a:fillRect/>
          </a:stretch>
        </p:blipFill>
        <p:spPr bwMode="auto">
          <a:xfrm>
            <a:off x="2667000" y="1905000"/>
            <a:ext cx="3876675" cy="3609975"/>
          </a:xfrm>
          <a:prstGeom prst="rect">
            <a:avLst/>
          </a:prstGeom>
          <a:noFill/>
          <a:ln w="9525">
            <a:noFill/>
            <a:miter lim="800000"/>
            <a:headEnd/>
            <a:tailEnd/>
          </a:ln>
        </p:spPr>
      </p:pic>
      <p:sp>
        <p:nvSpPr>
          <p:cNvPr id="11268" name="TextBox 6"/>
          <p:cNvSpPr txBox="1">
            <a:spLocks noChangeArrowheads="1"/>
          </p:cNvSpPr>
          <p:nvPr/>
        </p:nvSpPr>
        <p:spPr bwMode="auto">
          <a:xfrm>
            <a:off x="1371600" y="5562600"/>
            <a:ext cx="6172200" cy="276225"/>
          </a:xfrm>
          <a:prstGeom prst="rect">
            <a:avLst/>
          </a:prstGeom>
          <a:noFill/>
          <a:ln w="9525">
            <a:noFill/>
            <a:miter lim="800000"/>
            <a:headEnd/>
            <a:tailEnd/>
          </a:ln>
        </p:spPr>
        <p:txBody>
          <a:bodyPr>
            <a:spAutoFit/>
          </a:bodyPr>
          <a:lstStyle/>
          <a:p>
            <a:r>
              <a:rPr lang="es-ES_tradnl" sz="1200"/>
              <a:t>Fuente: Perspectiva Económica Regional: Hemisferio Occidental – FMI – Mayo 2010 </a:t>
            </a:r>
            <a:endParaRPr lang="en-US" sz="1200"/>
          </a:p>
        </p:txBody>
      </p:sp>
      <p:sp>
        <p:nvSpPr>
          <p:cNvPr id="11269" name="Slide Number Placeholder 5"/>
          <p:cNvSpPr>
            <a:spLocks noGrp="1"/>
          </p:cNvSpPr>
          <p:nvPr>
            <p:ph type="sldNum" sz="quarter" idx="12"/>
          </p:nvPr>
        </p:nvSpPr>
        <p:spPr>
          <a:noFill/>
        </p:spPr>
        <p:txBody>
          <a:bodyPr/>
          <a:lstStyle/>
          <a:p>
            <a:fld id="{C8C7D3EC-134A-4966-BF94-814F746E6790}" type="slidenum">
              <a:rPr lang="en-US"/>
              <a:pPr/>
              <a:t>10</a:t>
            </a:fld>
            <a:endParaRPr lang="en-US"/>
          </a:p>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304800" y="762000"/>
            <a:ext cx="8534400" cy="1143000"/>
          </a:xfrm>
          <a:prstGeom prst="rect">
            <a:avLst/>
          </a:prstGeom>
          <a:noFill/>
          <a:ln w="9525">
            <a:noFill/>
            <a:miter lim="800000"/>
            <a:headEnd/>
            <a:tailEnd/>
          </a:ln>
          <a:effectLst/>
        </p:spPr>
        <p:txBody>
          <a:bodyPr anchor="ctr"/>
          <a:lstStyle/>
          <a:p>
            <a:pPr>
              <a:defRPr/>
            </a:pPr>
            <a:r>
              <a:rPr lang="en-US" sz="2800" b="1" dirty="0" smtClean="0">
                <a:solidFill>
                  <a:srgbClr val="0399CD"/>
                </a:solidFill>
                <a:latin typeface="+mj-lt"/>
                <a:ea typeface="+mj-ea"/>
                <a:cs typeface="+mj-cs"/>
              </a:rPr>
              <a:t>…el </a:t>
            </a:r>
            <a:r>
              <a:rPr lang="en-US" sz="2800" b="1" dirty="0" err="1" smtClean="0">
                <a:solidFill>
                  <a:srgbClr val="0399CD"/>
                </a:solidFill>
                <a:latin typeface="+mj-lt"/>
                <a:ea typeface="+mj-ea"/>
                <a:cs typeface="+mj-cs"/>
              </a:rPr>
              <a:t>desempleo</a:t>
            </a:r>
            <a:r>
              <a:rPr lang="en-US" sz="2800" b="1" dirty="0" smtClean="0">
                <a:solidFill>
                  <a:srgbClr val="0399CD"/>
                </a:solidFill>
                <a:latin typeface="+mj-lt"/>
                <a:ea typeface="+mj-ea"/>
                <a:cs typeface="+mj-cs"/>
              </a:rPr>
              <a:t> </a:t>
            </a:r>
            <a:r>
              <a:rPr lang="en-US" sz="2800" b="1" dirty="0" err="1" smtClean="0">
                <a:solidFill>
                  <a:srgbClr val="0399CD"/>
                </a:solidFill>
                <a:latin typeface="+mj-lt"/>
                <a:ea typeface="+mj-ea"/>
                <a:cs typeface="+mj-cs"/>
              </a:rPr>
              <a:t>seguirá</a:t>
            </a:r>
            <a:r>
              <a:rPr lang="en-US" sz="2800" b="1" dirty="0" smtClean="0">
                <a:solidFill>
                  <a:srgbClr val="0399CD"/>
                </a:solidFill>
                <a:latin typeface="+mj-lt"/>
                <a:ea typeface="+mj-ea"/>
                <a:cs typeface="+mj-cs"/>
              </a:rPr>
              <a:t> alto </a:t>
            </a:r>
            <a:r>
              <a:rPr lang="en-US" sz="2800" b="1" dirty="0" err="1" smtClean="0">
                <a:solidFill>
                  <a:srgbClr val="0399CD"/>
                </a:solidFill>
                <a:latin typeface="+mj-lt"/>
                <a:ea typeface="+mj-ea"/>
                <a:cs typeface="+mj-cs"/>
              </a:rPr>
              <a:t>hasta</a:t>
            </a:r>
            <a:r>
              <a:rPr lang="en-US" sz="2800" b="1" dirty="0" smtClean="0">
                <a:solidFill>
                  <a:srgbClr val="0399CD"/>
                </a:solidFill>
                <a:latin typeface="+mj-lt"/>
                <a:ea typeface="+mj-ea"/>
                <a:cs typeface="+mj-cs"/>
              </a:rPr>
              <a:t> el 2013</a:t>
            </a:r>
            <a:endParaRPr lang="en-US" sz="2800" b="1" dirty="0">
              <a:solidFill>
                <a:srgbClr val="0399CD"/>
              </a:solidFill>
              <a:latin typeface="+mj-lt"/>
              <a:ea typeface="+mj-ea"/>
              <a:cs typeface="+mj-cs"/>
            </a:endParaRPr>
          </a:p>
        </p:txBody>
      </p:sp>
      <p:pic>
        <p:nvPicPr>
          <p:cNvPr id="12291" name="Picture 2"/>
          <p:cNvPicPr>
            <a:picLocks noChangeAspect="1" noChangeArrowheads="1"/>
          </p:cNvPicPr>
          <p:nvPr/>
        </p:nvPicPr>
        <p:blipFill>
          <a:blip r:embed="rId2" cstate="print"/>
          <a:srcRect/>
          <a:stretch>
            <a:fillRect/>
          </a:stretch>
        </p:blipFill>
        <p:spPr bwMode="auto">
          <a:xfrm>
            <a:off x="2667000" y="1981200"/>
            <a:ext cx="3838575" cy="3429000"/>
          </a:xfrm>
          <a:prstGeom prst="rect">
            <a:avLst/>
          </a:prstGeom>
          <a:noFill/>
          <a:ln w="9525">
            <a:noFill/>
            <a:miter lim="800000"/>
            <a:headEnd/>
            <a:tailEnd/>
          </a:ln>
        </p:spPr>
      </p:pic>
      <p:sp>
        <p:nvSpPr>
          <p:cNvPr id="12292" name="TextBox 6"/>
          <p:cNvSpPr txBox="1">
            <a:spLocks noChangeArrowheads="1"/>
          </p:cNvSpPr>
          <p:nvPr/>
        </p:nvSpPr>
        <p:spPr bwMode="auto">
          <a:xfrm>
            <a:off x="1981200" y="5638800"/>
            <a:ext cx="5257800" cy="276225"/>
          </a:xfrm>
          <a:prstGeom prst="rect">
            <a:avLst/>
          </a:prstGeom>
          <a:noFill/>
          <a:ln w="9525">
            <a:noFill/>
            <a:miter lim="800000"/>
            <a:headEnd/>
            <a:tailEnd/>
          </a:ln>
        </p:spPr>
        <p:txBody>
          <a:bodyPr>
            <a:spAutoFit/>
          </a:bodyPr>
          <a:lstStyle/>
          <a:p>
            <a:r>
              <a:rPr lang="es-ES_tradnl" sz="1200"/>
              <a:t>Fuente: Perspectiva Económica Regional: Hemisferio Occidental – FMI – Mayo 2010 </a:t>
            </a:r>
            <a:endParaRPr lang="en-US" sz="1200"/>
          </a:p>
        </p:txBody>
      </p:sp>
      <p:sp>
        <p:nvSpPr>
          <p:cNvPr id="12293" name="Slide Number Placeholder 5"/>
          <p:cNvSpPr>
            <a:spLocks noGrp="1"/>
          </p:cNvSpPr>
          <p:nvPr>
            <p:ph type="sldNum" sz="quarter" idx="12"/>
          </p:nvPr>
        </p:nvSpPr>
        <p:spPr>
          <a:noFill/>
        </p:spPr>
        <p:txBody>
          <a:bodyPr/>
          <a:lstStyle/>
          <a:p>
            <a:fld id="{5452C52D-0CA9-473D-B4EE-BA3DA7DCADF7}" type="slidenum">
              <a:rPr lang="en-US"/>
              <a:pPr/>
              <a:t>11</a:t>
            </a:fld>
            <a:endParaRPr lang="en-US"/>
          </a:p>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304800" y="457200"/>
            <a:ext cx="8534400" cy="1143000"/>
          </a:xfrm>
          <a:prstGeom prst="rect">
            <a:avLst/>
          </a:prstGeom>
          <a:noFill/>
          <a:ln w="9525">
            <a:noFill/>
            <a:miter lim="800000"/>
            <a:headEnd/>
            <a:tailEnd/>
          </a:ln>
          <a:effectLst/>
        </p:spPr>
        <p:txBody>
          <a:bodyPr anchor="ctr"/>
          <a:lstStyle/>
          <a:p>
            <a:pPr>
              <a:defRPr/>
            </a:pPr>
            <a:r>
              <a:rPr lang="en-US" sz="2800" b="1" dirty="0" smtClean="0">
                <a:solidFill>
                  <a:srgbClr val="0399CD"/>
                </a:solidFill>
                <a:latin typeface="+mj-lt"/>
                <a:ea typeface="+mj-ea"/>
                <a:cs typeface="+mj-cs"/>
              </a:rPr>
              <a:t>…y el </a:t>
            </a:r>
            <a:r>
              <a:rPr lang="en-US" sz="2800" b="1" dirty="0" err="1" smtClean="0">
                <a:solidFill>
                  <a:srgbClr val="0399CD"/>
                </a:solidFill>
                <a:latin typeface="+mj-lt"/>
                <a:ea typeface="+mj-ea"/>
                <a:cs typeface="+mj-cs"/>
              </a:rPr>
              <a:t>consumo</a:t>
            </a:r>
            <a:r>
              <a:rPr lang="en-US" sz="2800" b="1" dirty="0" smtClean="0">
                <a:solidFill>
                  <a:srgbClr val="0399CD"/>
                </a:solidFill>
                <a:latin typeface="+mj-lt"/>
                <a:ea typeface="+mj-ea"/>
                <a:cs typeface="+mj-cs"/>
              </a:rPr>
              <a:t> </a:t>
            </a:r>
            <a:r>
              <a:rPr lang="en-US" sz="2800" b="1" dirty="0" err="1" smtClean="0">
                <a:solidFill>
                  <a:srgbClr val="0399CD"/>
                </a:solidFill>
                <a:latin typeface="+mj-lt"/>
                <a:ea typeface="+mj-ea"/>
                <a:cs typeface="+mj-cs"/>
              </a:rPr>
              <a:t>posiblemente</a:t>
            </a:r>
            <a:r>
              <a:rPr lang="en-US" sz="2800" b="1" dirty="0" smtClean="0">
                <a:solidFill>
                  <a:srgbClr val="0399CD"/>
                </a:solidFill>
                <a:latin typeface="+mj-lt"/>
                <a:ea typeface="+mj-ea"/>
                <a:cs typeface="+mj-cs"/>
              </a:rPr>
              <a:t> </a:t>
            </a:r>
            <a:r>
              <a:rPr lang="en-US" sz="2800" b="1" dirty="0" err="1" smtClean="0">
                <a:solidFill>
                  <a:srgbClr val="0399CD"/>
                </a:solidFill>
                <a:latin typeface="+mj-lt"/>
                <a:ea typeface="+mj-ea"/>
                <a:cs typeface="+mj-cs"/>
              </a:rPr>
              <a:t>perderá</a:t>
            </a:r>
            <a:r>
              <a:rPr lang="en-US" sz="2800" b="1" dirty="0" smtClean="0">
                <a:solidFill>
                  <a:srgbClr val="0399CD"/>
                </a:solidFill>
                <a:latin typeface="+mj-lt"/>
                <a:ea typeface="+mj-ea"/>
                <a:cs typeface="+mj-cs"/>
              </a:rPr>
              <a:t> </a:t>
            </a:r>
            <a:r>
              <a:rPr lang="en-US" sz="2800" b="1" dirty="0" err="1" smtClean="0">
                <a:solidFill>
                  <a:srgbClr val="0399CD"/>
                </a:solidFill>
                <a:latin typeface="+mj-lt"/>
                <a:ea typeface="+mj-ea"/>
                <a:cs typeface="+mj-cs"/>
              </a:rPr>
              <a:t>impulso</a:t>
            </a:r>
            <a:endParaRPr lang="en-US" sz="2800" b="1" dirty="0">
              <a:solidFill>
                <a:srgbClr val="0399CD"/>
              </a:solidFill>
              <a:latin typeface="+mj-lt"/>
              <a:ea typeface="+mj-ea"/>
              <a:cs typeface="+mj-cs"/>
            </a:endParaRPr>
          </a:p>
        </p:txBody>
      </p:sp>
      <p:pic>
        <p:nvPicPr>
          <p:cNvPr id="13315" name="Picture 2"/>
          <p:cNvPicPr>
            <a:picLocks noChangeAspect="1" noChangeArrowheads="1"/>
          </p:cNvPicPr>
          <p:nvPr/>
        </p:nvPicPr>
        <p:blipFill>
          <a:blip r:embed="rId2" cstate="print"/>
          <a:srcRect/>
          <a:stretch>
            <a:fillRect/>
          </a:stretch>
        </p:blipFill>
        <p:spPr bwMode="auto">
          <a:xfrm>
            <a:off x="2590800" y="1905000"/>
            <a:ext cx="3986213" cy="3671888"/>
          </a:xfrm>
          <a:prstGeom prst="rect">
            <a:avLst/>
          </a:prstGeom>
          <a:noFill/>
          <a:ln w="9525">
            <a:noFill/>
            <a:miter lim="800000"/>
            <a:headEnd/>
            <a:tailEnd/>
          </a:ln>
        </p:spPr>
      </p:pic>
      <p:sp>
        <p:nvSpPr>
          <p:cNvPr id="13316" name="TextBox 6"/>
          <p:cNvSpPr txBox="1">
            <a:spLocks noChangeArrowheads="1"/>
          </p:cNvSpPr>
          <p:nvPr/>
        </p:nvSpPr>
        <p:spPr bwMode="auto">
          <a:xfrm>
            <a:off x="1981200" y="5715000"/>
            <a:ext cx="5257800" cy="276225"/>
          </a:xfrm>
          <a:prstGeom prst="rect">
            <a:avLst/>
          </a:prstGeom>
          <a:noFill/>
          <a:ln w="9525">
            <a:noFill/>
            <a:miter lim="800000"/>
            <a:headEnd/>
            <a:tailEnd/>
          </a:ln>
        </p:spPr>
        <p:txBody>
          <a:bodyPr>
            <a:spAutoFit/>
          </a:bodyPr>
          <a:lstStyle/>
          <a:p>
            <a:r>
              <a:rPr lang="es-ES_tradnl" sz="1200"/>
              <a:t>Fuente: Perspectiva Económica Regional: Hemisferio Occidental – FMI – Mayo 2010 </a:t>
            </a:r>
            <a:endParaRPr lang="en-US" sz="1200"/>
          </a:p>
        </p:txBody>
      </p:sp>
      <p:sp>
        <p:nvSpPr>
          <p:cNvPr id="13317" name="Slide Number Placeholder 5"/>
          <p:cNvSpPr>
            <a:spLocks noGrp="1"/>
          </p:cNvSpPr>
          <p:nvPr>
            <p:ph type="sldNum" sz="quarter" idx="12"/>
          </p:nvPr>
        </p:nvSpPr>
        <p:spPr>
          <a:noFill/>
        </p:spPr>
        <p:txBody>
          <a:bodyPr/>
          <a:lstStyle/>
          <a:p>
            <a:fld id="{4B0CE413-7771-43D0-9FD2-694B71030F87}" type="slidenum">
              <a:rPr lang="en-US"/>
              <a:pPr/>
              <a:t>12</a:t>
            </a:fld>
            <a:endParaRPr lang="en-US"/>
          </a:p>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81000" y="304800"/>
            <a:ext cx="8229600" cy="1143000"/>
          </a:xfrm>
        </p:spPr>
        <p:txBody>
          <a:bodyPr/>
          <a:lstStyle/>
          <a:p>
            <a:pPr eaLnBrk="1" hangingPunct="1"/>
            <a:r>
              <a:rPr lang="es-ES_tradnl" sz="2800" b="1" dirty="0" smtClean="0"/>
              <a:t>La zona del euro estará afectada por el ajuste fiscal necesario para estabilizar la deuda</a:t>
            </a:r>
            <a:endParaRPr lang="en-US" sz="2800" b="1" dirty="0" smtClean="0"/>
          </a:p>
        </p:txBody>
      </p:sp>
      <p:sp>
        <p:nvSpPr>
          <p:cNvPr id="14340" name="Slide Number Placeholder 3"/>
          <p:cNvSpPr>
            <a:spLocks noGrp="1"/>
          </p:cNvSpPr>
          <p:nvPr>
            <p:ph type="sldNum" sz="quarter" idx="12"/>
          </p:nvPr>
        </p:nvSpPr>
        <p:spPr>
          <a:xfrm>
            <a:off x="6172200" y="6591300"/>
            <a:ext cx="2895600" cy="266700"/>
          </a:xfrm>
          <a:noFill/>
        </p:spPr>
        <p:txBody>
          <a:bodyPr/>
          <a:lstStyle/>
          <a:p>
            <a:fld id="{D1627B65-3EE4-4D26-B52F-82BB241FA0C2}" type="slidenum">
              <a:rPr lang="en-US"/>
              <a:pPr/>
              <a:t>13</a:t>
            </a:fld>
            <a:endParaRPr lang="en-US"/>
          </a:p>
        </p:txBody>
      </p:sp>
      <p:sp>
        <p:nvSpPr>
          <p:cNvPr id="9" name="TextBox 6"/>
          <p:cNvSpPr txBox="1">
            <a:spLocks noChangeArrowheads="1"/>
          </p:cNvSpPr>
          <p:nvPr/>
        </p:nvSpPr>
        <p:spPr bwMode="auto">
          <a:xfrm>
            <a:off x="228600" y="4876800"/>
            <a:ext cx="5943600" cy="276999"/>
          </a:xfrm>
          <a:prstGeom prst="rect">
            <a:avLst/>
          </a:prstGeom>
          <a:noFill/>
          <a:ln w="9525">
            <a:noFill/>
            <a:miter lim="800000"/>
            <a:headEnd/>
            <a:tailEnd/>
          </a:ln>
        </p:spPr>
        <p:txBody>
          <a:bodyPr wrap="square">
            <a:spAutoFit/>
          </a:bodyPr>
          <a:lstStyle/>
          <a:p>
            <a:r>
              <a:rPr lang="es-ES_tradnl" sz="1200" dirty="0"/>
              <a:t>Fuente: Perspectiva Económica </a:t>
            </a:r>
            <a:r>
              <a:rPr lang="es-ES_tradnl" sz="1200" dirty="0" smtClean="0"/>
              <a:t>Mundial – </a:t>
            </a:r>
            <a:r>
              <a:rPr lang="es-ES_tradnl" sz="1200" dirty="0"/>
              <a:t>FMI – Mayo 2010 </a:t>
            </a:r>
            <a:endParaRPr lang="en-US" sz="1200" dirty="0"/>
          </a:p>
        </p:txBody>
      </p:sp>
      <p:pic>
        <p:nvPicPr>
          <p:cNvPr id="39940" name="Picture 4"/>
          <p:cNvPicPr>
            <a:picLocks noChangeAspect="1" noChangeArrowheads="1"/>
          </p:cNvPicPr>
          <p:nvPr/>
        </p:nvPicPr>
        <p:blipFill>
          <a:blip r:embed="rId2" cstate="print"/>
          <a:srcRect/>
          <a:stretch>
            <a:fillRect/>
          </a:stretch>
        </p:blipFill>
        <p:spPr bwMode="auto">
          <a:xfrm>
            <a:off x="0" y="1676400"/>
            <a:ext cx="4587875" cy="2819400"/>
          </a:xfrm>
          <a:prstGeom prst="rect">
            <a:avLst/>
          </a:prstGeom>
          <a:noFill/>
          <a:ln w="9525">
            <a:noFill/>
            <a:miter lim="800000"/>
            <a:headEnd/>
            <a:tailEnd/>
          </a:ln>
          <a:effectLst/>
        </p:spPr>
      </p:pic>
      <p:pic>
        <p:nvPicPr>
          <p:cNvPr id="38913" name="Picture 1"/>
          <p:cNvPicPr>
            <a:picLocks noChangeAspect="1" noChangeArrowheads="1"/>
          </p:cNvPicPr>
          <p:nvPr/>
        </p:nvPicPr>
        <p:blipFill>
          <a:blip r:embed="rId3" cstate="print"/>
          <a:srcRect/>
          <a:stretch>
            <a:fillRect/>
          </a:stretch>
        </p:blipFill>
        <p:spPr bwMode="auto">
          <a:xfrm>
            <a:off x="4556125" y="1735392"/>
            <a:ext cx="4587875" cy="27590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800" b="1" dirty="0" smtClean="0"/>
              <a:t>El problema no es sólo el ajuste sino la falta de credibilidad</a:t>
            </a:r>
            <a:endParaRPr lang="en-US" sz="2800" b="1" dirty="0"/>
          </a:p>
        </p:txBody>
      </p:sp>
      <p:sp>
        <p:nvSpPr>
          <p:cNvPr id="4" name="Slide Number Placeholder 3"/>
          <p:cNvSpPr>
            <a:spLocks noGrp="1"/>
          </p:cNvSpPr>
          <p:nvPr>
            <p:ph type="sldNum" sz="quarter" idx="12"/>
          </p:nvPr>
        </p:nvSpPr>
        <p:spPr/>
        <p:txBody>
          <a:bodyPr/>
          <a:lstStyle/>
          <a:p>
            <a:pPr>
              <a:defRPr/>
            </a:pPr>
            <a:fld id="{1C075D31-F42B-424E-A93A-6553833023AC}" type="slidenum">
              <a:rPr lang="en-US" smtClean="0"/>
              <a:pPr>
                <a:defRPr/>
              </a:pPr>
              <a:t>14</a:t>
            </a:fld>
            <a:endParaRPr lang="en-US" smtClean="0"/>
          </a:p>
          <a:p>
            <a:pPr>
              <a:defRPr/>
            </a:pPr>
            <a:endParaRPr lang="en-US"/>
          </a:p>
        </p:txBody>
      </p:sp>
      <p:pic>
        <p:nvPicPr>
          <p:cNvPr id="38913" name="Picture 1"/>
          <p:cNvPicPr>
            <a:picLocks noChangeAspect="1" noChangeArrowheads="1"/>
          </p:cNvPicPr>
          <p:nvPr/>
        </p:nvPicPr>
        <p:blipFill>
          <a:blip r:embed="rId2" cstate="print"/>
          <a:srcRect/>
          <a:stretch>
            <a:fillRect/>
          </a:stretch>
        </p:blipFill>
        <p:spPr bwMode="auto">
          <a:xfrm>
            <a:off x="2057400" y="1905000"/>
            <a:ext cx="4740275" cy="2850726"/>
          </a:xfrm>
          <a:prstGeom prst="rect">
            <a:avLst/>
          </a:prstGeom>
          <a:noFill/>
          <a:ln w="9525">
            <a:noFill/>
            <a:miter lim="800000"/>
            <a:headEnd/>
            <a:tailEnd/>
          </a:ln>
          <a:effectLst/>
        </p:spPr>
      </p:pic>
      <p:sp>
        <p:nvSpPr>
          <p:cNvPr id="7" name="TextBox 6"/>
          <p:cNvSpPr txBox="1">
            <a:spLocks noChangeArrowheads="1"/>
          </p:cNvSpPr>
          <p:nvPr/>
        </p:nvSpPr>
        <p:spPr bwMode="auto">
          <a:xfrm>
            <a:off x="914400" y="4800600"/>
            <a:ext cx="6553200" cy="461665"/>
          </a:xfrm>
          <a:prstGeom prst="rect">
            <a:avLst/>
          </a:prstGeom>
          <a:noFill/>
          <a:ln w="9525">
            <a:noFill/>
            <a:miter lim="800000"/>
            <a:headEnd/>
            <a:tailEnd/>
          </a:ln>
        </p:spPr>
        <p:txBody>
          <a:bodyPr wrap="square">
            <a:spAutoFit/>
          </a:bodyPr>
          <a:lstStyle/>
          <a:p>
            <a:r>
              <a:rPr lang="es-ES_tradnl" sz="1200" dirty="0" smtClean="0"/>
              <a:t>Nota: El ajuste es basado en cálculos propios.</a:t>
            </a:r>
          </a:p>
          <a:p>
            <a:r>
              <a:rPr lang="es-ES_tradnl" sz="1200" dirty="0" smtClean="0"/>
              <a:t>Fuente</a:t>
            </a:r>
            <a:r>
              <a:rPr lang="es-ES_tradnl" sz="1200" dirty="0"/>
              <a:t>: </a:t>
            </a:r>
            <a:r>
              <a:rPr lang="es-ES_tradnl" sz="1200" dirty="0" smtClean="0"/>
              <a:t>Perspectiva </a:t>
            </a:r>
            <a:r>
              <a:rPr lang="es-ES_tradnl" sz="1200" dirty="0"/>
              <a:t>Económica </a:t>
            </a:r>
            <a:r>
              <a:rPr lang="es-ES_tradnl" sz="1200" dirty="0" smtClean="0"/>
              <a:t>Mundial – </a:t>
            </a:r>
            <a:r>
              <a:rPr lang="es-ES_tradnl" sz="1200" dirty="0"/>
              <a:t>FMI – Mayo 2010 </a:t>
            </a:r>
            <a:endParaRPr lang="en-US" sz="1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Rot="1" noChangeArrowheads="1"/>
          </p:cNvSpPr>
          <p:nvPr/>
        </p:nvSpPr>
        <p:spPr bwMode="auto">
          <a:xfrm>
            <a:off x="304800" y="228600"/>
            <a:ext cx="8686800" cy="1143000"/>
          </a:xfrm>
          <a:prstGeom prst="rect">
            <a:avLst/>
          </a:prstGeom>
          <a:noFill/>
          <a:ln w="9525">
            <a:noFill/>
            <a:miter lim="800000"/>
            <a:headEnd/>
            <a:tailEnd/>
          </a:ln>
          <a:effectLst/>
        </p:spPr>
        <p:txBody>
          <a:bodyPr anchor="ctr"/>
          <a:lstStyle/>
          <a:p>
            <a:pPr>
              <a:defRPr/>
            </a:pPr>
            <a:r>
              <a:rPr lang="en-US" sz="2800" b="1" dirty="0" smtClean="0">
                <a:solidFill>
                  <a:srgbClr val="0399CD"/>
                </a:solidFill>
              </a:rPr>
              <a:t>Los </a:t>
            </a:r>
            <a:r>
              <a:rPr lang="en-US" sz="2800" b="1" dirty="0" err="1" smtClean="0">
                <a:solidFill>
                  <a:srgbClr val="0399CD"/>
                </a:solidFill>
              </a:rPr>
              <a:t>precios</a:t>
            </a:r>
            <a:r>
              <a:rPr lang="en-US" sz="2800" b="1" dirty="0" smtClean="0">
                <a:solidFill>
                  <a:srgbClr val="0399CD"/>
                </a:solidFill>
              </a:rPr>
              <a:t> de los </a:t>
            </a:r>
            <a:r>
              <a:rPr lang="en-US" sz="2800" b="1" dirty="0" err="1" smtClean="0">
                <a:solidFill>
                  <a:srgbClr val="0399CD"/>
                </a:solidFill>
              </a:rPr>
              <a:t>productos</a:t>
            </a:r>
            <a:r>
              <a:rPr lang="en-US" sz="2800" b="1" dirty="0" smtClean="0">
                <a:solidFill>
                  <a:srgbClr val="0399CD"/>
                </a:solidFill>
              </a:rPr>
              <a:t> </a:t>
            </a:r>
            <a:r>
              <a:rPr lang="en-US" sz="2800" b="1" dirty="0" err="1" smtClean="0">
                <a:solidFill>
                  <a:srgbClr val="0399CD"/>
                </a:solidFill>
              </a:rPr>
              <a:t>básicos</a:t>
            </a:r>
            <a:r>
              <a:rPr lang="en-US" sz="2800" b="1" dirty="0" smtClean="0">
                <a:solidFill>
                  <a:srgbClr val="0399CD"/>
                </a:solidFill>
              </a:rPr>
              <a:t> se </a:t>
            </a:r>
            <a:r>
              <a:rPr lang="en-US" sz="2800" b="1" dirty="0" err="1" smtClean="0">
                <a:solidFill>
                  <a:srgbClr val="0399CD"/>
                </a:solidFill>
              </a:rPr>
              <a:t>mantendrán</a:t>
            </a:r>
            <a:r>
              <a:rPr lang="en-US" sz="2800" b="1" dirty="0" smtClean="0">
                <a:solidFill>
                  <a:srgbClr val="0399CD"/>
                </a:solidFill>
              </a:rPr>
              <a:t> altos</a:t>
            </a:r>
            <a:endParaRPr lang="en-US" sz="2800" b="1" dirty="0">
              <a:solidFill>
                <a:srgbClr val="0399CD"/>
              </a:solidFill>
              <a:latin typeface="+mj-lt"/>
              <a:ea typeface="+mj-ea"/>
              <a:cs typeface="+mj-cs"/>
            </a:endParaRPr>
          </a:p>
        </p:txBody>
      </p:sp>
      <p:sp>
        <p:nvSpPr>
          <p:cNvPr id="8196" name="TextBox 8"/>
          <p:cNvSpPr txBox="1">
            <a:spLocks noChangeArrowheads="1"/>
          </p:cNvSpPr>
          <p:nvPr/>
        </p:nvSpPr>
        <p:spPr bwMode="auto">
          <a:xfrm>
            <a:off x="1295400" y="5638800"/>
            <a:ext cx="6019800" cy="276999"/>
          </a:xfrm>
          <a:prstGeom prst="rect">
            <a:avLst/>
          </a:prstGeom>
          <a:noFill/>
          <a:ln w="9525">
            <a:noFill/>
            <a:miter lim="800000"/>
            <a:headEnd/>
            <a:tailEnd/>
          </a:ln>
        </p:spPr>
        <p:txBody>
          <a:bodyPr wrap="square">
            <a:spAutoFit/>
          </a:bodyPr>
          <a:lstStyle/>
          <a:p>
            <a:r>
              <a:rPr lang="es-ES_tradnl" sz="1200" dirty="0"/>
              <a:t>Fuente: Perspectiva Económica </a:t>
            </a:r>
            <a:r>
              <a:rPr lang="es-ES_tradnl" sz="1200" dirty="0" smtClean="0"/>
              <a:t>Mundial – </a:t>
            </a:r>
            <a:r>
              <a:rPr lang="es-ES_tradnl" sz="1200" dirty="0"/>
              <a:t>FMI – Mayo 2010 </a:t>
            </a:r>
            <a:endParaRPr lang="en-US" sz="1200" dirty="0"/>
          </a:p>
        </p:txBody>
      </p:sp>
      <p:sp>
        <p:nvSpPr>
          <p:cNvPr id="8199" name="Slide Number Placeholder 9"/>
          <p:cNvSpPr>
            <a:spLocks noGrp="1"/>
          </p:cNvSpPr>
          <p:nvPr>
            <p:ph type="sldNum" sz="quarter" idx="12"/>
          </p:nvPr>
        </p:nvSpPr>
        <p:spPr>
          <a:noFill/>
        </p:spPr>
        <p:txBody>
          <a:bodyPr/>
          <a:lstStyle/>
          <a:p>
            <a:fld id="{50B26D04-B088-4C78-B1C7-5A0773DCB047}" type="slidenum">
              <a:rPr lang="en-US"/>
              <a:pPr/>
              <a:t>15</a:t>
            </a:fld>
            <a:endParaRPr lang="en-US"/>
          </a:p>
          <a:p>
            <a:endParaRPr lang="en-US"/>
          </a:p>
        </p:txBody>
      </p:sp>
      <p:pic>
        <p:nvPicPr>
          <p:cNvPr id="60418" name="Picture 2"/>
          <p:cNvPicPr>
            <a:picLocks noChangeAspect="1" noChangeArrowheads="1"/>
          </p:cNvPicPr>
          <p:nvPr/>
        </p:nvPicPr>
        <p:blipFill>
          <a:blip r:embed="rId2" cstate="print"/>
          <a:srcRect/>
          <a:stretch>
            <a:fillRect/>
          </a:stretch>
        </p:blipFill>
        <p:spPr bwMode="auto">
          <a:xfrm>
            <a:off x="1752600" y="1981200"/>
            <a:ext cx="5326982"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7"/>
          <p:cNvSpPr txBox="1">
            <a:spLocks noChangeArrowheads="1"/>
          </p:cNvSpPr>
          <p:nvPr/>
        </p:nvSpPr>
        <p:spPr bwMode="auto">
          <a:xfrm>
            <a:off x="2057400" y="5105400"/>
            <a:ext cx="4876800" cy="276225"/>
          </a:xfrm>
          <a:prstGeom prst="rect">
            <a:avLst/>
          </a:prstGeom>
          <a:noFill/>
          <a:ln w="9525">
            <a:noFill/>
            <a:miter lim="800000"/>
            <a:headEnd/>
            <a:tailEnd/>
          </a:ln>
        </p:spPr>
        <p:txBody>
          <a:bodyPr>
            <a:spAutoFit/>
          </a:bodyPr>
          <a:lstStyle/>
          <a:p>
            <a:r>
              <a:rPr lang="en-US" sz="1200" dirty="0" err="1"/>
              <a:t>Fuente</a:t>
            </a:r>
            <a:r>
              <a:rPr lang="en-US" sz="1200" dirty="0"/>
              <a:t>: Bloomberg</a:t>
            </a:r>
          </a:p>
        </p:txBody>
      </p:sp>
      <p:sp>
        <p:nvSpPr>
          <p:cNvPr id="6" name="Rectangle 2"/>
          <p:cNvSpPr txBox="1">
            <a:spLocks noRot="1" noChangeArrowheads="1"/>
          </p:cNvSpPr>
          <p:nvPr/>
        </p:nvSpPr>
        <p:spPr bwMode="auto">
          <a:xfrm>
            <a:off x="304800" y="457200"/>
            <a:ext cx="8534400" cy="1143000"/>
          </a:xfrm>
          <a:prstGeom prst="rect">
            <a:avLst/>
          </a:prstGeom>
          <a:noFill/>
          <a:ln w="9525">
            <a:noFill/>
            <a:miter lim="800000"/>
            <a:headEnd/>
            <a:tailEnd/>
          </a:ln>
          <a:effectLst/>
        </p:spPr>
        <p:txBody>
          <a:bodyPr anchor="ctr"/>
          <a:lstStyle/>
          <a:p>
            <a:pPr algn="ctr">
              <a:defRPr/>
            </a:pPr>
            <a:r>
              <a:rPr lang="en-US" sz="2400" b="1" dirty="0">
                <a:solidFill>
                  <a:srgbClr val="0399CD"/>
                </a:solidFill>
                <a:latin typeface="+mj-lt"/>
                <a:ea typeface="+mj-ea"/>
                <a:cs typeface="+mj-cs"/>
              </a:rPr>
              <a:t>Las </a:t>
            </a:r>
            <a:r>
              <a:rPr lang="en-US" sz="2400" b="1" dirty="0" err="1">
                <a:solidFill>
                  <a:srgbClr val="0399CD"/>
                </a:solidFill>
                <a:latin typeface="+mj-lt"/>
                <a:ea typeface="+mj-ea"/>
                <a:cs typeface="+mj-cs"/>
              </a:rPr>
              <a:t>tasas</a:t>
            </a:r>
            <a:r>
              <a:rPr lang="en-US" sz="2400" b="1" dirty="0">
                <a:solidFill>
                  <a:srgbClr val="0399CD"/>
                </a:solidFill>
                <a:latin typeface="+mj-lt"/>
                <a:ea typeface="+mj-ea"/>
                <a:cs typeface="+mj-cs"/>
              </a:rPr>
              <a:t> de </a:t>
            </a:r>
            <a:r>
              <a:rPr lang="en-US" sz="2400" b="1" dirty="0" err="1">
                <a:solidFill>
                  <a:srgbClr val="0399CD"/>
                </a:solidFill>
                <a:latin typeface="+mj-lt"/>
                <a:ea typeface="+mj-ea"/>
                <a:cs typeface="+mj-cs"/>
              </a:rPr>
              <a:t>interés</a:t>
            </a:r>
            <a:r>
              <a:rPr lang="en-US" sz="2400" b="1" dirty="0">
                <a:solidFill>
                  <a:srgbClr val="0399CD"/>
                </a:solidFill>
                <a:latin typeface="+mj-lt"/>
                <a:ea typeface="+mj-ea"/>
                <a:cs typeface="+mj-cs"/>
              </a:rPr>
              <a:t> </a:t>
            </a:r>
            <a:r>
              <a:rPr lang="en-US" sz="2400" b="1" dirty="0" smtClean="0">
                <a:solidFill>
                  <a:srgbClr val="0399CD"/>
                </a:solidFill>
                <a:latin typeface="+mj-lt"/>
                <a:ea typeface="+mj-ea"/>
                <a:cs typeface="+mj-cs"/>
              </a:rPr>
              <a:t>(sin </a:t>
            </a:r>
            <a:r>
              <a:rPr lang="en-US" sz="2400" b="1" dirty="0" err="1" smtClean="0">
                <a:solidFill>
                  <a:srgbClr val="0399CD"/>
                </a:solidFill>
                <a:latin typeface="+mj-lt"/>
                <a:ea typeface="+mj-ea"/>
                <a:cs typeface="+mj-cs"/>
              </a:rPr>
              <a:t>riesgo</a:t>
            </a:r>
            <a:r>
              <a:rPr lang="en-US" sz="2400" b="1" dirty="0" smtClean="0">
                <a:solidFill>
                  <a:srgbClr val="0399CD"/>
                </a:solidFill>
                <a:latin typeface="+mj-lt"/>
                <a:ea typeface="+mj-ea"/>
                <a:cs typeface="+mj-cs"/>
              </a:rPr>
              <a:t>) </a:t>
            </a:r>
            <a:r>
              <a:rPr lang="en-US" sz="2400" b="1" dirty="0" err="1" smtClean="0">
                <a:solidFill>
                  <a:srgbClr val="0399CD"/>
                </a:solidFill>
                <a:latin typeface="+mj-lt"/>
                <a:ea typeface="+mj-ea"/>
                <a:cs typeface="+mj-cs"/>
              </a:rPr>
              <a:t>seguirán</a:t>
            </a:r>
            <a:r>
              <a:rPr lang="en-US" sz="2400" b="1" dirty="0" smtClean="0">
                <a:solidFill>
                  <a:srgbClr val="0399CD"/>
                </a:solidFill>
                <a:latin typeface="+mj-lt"/>
                <a:ea typeface="+mj-ea"/>
                <a:cs typeface="+mj-cs"/>
              </a:rPr>
              <a:t> </a:t>
            </a:r>
            <a:r>
              <a:rPr lang="en-US" sz="2400" b="1" dirty="0" err="1" smtClean="0">
                <a:solidFill>
                  <a:srgbClr val="0399CD"/>
                </a:solidFill>
                <a:latin typeface="+mj-lt"/>
                <a:ea typeface="+mj-ea"/>
                <a:cs typeface="+mj-cs"/>
              </a:rPr>
              <a:t>bajas</a:t>
            </a:r>
            <a:endParaRPr lang="en-US" sz="2400" b="1" dirty="0">
              <a:solidFill>
                <a:srgbClr val="0399CD"/>
              </a:solidFill>
              <a:latin typeface="+mj-lt"/>
              <a:ea typeface="+mj-ea"/>
              <a:cs typeface="+mj-cs"/>
            </a:endParaRPr>
          </a:p>
        </p:txBody>
      </p:sp>
      <p:sp>
        <p:nvSpPr>
          <p:cNvPr id="16389" name="Slide Number Placeholder 6"/>
          <p:cNvSpPr>
            <a:spLocks noGrp="1"/>
          </p:cNvSpPr>
          <p:nvPr>
            <p:ph type="sldNum" sz="quarter" idx="12"/>
          </p:nvPr>
        </p:nvSpPr>
        <p:spPr>
          <a:noFill/>
        </p:spPr>
        <p:txBody>
          <a:bodyPr/>
          <a:lstStyle/>
          <a:p>
            <a:fld id="{5B987D3F-0F9D-45B6-A5FC-F5CA2812ED15}" type="slidenum">
              <a:rPr lang="en-US"/>
              <a:pPr/>
              <a:t>16</a:t>
            </a:fld>
            <a:endParaRPr lang="en-US"/>
          </a:p>
          <a:p>
            <a:endParaRPr lang="en-US"/>
          </a:p>
        </p:txBody>
      </p:sp>
      <p:pic>
        <p:nvPicPr>
          <p:cNvPr id="35841" name="Picture 1"/>
          <p:cNvPicPr>
            <a:picLocks noChangeAspect="1" noChangeArrowheads="1"/>
          </p:cNvPicPr>
          <p:nvPr/>
        </p:nvPicPr>
        <p:blipFill>
          <a:blip r:embed="rId2" cstate="print"/>
          <a:srcRect/>
          <a:stretch>
            <a:fillRect/>
          </a:stretch>
        </p:blipFill>
        <p:spPr bwMode="auto">
          <a:xfrm>
            <a:off x="2095500" y="1990725"/>
            <a:ext cx="4953000" cy="2876550"/>
          </a:xfrm>
          <a:prstGeom prst="rect">
            <a:avLst/>
          </a:prstGeom>
          <a:noFill/>
          <a:ln w="9525">
            <a:noFill/>
            <a:miter lim="800000"/>
            <a:headEnd/>
            <a:tailEnd/>
          </a:ln>
        </p:spPr>
      </p:pic>
      <p:sp>
        <p:nvSpPr>
          <p:cNvPr id="7" name="TextBox 6"/>
          <p:cNvSpPr txBox="1"/>
          <p:nvPr/>
        </p:nvSpPr>
        <p:spPr>
          <a:xfrm>
            <a:off x="3347880" y="2084440"/>
            <a:ext cx="2667000" cy="323165"/>
          </a:xfrm>
          <a:prstGeom prst="rect">
            <a:avLst/>
          </a:prstGeom>
          <a:solidFill>
            <a:schemeClr val="bg1"/>
          </a:solidFill>
        </p:spPr>
        <p:txBody>
          <a:bodyPr wrap="square" rtlCol="0">
            <a:spAutoFit/>
          </a:bodyPr>
          <a:lstStyle/>
          <a:p>
            <a:r>
              <a:rPr lang="en-US" sz="1500" b="1" dirty="0" err="1" smtClean="0">
                <a:latin typeface="Calibri" pitchFamily="34" charset="0"/>
              </a:rPr>
              <a:t>Bonos</a:t>
            </a:r>
            <a:r>
              <a:rPr lang="en-US" sz="1500" b="1" dirty="0" smtClean="0">
                <a:latin typeface="Calibri" pitchFamily="34" charset="0"/>
              </a:rPr>
              <a:t> de </a:t>
            </a:r>
            <a:r>
              <a:rPr lang="en-US" sz="1500" b="1" dirty="0" err="1" smtClean="0">
                <a:latin typeface="Calibri" pitchFamily="34" charset="0"/>
              </a:rPr>
              <a:t>gobierno</a:t>
            </a:r>
            <a:r>
              <a:rPr lang="en-US" sz="1500" b="1" dirty="0" smtClean="0">
                <a:latin typeface="Calibri" pitchFamily="34" charset="0"/>
              </a:rPr>
              <a:t> – 10 a</a:t>
            </a:r>
            <a:r>
              <a:rPr lang="es-ES_tradnl" sz="1500" b="1" dirty="0" err="1" smtClean="0">
                <a:latin typeface="Calibri" pitchFamily="34" charset="0"/>
              </a:rPr>
              <a:t>ños</a:t>
            </a:r>
            <a:endParaRPr lang="en-US" sz="1500" b="1" dirty="0">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800" b="1" dirty="0" smtClean="0"/>
              <a:t>…pues no quedan muchos refugios para protegerse de la mayor incertidumbre</a:t>
            </a:r>
            <a:endParaRPr lang="en-US" sz="2800" b="1" dirty="0"/>
          </a:p>
        </p:txBody>
      </p:sp>
      <p:sp>
        <p:nvSpPr>
          <p:cNvPr id="4" name="Slide Number Placeholder 3"/>
          <p:cNvSpPr>
            <a:spLocks noGrp="1"/>
          </p:cNvSpPr>
          <p:nvPr>
            <p:ph type="sldNum" sz="quarter" idx="12"/>
          </p:nvPr>
        </p:nvSpPr>
        <p:spPr/>
        <p:txBody>
          <a:bodyPr/>
          <a:lstStyle/>
          <a:p>
            <a:pPr>
              <a:defRPr/>
            </a:pPr>
            <a:fld id="{1C075D31-F42B-424E-A93A-6553833023AC}" type="slidenum">
              <a:rPr lang="en-US" smtClean="0"/>
              <a:pPr>
                <a:defRPr/>
              </a:pPr>
              <a:t>17</a:t>
            </a:fld>
            <a:endParaRPr lang="en-US" smtClean="0"/>
          </a:p>
          <a:p>
            <a:pPr>
              <a:defRPr/>
            </a:pPr>
            <a:endParaRPr lang="en-US"/>
          </a:p>
        </p:txBody>
      </p:sp>
      <p:pic>
        <p:nvPicPr>
          <p:cNvPr id="34817" name="Picture 1"/>
          <p:cNvPicPr>
            <a:picLocks noChangeAspect="1" noChangeArrowheads="1"/>
          </p:cNvPicPr>
          <p:nvPr/>
        </p:nvPicPr>
        <p:blipFill>
          <a:blip r:embed="rId2" cstate="print"/>
          <a:srcRect/>
          <a:stretch>
            <a:fillRect/>
          </a:stretch>
        </p:blipFill>
        <p:spPr bwMode="auto">
          <a:xfrm>
            <a:off x="1600200" y="1676400"/>
            <a:ext cx="5826869" cy="408118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590800" y="5514975"/>
            <a:ext cx="4114800" cy="576263"/>
          </a:xfrm>
          <a:prstGeom prst="rect">
            <a:avLst/>
          </a:prstGeom>
          <a:noFill/>
        </p:spPr>
        <p:txBody>
          <a:bodyPr>
            <a:spAutoFit/>
          </a:bodyPr>
          <a:lstStyle/>
          <a:p>
            <a:pPr>
              <a:defRPr/>
            </a:pPr>
            <a:r>
              <a:rPr lang="en-US" sz="1050" dirty="0"/>
              <a:t>1/ </a:t>
            </a:r>
            <a:r>
              <a:rPr lang="es-ES" sz="1050" dirty="0"/>
              <a:t>Basada en regresiones de cada país sobre las variaciones porcentuales semanales de los diferenciales de CDS griegos y el índice VIX durante el período de octubre de 2009 a febrero de </a:t>
            </a:r>
            <a:r>
              <a:rPr lang="en-US" sz="1050" dirty="0"/>
              <a:t>2010.</a:t>
            </a:r>
          </a:p>
        </p:txBody>
      </p:sp>
      <p:sp>
        <p:nvSpPr>
          <p:cNvPr id="8" name="Rectangle 2"/>
          <p:cNvSpPr txBox="1">
            <a:spLocks noRot="1" noChangeArrowheads="1"/>
          </p:cNvSpPr>
          <p:nvPr/>
        </p:nvSpPr>
        <p:spPr bwMode="auto">
          <a:xfrm>
            <a:off x="304800" y="228600"/>
            <a:ext cx="8686800" cy="1143000"/>
          </a:xfrm>
          <a:prstGeom prst="rect">
            <a:avLst/>
          </a:prstGeom>
          <a:noFill/>
          <a:ln w="9525">
            <a:noFill/>
            <a:miter lim="800000"/>
            <a:headEnd/>
            <a:tailEnd/>
          </a:ln>
          <a:effectLst/>
        </p:spPr>
        <p:txBody>
          <a:bodyPr anchor="ctr"/>
          <a:lstStyle/>
          <a:p>
            <a:pPr algn="ctr">
              <a:defRPr/>
            </a:pPr>
            <a:r>
              <a:rPr lang="en-US" sz="2400" b="1" dirty="0" err="1">
                <a:solidFill>
                  <a:srgbClr val="0399CD"/>
                </a:solidFill>
                <a:latin typeface="+mj-lt"/>
                <a:ea typeface="+mj-ea"/>
                <a:cs typeface="+mj-cs"/>
              </a:rPr>
              <a:t>Pero</a:t>
            </a:r>
            <a:r>
              <a:rPr lang="en-US" sz="2400" b="1" dirty="0">
                <a:solidFill>
                  <a:srgbClr val="0399CD"/>
                </a:solidFill>
                <a:latin typeface="+mj-lt"/>
                <a:ea typeface="+mj-ea"/>
                <a:cs typeface="+mj-cs"/>
              </a:rPr>
              <a:t> con </a:t>
            </a:r>
            <a:r>
              <a:rPr lang="en-US" sz="2400" b="1" dirty="0" err="1">
                <a:solidFill>
                  <a:srgbClr val="0399CD"/>
                </a:solidFill>
                <a:latin typeface="+mj-lt"/>
                <a:ea typeface="+mj-ea"/>
                <a:cs typeface="+mj-cs"/>
              </a:rPr>
              <a:t>márgenes</a:t>
            </a:r>
            <a:r>
              <a:rPr lang="en-US" sz="2400" b="1" dirty="0">
                <a:solidFill>
                  <a:srgbClr val="0399CD"/>
                </a:solidFill>
                <a:latin typeface="+mj-lt"/>
                <a:ea typeface="+mj-ea"/>
                <a:cs typeface="+mj-cs"/>
              </a:rPr>
              <a:t> de </a:t>
            </a:r>
            <a:r>
              <a:rPr lang="en-US" sz="2400" b="1" dirty="0" err="1">
                <a:solidFill>
                  <a:srgbClr val="0399CD"/>
                </a:solidFill>
                <a:latin typeface="+mj-lt"/>
                <a:ea typeface="+mj-ea"/>
                <a:cs typeface="+mj-cs"/>
              </a:rPr>
              <a:t>riesgo</a:t>
            </a:r>
            <a:r>
              <a:rPr lang="en-US" sz="2400" b="1" dirty="0">
                <a:solidFill>
                  <a:srgbClr val="0399CD"/>
                </a:solidFill>
                <a:latin typeface="+mj-lt"/>
                <a:ea typeface="+mj-ea"/>
                <a:cs typeface="+mj-cs"/>
              </a:rPr>
              <a:t> </a:t>
            </a:r>
            <a:r>
              <a:rPr lang="en-US" sz="2400" b="1" dirty="0" err="1">
                <a:solidFill>
                  <a:srgbClr val="0399CD"/>
                </a:solidFill>
                <a:latin typeface="+mj-lt"/>
                <a:ea typeface="+mj-ea"/>
                <a:cs typeface="+mj-cs"/>
              </a:rPr>
              <a:t>muy</a:t>
            </a:r>
            <a:r>
              <a:rPr lang="en-US" sz="2400" b="1" dirty="0">
                <a:solidFill>
                  <a:srgbClr val="0399CD"/>
                </a:solidFill>
                <a:latin typeface="+mj-lt"/>
                <a:ea typeface="+mj-ea"/>
                <a:cs typeface="+mj-cs"/>
              </a:rPr>
              <a:t> </a:t>
            </a:r>
            <a:r>
              <a:rPr lang="en-US" sz="2400" b="1" dirty="0" err="1">
                <a:solidFill>
                  <a:srgbClr val="0399CD"/>
                </a:solidFill>
                <a:latin typeface="+mj-lt"/>
                <a:ea typeface="+mj-ea"/>
                <a:cs typeface="+mj-cs"/>
              </a:rPr>
              <a:t>volátiles</a:t>
            </a:r>
            <a:endParaRPr lang="en-US" sz="2400" b="1" dirty="0">
              <a:solidFill>
                <a:srgbClr val="0399CD"/>
              </a:solidFill>
              <a:latin typeface="+mj-lt"/>
              <a:ea typeface="+mj-ea"/>
              <a:cs typeface="+mj-cs"/>
            </a:endParaRPr>
          </a:p>
        </p:txBody>
      </p:sp>
      <p:pic>
        <p:nvPicPr>
          <p:cNvPr id="17412" name="Picture 1"/>
          <p:cNvPicPr>
            <a:picLocks noChangeAspect="1" noChangeArrowheads="1"/>
          </p:cNvPicPr>
          <p:nvPr/>
        </p:nvPicPr>
        <p:blipFill>
          <a:blip r:embed="rId2" cstate="print"/>
          <a:srcRect/>
          <a:stretch>
            <a:fillRect/>
          </a:stretch>
        </p:blipFill>
        <p:spPr bwMode="auto">
          <a:xfrm>
            <a:off x="2590800" y="1600200"/>
            <a:ext cx="3962400" cy="3771900"/>
          </a:xfrm>
          <a:prstGeom prst="rect">
            <a:avLst/>
          </a:prstGeom>
          <a:noFill/>
          <a:ln w="9525">
            <a:noFill/>
            <a:miter lim="800000"/>
            <a:headEnd/>
            <a:tailEnd/>
          </a:ln>
        </p:spPr>
      </p:pic>
      <p:sp>
        <p:nvSpPr>
          <p:cNvPr id="17413" name="TextBox 8"/>
          <p:cNvSpPr txBox="1">
            <a:spLocks noChangeArrowheads="1"/>
          </p:cNvSpPr>
          <p:nvPr/>
        </p:nvSpPr>
        <p:spPr bwMode="auto">
          <a:xfrm>
            <a:off x="1295400" y="6172200"/>
            <a:ext cx="5943600" cy="276999"/>
          </a:xfrm>
          <a:prstGeom prst="rect">
            <a:avLst/>
          </a:prstGeom>
          <a:noFill/>
          <a:ln w="9525">
            <a:noFill/>
            <a:miter lim="800000"/>
            <a:headEnd/>
            <a:tailEnd/>
          </a:ln>
        </p:spPr>
        <p:txBody>
          <a:bodyPr wrap="square">
            <a:spAutoFit/>
          </a:bodyPr>
          <a:lstStyle/>
          <a:p>
            <a:r>
              <a:rPr lang="es-ES_tradnl" sz="1200" dirty="0"/>
              <a:t>Fuente: Perspectiva Económica Regional: Hemisferio Occidental – FMI – Mayo 2010 </a:t>
            </a:r>
            <a:endParaRPr lang="en-US" sz="1200" dirty="0"/>
          </a:p>
        </p:txBody>
      </p:sp>
      <p:sp>
        <p:nvSpPr>
          <p:cNvPr id="17414" name="Slide Number Placeholder 6"/>
          <p:cNvSpPr>
            <a:spLocks noGrp="1"/>
          </p:cNvSpPr>
          <p:nvPr>
            <p:ph type="sldNum" sz="quarter" idx="12"/>
          </p:nvPr>
        </p:nvSpPr>
        <p:spPr>
          <a:noFill/>
        </p:spPr>
        <p:txBody>
          <a:bodyPr/>
          <a:lstStyle/>
          <a:p>
            <a:fld id="{C6C974E8-9BF6-4A72-849F-969E93477B31}" type="slidenum">
              <a:rPr lang="en-US"/>
              <a:pPr/>
              <a:t>18</a:t>
            </a:fld>
            <a:endParaRPr lang="en-US"/>
          </a:p>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lgn="ctr" eaLnBrk="1" hangingPunct="1"/>
            <a:r>
              <a:rPr lang="es-ES_tradnl" sz="2800" b="1" dirty="0" smtClean="0"/>
              <a:t>¿Qué representa esto para América Latina?</a:t>
            </a:r>
            <a:endParaRPr lang="en-US" sz="2800" b="1" dirty="0" smtClean="0"/>
          </a:p>
        </p:txBody>
      </p:sp>
      <p:sp>
        <p:nvSpPr>
          <p:cNvPr id="19459" name="Content Placeholder 2"/>
          <p:cNvSpPr>
            <a:spLocks noGrp="1"/>
          </p:cNvSpPr>
          <p:nvPr>
            <p:ph idx="1"/>
          </p:nvPr>
        </p:nvSpPr>
        <p:spPr/>
        <p:txBody>
          <a:bodyPr/>
          <a:lstStyle/>
          <a:p>
            <a:pPr eaLnBrk="1" hangingPunct="1">
              <a:lnSpc>
                <a:spcPct val="150000"/>
              </a:lnSpc>
            </a:pPr>
            <a:r>
              <a:rPr lang="es-ES_tradnl" dirty="0" smtClean="0"/>
              <a:t>Mayor diferenciación de primas de riesgo</a:t>
            </a:r>
          </a:p>
          <a:p>
            <a:pPr eaLnBrk="1" hangingPunct="1">
              <a:lnSpc>
                <a:spcPct val="150000"/>
              </a:lnSpc>
            </a:pPr>
            <a:r>
              <a:rPr lang="es-ES_tradnl" dirty="0" smtClean="0"/>
              <a:t>Monedas fuertes, especialmente en países de bajo riesgo exportadores de materias primas</a:t>
            </a:r>
          </a:p>
          <a:p>
            <a:pPr eaLnBrk="1" hangingPunct="1">
              <a:lnSpc>
                <a:spcPct val="150000"/>
              </a:lnSpc>
            </a:pPr>
            <a:r>
              <a:rPr lang="es-ES_tradnl" dirty="0" smtClean="0"/>
              <a:t>Mejor desempeño de los sectores primarios que de las manufacturas</a:t>
            </a:r>
          </a:p>
          <a:p>
            <a:pPr eaLnBrk="1" hangingPunct="1">
              <a:lnSpc>
                <a:spcPct val="150000"/>
              </a:lnSpc>
            </a:pPr>
            <a:r>
              <a:rPr lang="es-ES_tradnl" dirty="0" smtClean="0"/>
              <a:t>Fuertes tendencias de </a:t>
            </a:r>
            <a:r>
              <a:rPr lang="es-ES_tradnl" dirty="0" err="1" smtClean="0"/>
              <a:t>terciarización</a:t>
            </a:r>
            <a:r>
              <a:rPr lang="es-ES_tradnl" dirty="0" smtClean="0"/>
              <a:t>. </a:t>
            </a:r>
            <a:endParaRPr lang="en-US" dirty="0" smtClean="0"/>
          </a:p>
        </p:txBody>
      </p:sp>
      <p:sp>
        <p:nvSpPr>
          <p:cNvPr id="19460" name="Slide Number Placeholder 3"/>
          <p:cNvSpPr>
            <a:spLocks noGrp="1"/>
          </p:cNvSpPr>
          <p:nvPr>
            <p:ph type="sldNum" sz="quarter" idx="12"/>
          </p:nvPr>
        </p:nvSpPr>
        <p:spPr>
          <a:xfrm>
            <a:off x="6096000" y="6591300"/>
            <a:ext cx="2895600" cy="533400"/>
          </a:xfrm>
          <a:noFill/>
        </p:spPr>
        <p:txBody>
          <a:bodyPr/>
          <a:lstStyle/>
          <a:p>
            <a:fld id="{AEE8246C-A4C3-449E-82E7-DD9CFF78A964}" type="slidenum">
              <a:rPr lang="en-US"/>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s-ES_tradnl" sz="2800" b="1" dirty="0" smtClean="0"/>
              <a:t>El crecimiento tenderá a ser mediocre</a:t>
            </a:r>
            <a:endParaRPr lang="en-US" sz="2800" b="1" dirty="0" smtClean="0"/>
          </a:p>
        </p:txBody>
      </p:sp>
      <p:sp>
        <p:nvSpPr>
          <p:cNvPr id="20484" name="Slide Number Placeholder 3"/>
          <p:cNvSpPr>
            <a:spLocks noGrp="1"/>
          </p:cNvSpPr>
          <p:nvPr>
            <p:ph type="sldNum" sz="quarter" idx="12"/>
          </p:nvPr>
        </p:nvSpPr>
        <p:spPr>
          <a:xfrm>
            <a:off x="6172200" y="6591300"/>
            <a:ext cx="2895600" cy="533400"/>
          </a:xfrm>
          <a:noFill/>
        </p:spPr>
        <p:txBody>
          <a:bodyPr/>
          <a:lstStyle/>
          <a:p>
            <a:fld id="{FB11F979-E1FE-4965-A7D3-7DDE387B96EE}" type="slidenum">
              <a:rPr lang="en-US"/>
              <a:pPr/>
              <a:t>20</a:t>
            </a:fld>
            <a:endParaRPr lang="en-US"/>
          </a:p>
        </p:txBody>
      </p:sp>
      <p:sp>
        <p:nvSpPr>
          <p:cNvPr id="8" name="TextBox 7"/>
          <p:cNvSpPr txBox="1">
            <a:spLocks noChangeArrowheads="1"/>
          </p:cNvSpPr>
          <p:nvPr/>
        </p:nvSpPr>
        <p:spPr bwMode="auto">
          <a:xfrm>
            <a:off x="685800" y="5486400"/>
            <a:ext cx="4876800" cy="276225"/>
          </a:xfrm>
          <a:prstGeom prst="rect">
            <a:avLst/>
          </a:prstGeom>
          <a:noFill/>
          <a:ln w="9525">
            <a:noFill/>
            <a:miter lim="800000"/>
            <a:headEnd/>
            <a:tailEnd/>
          </a:ln>
        </p:spPr>
        <p:txBody>
          <a:bodyPr>
            <a:spAutoFit/>
          </a:bodyPr>
          <a:lstStyle/>
          <a:p>
            <a:r>
              <a:rPr lang="en-US" sz="1200" dirty="0" err="1"/>
              <a:t>Fuente</a:t>
            </a:r>
            <a:r>
              <a:rPr lang="en-US" sz="1200" dirty="0"/>
              <a:t>: </a:t>
            </a:r>
            <a:r>
              <a:rPr lang="en-US" sz="1200" dirty="0" err="1" smtClean="0"/>
              <a:t>Perspectiva</a:t>
            </a:r>
            <a:r>
              <a:rPr lang="en-US" sz="1200" dirty="0" smtClean="0"/>
              <a:t> </a:t>
            </a:r>
            <a:r>
              <a:rPr lang="en-US" sz="1200" dirty="0" err="1" smtClean="0"/>
              <a:t>Económica</a:t>
            </a:r>
            <a:r>
              <a:rPr lang="en-US" sz="1200" dirty="0" smtClean="0"/>
              <a:t> Mundial – IMF – Mayo 2010</a:t>
            </a:r>
            <a:endParaRPr lang="en-US" sz="1200" dirty="0"/>
          </a:p>
        </p:txBody>
      </p:sp>
      <p:pic>
        <p:nvPicPr>
          <p:cNvPr id="31747" name="Picture 3"/>
          <p:cNvPicPr>
            <a:picLocks noChangeAspect="1" noChangeArrowheads="1"/>
          </p:cNvPicPr>
          <p:nvPr/>
        </p:nvPicPr>
        <p:blipFill>
          <a:blip r:embed="rId2" cstate="print"/>
          <a:srcRect/>
          <a:stretch>
            <a:fillRect/>
          </a:stretch>
        </p:blipFill>
        <p:spPr bwMode="auto">
          <a:xfrm>
            <a:off x="1295400" y="1524000"/>
            <a:ext cx="6343835" cy="3733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274638"/>
            <a:ext cx="8305800" cy="1325562"/>
          </a:xfrm>
        </p:spPr>
        <p:txBody>
          <a:bodyPr/>
          <a:lstStyle/>
          <a:p>
            <a:pPr eaLnBrk="1" hangingPunct="1"/>
            <a:r>
              <a:rPr lang="es-AR" sz="2800" b="1" dirty="0" smtClean="0"/>
              <a:t>El principal obstáculo para el crecimiento será la baja productividad de los servicios</a:t>
            </a:r>
            <a:endParaRPr lang="en-US" sz="2800" b="1" dirty="0" smtClean="0"/>
          </a:p>
        </p:txBody>
      </p:sp>
      <p:graphicFrame>
        <p:nvGraphicFramePr>
          <p:cNvPr id="6" name="Content Placeholder 5"/>
          <p:cNvGraphicFramePr>
            <a:graphicFrameLocks noGrp="1"/>
          </p:cNvGraphicFramePr>
          <p:nvPr>
            <p:ph idx="1"/>
          </p:nvPr>
        </p:nvGraphicFramePr>
        <p:xfrm>
          <a:off x="533400" y="1524000"/>
          <a:ext cx="8077200"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22532" name="Slide Number Placeholder 4"/>
          <p:cNvSpPr>
            <a:spLocks noGrp="1"/>
          </p:cNvSpPr>
          <p:nvPr>
            <p:ph type="sldNum" sz="quarter" idx="12"/>
          </p:nvPr>
        </p:nvSpPr>
        <p:spPr>
          <a:noFill/>
        </p:spPr>
        <p:txBody>
          <a:bodyPr/>
          <a:lstStyle/>
          <a:p>
            <a:r>
              <a:rPr lang="en-US"/>
              <a:t>- </a:t>
            </a:r>
            <a:fld id="{EDAC69A6-0F8B-4680-8F9A-156EE90CA312}" type="slidenum">
              <a:rPr lang="en-US"/>
              <a:pPr/>
              <a:t>21</a:t>
            </a:fld>
            <a:r>
              <a:rPr lang="en-US"/>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274638"/>
            <a:ext cx="8305800" cy="1935162"/>
          </a:xfrm>
        </p:spPr>
        <p:txBody>
          <a:bodyPr/>
          <a:lstStyle/>
          <a:p>
            <a:pPr eaLnBrk="1" hangingPunct="1"/>
            <a:r>
              <a:rPr lang="es-ES_tradnl" sz="2800" b="1" dirty="0" smtClean="0"/>
              <a:t>Los servicios absorben cada vez más recursos productivos</a:t>
            </a:r>
            <a:endParaRPr lang="en-US" sz="2800" b="1" dirty="0" smtClean="0"/>
          </a:p>
        </p:txBody>
      </p:sp>
      <p:sp>
        <p:nvSpPr>
          <p:cNvPr id="21507" name="Slide Number Placeholder 2"/>
          <p:cNvSpPr>
            <a:spLocks noGrp="1"/>
          </p:cNvSpPr>
          <p:nvPr>
            <p:ph type="sldNum" sz="quarter" idx="12"/>
          </p:nvPr>
        </p:nvSpPr>
        <p:spPr>
          <a:noFill/>
        </p:spPr>
        <p:txBody>
          <a:bodyPr/>
          <a:lstStyle/>
          <a:p>
            <a:r>
              <a:rPr lang="en-US"/>
              <a:t>- </a:t>
            </a:r>
            <a:fld id="{37F037B5-0FF1-4EE8-A8EB-B968BE503288}" type="slidenum">
              <a:rPr lang="en-US"/>
              <a:pPr/>
              <a:t>22</a:t>
            </a:fld>
            <a:r>
              <a:rPr lang="en-US"/>
              <a:t> -</a:t>
            </a:r>
          </a:p>
        </p:txBody>
      </p:sp>
      <p:graphicFrame>
        <p:nvGraphicFramePr>
          <p:cNvPr id="4" name="Chart 3"/>
          <p:cNvGraphicFramePr/>
          <p:nvPr/>
        </p:nvGraphicFramePr>
        <p:xfrm>
          <a:off x="609600" y="2209800"/>
          <a:ext cx="3962400" cy="3581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nvGraphicFramePr>
        <p:xfrm>
          <a:off x="5029200" y="2209800"/>
          <a:ext cx="3810000" cy="35814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2133600" y="5486400"/>
            <a:ext cx="4621843" cy="369332"/>
          </a:xfrm>
          <a:prstGeom prst="rect">
            <a:avLst/>
          </a:prstGeom>
          <a:noFill/>
        </p:spPr>
        <p:txBody>
          <a:bodyPr wrap="none" rtlCol="0">
            <a:spAutoFit/>
          </a:bodyPr>
          <a:lstStyle/>
          <a:p>
            <a:r>
              <a:rPr lang="es-ES_tradnl" dirty="0" smtClean="0"/>
              <a:t>Composición del empleo en América Latina</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s-AR" sz="2400" b="1" dirty="0" smtClean="0"/>
              <a:t>…y la falta de productividad es la razón del bajo crecimiento</a:t>
            </a:r>
            <a:endParaRPr lang="en-US" sz="2400" b="1" dirty="0" smtClean="0"/>
          </a:p>
        </p:txBody>
      </p:sp>
      <p:graphicFrame>
        <p:nvGraphicFramePr>
          <p:cNvPr id="7" name="Content Placeholder 4"/>
          <p:cNvGraphicFramePr>
            <a:graphicFrameLocks noGrp="1"/>
          </p:cNvGraphicFramePr>
          <p:nvPr>
            <p:ph idx="1"/>
          </p:nvPr>
        </p:nvGraphicFramePr>
        <p:xfrm>
          <a:off x="762000" y="1447800"/>
          <a:ext cx="7924800" cy="4343400"/>
        </p:xfrm>
        <a:graphic>
          <a:graphicData uri="http://schemas.openxmlformats.org/drawingml/2006/chart">
            <c:chart xmlns:c="http://schemas.openxmlformats.org/drawingml/2006/chart" xmlns:r="http://schemas.openxmlformats.org/officeDocument/2006/relationships" r:id="rId2"/>
          </a:graphicData>
        </a:graphic>
      </p:graphicFrame>
      <p:sp>
        <p:nvSpPr>
          <p:cNvPr id="23556" name="Slide Number Placeholder 9"/>
          <p:cNvSpPr>
            <a:spLocks noGrp="1"/>
          </p:cNvSpPr>
          <p:nvPr>
            <p:ph type="sldNum" sz="quarter" idx="12"/>
          </p:nvPr>
        </p:nvSpPr>
        <p:spPr>
          <a:noFill/>
        </p:spPr>
        <p:txBody>
          <a:bodyPr/>
          <a:lstStyle/>
          <a:p>
            <a:r>
              <a:rPr lang="en-US"/>
              <a:t>- </a:t>
            </a:r>
            <a:fld id="{45389D65-B956-4A84-A159-73985DD7B732}" type="slidenum">
              <a:rPr lang="en-US"/>
              <a:pPr/>
              <a:t>23</a:t>
            </a:fld>
            <a:r>
              <a:rPr lang="en-US"/>
              <a: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s-AR" sz="2400" b="1" dirty="0" smtClean="0"/>
              <a:t>Sólo en Chile la productividad ha crecido más rápido que en Estados Unidos (desde 1960)</a:t>
            </a:r>
            <a:endParaRPr lang="en-US" sz="2400" b="1" dirty="0" smtClean="0"/>
          </a:p>
        </p:txBody>
      </p:sp>
      <p:graphicFrame>
        <p:nvGraphicFramePr>
          <p:cNvPr id="7" name="Content Placeholder 6"/>
          <p:cNvGraphicFramePr>
            <a:graphicFrameLocks noGrp="1"/>
          </p:cNvGraphicFramePr>
          <p:nvPr>
            <p:ph idx="1"/>
          </p:nvPr>
        </p:nvGraphicFramePr>
        <p:xfrm>
          <a:off x="457200" y="1371600"/>
          <a:ext cx="8229600" cy="4648200"/>
        </p:xfrm>
        <a:graphic>
          <a:graphicData uri="http://schemas.openxmlformats.org/drawingml/2006/chart">
            <c:chart xmlns:c="http://schemas.openxmlformats.org/drawingml/2006/chart" xmlns:r="http://schemas.openxmlformats.org/officeDocument/2006/relationships" r:id="rId2"/>
          </a:graphicData>
        </a:graphic>
      </p:graphicFrame>
      <p:sp>
        <p:nvSpPr>
          <p:cNvPr id="24580" name="Slide Number Placeholder 4"/>
          <p:cNvSpPr>
            <a:spLocks noGrp="1"/>
          </p:cNvSpPr>
          <p:nvPr>
            <p:ph type="sldNum" sz="quarter" idx="12"/>
          </p:nvPr>
        </p:nvSpPr>
        <p:spPr>
          <a:noFill/>
        </p:spPr>
        <p:txBody>
          <a:bodyPr/>
          <a:lstStyle/>
          <a:p>
            <a:r>
              <a:rPr lang="en-US"/>
              <a:t>- </a:t>
            </a:r>
            <a:fld id="{5F9F05BA-0DE4-4C62-A3B5-46DAE87A23F9}" type="slidenum">
              <a:rPr lang="en-US"/>
              <a:pPr/>
              <a:t>24</a:t>
            </a:fld>
            <a:r>
              <a:rPr lang="en-US"/>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s-AR" sz="2400" b="1" dirty="0" smtClean="0"/>
              <a:t>En los demás latinoamericanos, las brechas de productividad se han ampliado</a:t>
            </a:r>
            <a:endParaRPr lang="en-US" sz="2400" b="1" dirty="0" smtClean="0"/>
          </a:p>
        </p:txBody>
      </p:sp>
      <p:graphicFrame>
        <p:nvGraphicFramePr>
          <p:cNvPr id="6" name="Content Placeholder 5"/>
          <p:cNvGraphicFramePr>
            <a:graphicFrameLocks noGrp="1"/>
          </p:cNvGraphicFramePr>
          <p:nvPr>
            <p:ph idx="1"/>
          </p:nvPr>
        </p:nvGraphicFramePr>
        <p:xfrm>
          <a:off x="457200" y="1143000"/>
          <a:ext cx="8229600" cy="4648200"/>
        </p:xfrm>
        <a:graphic>
          <a:graphicData uri="http://schemas.openxmlformats.org/drawingml/2006/chart">
            <c:chart xmlns:c="http://schemas.openxmlformats.org/drawingml/2006/chart" xmlns:r="http://schemas.openxmlformats.org/officeDocument/2006/relationships" r:id="rId2"/>
          </a:graphicData>
        </a:graphic>
      </p:graphicFrame>
      <p:sp>
        <p:nvSpPr>
          <p:cNvPr id="25604" name="Slide Number Placeholder 4"/>
          <p:cNvSpPr>
            <a:spLocks noGrp="1"/>
          </p:cNvSpPr>
          <p:nvPr>
            <p:ph type="sldNum" sz="quarter" idx="12"/>
          </p:nvPr>
        </p:nvSpPr>
        <p:spPr>
          <a:noFill/>
        </p:spPr>
        <p:txBody>
          <a:bodyPr/>
          <a:lstStyle/>
          <a:p>
            <a:r>
              <a:rPr lang="en-US"/>
              <a:t>- </a:t>
            </a:r>
            <a:fld id="{DAC489B7-D999-4B57-8DF0-661020D40BB3}" type="slidenum">
              <a:rPr lang="en-US"/>
              <a:pPr/>
              <a:t>25</a:t>
            </a:fld>
            <a:r>
              <a:rPr lang="en-US"/>
              <a: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800" b="1" dirty="0" smtClean="0"/>
              <a:t>Los problemas de productividad están concentrados en los sectores de servicios</a:t>
            </a:r>
            <a:endParaRPr lang="en-US" sz="2800" b="1" dirty="0"/>
          </a:p>
        </p:txBody>
      </p:sp>
      <p:pic>
        <p:nvPicPr>
          <p:cNvPr id="2050" name="Picture 2"/>
          <p:cNvPicPr>
            <a:picLocks noChangeAspect="1" noChangeArrowheads="1"/>
          </p:cNvPicPr>
          <p:nvPr/>
        </p:nvPicPr>
        <p:blipFill>
          <a:blip r:embed="rId2" cstate="print"/>
          <a:srcRect/>
          <a:stretch>
            <a:fillRect/>
          </a:stretch>
        </p:blipFill>
        <p:spPr bwMode="auto">
          <a:xfrm>
            <a:off x="2667000" y="1676400"/>
            <a:ext cx="3497113" cy="4695825"/>
          </a:xfrm>
          <a:prstGeom prst="rect">
            <a:avLst/>
          </a:prstGeom>
          <a:noFill/>
          <a:ln w="9525">
            <a:noFill/>
            <a:miter lim="800000"/>
            <a:headEnd/>
            <a:tailEnd/>
          </a:ln>
        </p:spPr>
      </p:pic>
      <p:sp>
        <p:nvSpPr>
          <p:cNvPr id="4" name="Rectangle 3"/>
          <p:cNvSpPr/>
          <p:nvPr/>
        </p:nvSpPr>
        <p:spPr>
          <a:xfrm>
            <a:off x="2209800" y="1524000"/>
            <a:ext cx="5562600" cy="400110"/>
          </a:xfrm>
          <a:prstGeom prst="rect">
            <a:avLst/>
          </a:prstGeom>
        </p:spPr>
        <p:txBody>
          <a:bodyPr wrap="square">
            <a:spAutoFit/>
          </a:bodyPr>
          <a:lstStyle/>
          <a:p>
            <a:pPr>
              <a:defRPr sz="1000"/>
            </a:pPr>
            <a:r>
              <a:rPr lang="en-US" b="1" dirty="0" err="1" smtClean="0">
                <a:solidFill>
                  <a:srgbClr val="000000"/>
                </a:solidFill>
                <a:latin typeface="Arial"/>
                <a:cs typeface="Arial"/>
              </a:rPr>
              <a:t>Crecimiento</a:t>
            </a:r>
            <a:r>
              <a:rPr lang="en-US" b="1" dirty="0" smtClean="0">
                <a:solidFill>
                  <a:srgbClr val="000000"/>
                </a:solidFill>
                <a:latin typeface="Arial"/>
                <a:cs typeface="Arial"/>
              </a:rPr>
              <a:t> </a:t>
            </a:r>
            <a:r>
              <a:rPr lang="en-US" b="1" dirty="0" err="1" smtClean="0">
                <a:solidFill>
                  <a:srgbClr val="000000"/>
                </a:solidFill>
                <a:latin typeface="Arial"/>
                <a:cs typeface="Arial"/>
              </a:rPr>
              <a:t>promedio</a:t>
            </a:r>
            <a:r>
              <a:rPr lang="en-US" b="1" dirty="0" smtClean="0">
                <a:solidFill>
                  <a:srgbClr val="000000"/>
                </a:solidFill>
                <a:latin typeface="Arial"/>
                <a:cs typeface="Arial"/>
              </a:rPr>
              <a:t> de la </a:t>
            </a:r>
            <a:r>
              <a:rPr lang="en-US" b="1" dirty="0" err="1" smtClean="0">
                <a:solidFill>
                  <a:srgbClr val="000000"/>
                </a:solidFill>
                <a:latin typeface="Arial"/>
                <a:cs typeface="Arial"/>
              </a:rPr>
              <a:t>productividad</a:t>
            </a:r>
            <a:r>
              <a:rPr lang="en-US" b="1" dirty="0" smtClean="0">
                <a:solidFill>
                  <a:srgbClr val="000000"/>
                </a:solidFill>
                <a:latin typeface="Arial"/>
                <a:cs typeface="Arial"/>
              </a:rPr>
              <a:t> </a:t>
            </a:r>
            <a:r>
              <a:rPr lang="en-US" b="1" dirty="0" err="1" smtClean="0">
                <a:solidFill>
                  <a:srgbClr val="000000"/>
                </a:solidFill>
                <a:latin typeface="Arial"/>
                <a:cs typeface="Arial"/>
              </a:rPr>
              <a:t>laboral</a:t>
            </a:r>
            <a:r>
              <a:rPr lang="en-US" b="1" dirty="0" smtClean="0">
                <a:solidFill>
                  <a:srgbClr val="000000"/>
                </a:solidFill>
                <a:latin typeface="Arial"/>
                <a:cs typeface="Arial"/>
              </a:rPr>
              <a:t> </a:t>
            </a:r>
            <a:r>
              <a:rPr lang="en-US" b="1" dirty="0" err="1" smtClean="0">
                <a:solidFill>
                  <a:srgbClr val="000000"/>
                </a:solidFill>
                <a:latin typeface="Arial"/>
                <a:cs typeface="Arial"/>
              </a:rPr>
              <a:t>por</a:t>
            </a:r>
            <a:r>
              <a:rPr lang="en-US" b="1" dirty="0" smtClean="0">
                <a:solidFill>
                  <a:srgbClr val="000000"/>
                </a:solidFill>
                <a:latin typeface="Arial"/>
                <a:cs typeface="Arial"/>
              </a:rPr>
              <a:t> sector, </a:t>
            </a:r>
            <a:r>
              <a:rPr lang="en-US" b="1" dirty="0" err="1" smtClean="0">
                <a:solidFill>
                  <a:srgbClr val="000000"/>
                </a:solidFill>
                <a:latin typeface="Arial"/>
                <a:cs typeface="Arial"/>
              </a:rPr>
              <a:t>América</a:t>
            </a:r>
            <a:r>
              <a:rPr lang="en-US" b="1" dirty="0" smtClean="0">
                <a:solidFill>
                  <a:srgbClr val="000000"/>
                </a:solidFill>
                <a:latin typeface="Arial"/>
                <a:cs typeface="Arial"/>
              </a:rPr>
              <a:t> Latina, 1950-2005 (</a:t>
            </a:r>
            <a:r>
              <a:rPr lang="en-US" b="1" dirty="0" err="1" smtClean="0">
                <a:solidFill>
                  <a:srgbClr val="000000"/>
                </a:solidFill>
                <a:latin typeface="Arial"/>
                <a:cs typeface="Arial"/>
              </a:rPr>
              <a:t>porcentaje</a:t>
            </a:r>
            <a:r>
              <a:rPr lang="en-US" b="1" dirty="0" smtClean="0">
                <a:solidFill>
                  <a:srgbClr val="000000"/>
                </a:solidFill>
                <a:latin typeface="Arial"/>
                <a:cs typeface="Arial"/>
              </a:rPr>
              <a:t>)</a:t>
            </a:r>
            <a:endParaRPr lang="en-US" b="1" dirty="0">
              <a:solidFill>
                <a:srgbClr val="000000"/>
              </a:solidFill>
              <a:latin typeface="Arial"/>
              <a:cs typeface="Aria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800" b="1" dirty="0" smtClean="0"/>
              <a:t>Los servicios están han perdido productividad en casi todos los países</a:t>
            </a:r>
            <a:endParaRPr lang="en-US" sz="2800" b="1" dirty="0"/>
          </a:p>
        </p:txBody>
      </p:sp>
      <p:sp>
        <p:nvSpPr>
          <p:cNvPr id="3" name="Slide Number Placeholder 2"/>
          <p:cNvSpPr>
            <a:spLocks noGrp="1"/>
          </p:cNvSpPr>
          <p:nvPr>
            <p:ph type="sldNum" sz="quarter" idx="12"/>
          </p:nvPr>
        </p:nvSpPr>
        <p:spPr/>
        <p:txBody>
          <a:bodyPr/>
          <a:lstStyle/>
          <a:p>
            <a:pPr>
              <a:defRPr/>
            </a:pPr>
            <a:fld id="{D5786D6B-B736-48F5-B11E-D663AE5856B5}" type="slidenum">
              <a:rPr lang="en-US" smtClean="0"/>
              <a:pPr>
                <a:defRPr/>
              </a:pPr>
              <a:t>27</a:t>
            </a:fld>
            <a:endParaRPr lang="en-US" smtClean="0"/>
          </a:p>
          <a:p>
            <a:pPr>
              <a:defRPr/>
            </a:pPr>
            <a:endParaRPr lang="en-US"/>
          </a:p>
        </p:txBody>
      </p:sp>
      <p:pic>
        <p:nvPicPr>
          <p:cNvPr id="4" name="Picture 1"/>
          <p:cNvPicPr>
            <a:picLocks noChangeAspect="1" noChangeArrowheads="1"/>
          </p:cNvPicPr>
          <p:nvPr/>
        </p:nvPicPr>
        <p:blipFill>
          <a:blip r:embed="rId2" cstate="print"/>
          <a:srcRect/>
          <a:stretch>
            <a:fillRect/>
          </a:stretch>
        </p:blipFill>
        <p:spPr bwMode="auto">
          <a:xfrm>
            <a:off x="0" y="1295400"/>
            <a:ext cx="7848600" cy="47503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274638"/>
            <a:ext cx="8305800" cy="1325562"/>
          </a:xfrm>
        </p:spPr>
        <p:txBody>
          <a:bodyPr/>
          <a:lstStyle/>
          <a:p>
            <a:pPr eaLnBrk="1" hangingPunct="1"/>
            <a:r>
              <a:rPr lang="es-ES_tradnl" sz="2400" b="1" dirty="0" smtClean="0"/>
              <a:t>El crecimiento de la productividad total sería el doble si la productividad en los servicios creciera como en el Este Asiático…</a:t>
            </a:r>
            <a:endParaRPr lang="en-US" sz="2400" b="1" dirty="0" smtClean="0"/>
          </a:p>
        </p:txBody>
      </p:sp>
      <p:sp>
        <p:nvSpPr>
          <p:cNvPr id="26627" name="Slide Number Placeholder 2"/>
          <p:cNvSpPr>
            <a:spLocks noGrp="1"/>
          </p:cNvSpPr>
          <p:nvPr>
            <p:ph type="sldNum" sz="quarter" idx="12"/>
          </p:nvPr>
        </p:nvSpPr>
        <p:spPr>
          <a:noFill/>
        </p:spPr>
        <p:txBody>
          <a:bodyPr/>
          <a:lstStyle/>
          <a:p>
            <a:r>
              <a:rPr lang="en-US"/>
              <a:t>- </a:t>
            </a:r>
            <a:fld id="{B1B54080-D980-415E-A2DC-0BA175C5993C}" type="slidenum">
              <a:rPr lang="en-US"/>
              <a:pPr/>
              <a:t>28</a:t>
            </a:fld>
            <a:r>
              <a:rPr lang="en-US"/>
              <a:t> -</a:t>
            </a:r>
          </a:p>
        </p:txBody>
      </p:sp>
      <p:graphicFrame>
        <p:nvGraphicFramePr>
          <p:cNvPr id="6" name="Chart 5"/>
          <p:cNvGraphicFramePr>
            <a:graphicFrameLocks/>
          </p:cNvGraphicFramePr>
          <p:nvPr/>
        </p:nvGraphicFramePr>
        <p:xfrm>
          <a:off x="609600" y="1524000"/>
          <a:ext cx="7467600" cy="51054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457200" y="274638"/>
            <a:ext cx="8229600" cy="868362"/>
          </a:xfrm>
        </p:spPr>
        <p:txBody>
          <a:bodyPr/>
          <a:lstStyle/>
          <a:p>
            <a:pPr eaLnBrk="1" hangingPunct="1"/>
            <a:r>
              <a:rPr lang="es-ES_tradnl" sz="2800" b="1" dirty="0" smtClean="0"/>
              <a:t>La productividad tiende a ser mayor en empresas más grandes</a:t>
            </a:r>
            <a:endParaRPr lang="en-US" sz="2800" b="1" dirty="0" smtClean="0"/>
          </a:p>
        </p:txBody>
      </p:sp>
      <p:graphicFrame>
        <p:nvGraphicFramePr>
          <p:cNvPr id="28675" name="Rectangle 3"/>
          <p:cNvGraphicFramePr>
            <a:graphicFrameLocks noGrp="1"/>
          </p:cNvGraphicFramePr>
          <p:nvPr>
            <p:ph type="body" idx="4294967295"/>
          </p:nvPr>
        </p:nvGraphicFramePr>
        <p:xfrm>
          <a:off x="685800" y="1524000"/>
          <a:ext cx="7696200" cy="4648200"/>
        </p:xfrm>
        <a:graphic>
          <a:graphicData uri="http://schemas.openxmlformats.org/presentationml/2006/ole">
            <p:oleObj spid="_x0000_s28675" r:id="rId3" imgW="7693819" imgH="4651651" progId="Excel.Sheet.8">
              <p:embed/>
            </p:oleObj>
          </a:graphicData>
        </a:graphic>
      </p:graphicFrame>
      <p:sp>
        <p:nvSpPr>
          <p:cNvPr id="28676" name="Slide Number Placeholder 4"/>
          <p:cNvSpPr>
            <a:spLocks noGrp="1"/>
          </p:cNvSpPr>
          <p:nvPr>
            <p:ph type="sldNum" sz="quarter" idx="12"/>
          </p:nvPr>
        </p:nvSpPr>
        <p:spPr>
          <a:noFill/>
        </p:spPr>
        <p:txBody>
          <a:bodyPr/>
          <a:lstStyle/>
          <a:p>
            <a:fld id="{B8B1E209-EC38-4914-A378-3B8721CDB59D}" type="slidenum">
              <a:rPr lang="en-US"/>
              <a:pPr/>
              <a:t>29</a:t>
            </a:fld>
            <a:endParaRPr lang="en-US"/>
          </a:p>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Slide Number Placeholder 6"/>
          <p:cNvSpPr>
            <a:spLocks noGrp="1"/>
          </p:cNvSpPr>
          <p:nvPr>
            <p:ph type="sldNum" sz="quarter" idx="12"/>
          </p:nvPr>
        </p:nvSpPr>
        <p:spPr>
          <a:noFill/>
        </p:spPr>
        <p:txBody>
          <a:bodyPr/>
          <a:lstStyle/>
          <a:p>
            <a:fld id="{81DF8D23-9043-4850-AAD9-A5D1B219282B}" type="slidenum">
              <a:rPr lang="en-US"/>
              <a:pPr/>
              <a:t>30</a:t>
            </a:fld>
            <a:endParaRPr lang="en-US"/>
          </a:p>
          <a:p>
            <a:endParaRPr lang="en-US"/>
          </a:p>
        </p:txBody>
      </p:sp>
      <p:sp>
        <p:nvSpPr>
          <p:cNvPr id="1029" name="Rectangle 2"/>
          <p:cNvSpPr>
            <a:spLocks noGrp="1" noChangeArrowheads="1"/>
          </p:cNvSpPr>
          <p:nvPr>
            <p:ph type="title"/>
          </p:nvPr>
        </p:nvSpPr>
        <p:spPr>
          <a:xfrm>
            <a:off x="533400" y="228600"/>
            <a:ext cx="8229600" cy="639763"/>
          </a:xfrm>
        </p:spPr>
        <p:txBody>
          <a:bodyPr/>
          <a:lstStyle/>
          <a:p>
            <a:pPr eaLnBrk="1" hangingPunct="1"/>
            <a:r>
              <a:rPr lang="es-ES_tradnl" sz="2400" b="1" dirty="0" smtClean="0"/>
              <a:t/>
            </a:r>
            <a:br>
              <a:rPr lang="es-ES_tradnl" sz="2400" b="1" dirty="0" smtClean="0"/>
            </a:br>
            <a:r>
              <a:rPr lang="es-ES_tradnl" sz="2400" b="1" dirty="0" smtClean="0"/>
              <a:t/>
            </a:r>
            <a:br>
              <a:rPr lang="es-ES_tradnl" sz="2400" b="1" dirty="0" smtClean="0"/>
            </a:br>
            <a:r>
              <a:rPr lang="es-ES_tradnl" sz="2400" b="1" dirty="0" smtClean="0"/>
              <a:t>Demasiadas empresas improductivas </a:t>
            </a:r>
            <a:r>
              <a:rPr lang="es-ES_tradnl" sz="2400" b="1" dirty="0" smtClean="0">
                <a:latin typeface="Cambria" pitchFamily="18" charset="0"/>
              </a:rPr>
              <a:t/>
            </a:r>
            <a:br>
              <a:rPr lang="es-ES_tradnl" sz="2400" b="1" dirty="0" smtClean="0">
                <a:latin typeface="Cambria" pitchFamily="18" charset="0"/>
              </a:rPr>
            </a:br>
            <a:endParaRPr lang="en-US" sz="2400" b="1" dirty="0" smtClean="0">
              <a:latin typeface="Cambria" pitchFamily="18" charset="0"/>
            </a:endParaRPr>
          </a:p>
        </p:txBody>
      </p:sp>
      <p:sp>
        <p:nvSpPr>
          <p:cNvPr id="1030" name="Text Box 6"/>
          <p:cNvSpPr txBox="1">
            <a:spLocks noChangeArrowheads="1"/>
          </p:cNvSpPr>
          <p:nvPr/>
        </p:nvSpPr>
        <p:spPr bwMode="auto">
          <a:xfrm>
            <a:off x="3200400" y="1295400"/>
            <a:ext cx="4724400" cy="276225"/>
          </a:xfrm>
          <a:prstGeom prst="rect">
            <a:avLst/>
          </a:prstGeom>
          <a:noFill/>
          <a:ln w="9525">
            <a:noFill/>
            <a:miter lim="800000"/>
            <a:headEnd/>
            <a:tailEnd/>
          </a:ln>
        </p:spPr>
        <p:txBody>
          <a:bodyPr>
            <a:spAutoFit/>
          </a:bodyPr>
          <a:lstStyle/>
          <a:p>
            <a:r>
              <a:rPr lang="es-ES_tradnl" sz="1200">
                <a:solidFill>
                  <a:srgbClr val="0070C0"/>
                </a:solidFill>
              </a:rPr>
              <a:t>EMPRESAS MANUFACTURERAS</a:t>
            </a:r>
            <a:endParaRPr lang="en-US" sz="1200">
              <a:solidFill>
                <a:srgbClr val="0070C0"/>
              </a:solidFill>
            </a:endParaRPr>
          </a:p>
        </p:txBody>
      </p:sp>
      <p:sp>
        <p:nvSpPr>
          <p:cNvPr id="58377" name="Text Box 9"/>
          <p:cNvSpPr txBox="1">
            <a:spLocks noChangeArrowheads="1"/>
          </p:cNvSpPr>
          <p:nvPr/>
        </p:nvSpPr>
        <p:spPr bwMode="auto">
          <a:xfrm>
            <a:off x="381000" y="5791200"/>
            <a:ext cx="6629400" cy="584200"/>
          </a:xfrm>
          <a:prstGeom prst="rect">
            <a:avLst/>
          </a:prstGeom>
          <a:noFill/>
          <a:ln w="9525">
            <a:noFill/>
            <a:miter lim="800000"/>
            <a:headEnd/>
            <a:tailEnd/>
          </a:ln>
          <a:effectLst/>
        </p:spPr>
        <p:txBody>
          <a:bodyPr>
            <a:spAutoFit/>
          </a:bodyPr>
          <a:lstStyle/>
          <a:p>
            <a:pPr>
              <a:defRPr/>
            </a:pPr>
            <a:r>
              <a:rPr lang="es-ES_tradnl" sz="1400" b="1" dirty="0">
                <a:latin typeface="+mj-lt"/>
              </a:rPr>
              <a:t>Fuente: Elaboración propia en base a Censo Económico 2004 </a:t>
            </a:r>
          </a:p>
          <a:p>
            <a:pPr>
              <a:defRPr/>
            </a:pPr>
            <a:endParaRPr lang="es-ES_tradnl" dirty="0">
              <a:latin typeface="Cambria" pitchFamily="18" charset="0"/>
            </a:endParaRPr>
          </a:p>
        </p:txBody>
      </p:sp>
      <p:graphicFrame>
        <p:nvGraphicFramePr>
          <p:cNvPr id="11" name="Table 10"/>
          <p:cNvGraphicFramePr>
            <a:graphicFrameLocks noGrp="1"/>
          </p:cNvGraphicFramePr>
          <p:nvPr/>
        </p:nvGraphicFramePr>
        <p:xfrm>
          <a:off x="4267200" y="3314700"/>
          <a:ext cx="609600" cy="228600"/>
        </p:xfrm>
        <a:graphic>
          <a:graphicData uri="http://schemas.openxmlformats.org/drawingml/2006/table">
            <a:tbl>
              <a:tblPr/>
              <a:tblGrid>
                <a:gridCol w="609600"/>
              </a:tblGrid>
              <a:tr h="228600">
                <a:tc>
                  <a:txBody>
                    <a:bodyPr/>
                    <a:lstStyle/>
                    <a:p>
                      <a:pPr algn="l" fontAlgn="b"/>
                      <a:endParaRPr lang="en-US" sz="1000" b="0" i="0" u="none" strike="noStrike" dirty="0">
                        <a:latin typeface="Arial"/>
                      </a:endParaRPr>
                    </a:p>
                  </a:txBody>
                  <a:tcPr marL="0" marR="0" marT="0" marB="0" anchor="b">
                    <a:lnL>
                      <a:noFill/>
                    </a:lnL>
                    <a:lnR>
                      <a:noFill/>
                    </a:lnR>
                    <a:lnT>
                      <a:noFill/>
                    </a:lnT>
                    <a:lnB>
                      <a:noFill/>
                    </a:lnB>
                  </a:tcPr>
                </a:tc>
              </a:tr>
            </a:tbl>
          </a:graphicData>
        </a:graphic>
      </p:graphicFrame>
      <p:pic>
        <p:nvPicPr>
          <p:cNvPr id="1034" name="Picture 14"/>
          <p:cNvPicPr>
            <a:picLocks noChangeAspect="1" noChangeArrowheads="1"/>
          </p:cNvPicPr>
          <p:nvPr/>
        </p:nvPicPr>
        <p:blipFill>
          <a:blip r:embed="rId2" cstate="print"/>
          <a:srcRect/>
          <a:stretch>
            <a:fillRect/>
          </a:stretch>
        </p:blipFill>
        <p:spPr bwMode="auto">
          <a:xfrm>
            <a:off x="0" y="1552575"/>
            <a:ext cx="8534400" cy="4162425"/>
          </a:xfrm>
          <a:prstGeom prst="rect">
            <a:avLst/>
          </a:prstGeom>
          <a:noFill/>
          <a:ln w="9525">
            <a:noFill/>
            <a:miter lim="800000"/>
            <a:headEnd/>
            <a:tailEnd/>
          </a:ln>
        </p:spPr>
      </p:pic>
      <p:cxnSp>
        <p:nvCxnSpPr>
          <p:cNvPr id="17" name="Straight Arrow Connector 16"/>
          <p:cNvCxnSpPr/>
          <p:nvPr/>
        </p:nvCxnSpPr>
        <p:spPr>
          <a:xfrm rot="5400000">
            <a:off x="6134100" y="2552700"/>
            <a:ext cx="533400" cy="45720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036" name="TextBox 17"/>
          <p:cNvSpPr txBox="1">
            <a:spLocks noChangeArrowheads="1"/>
          </p:cNvSpPr>
          <p:nvPr/>
        </p:nvSpPr>
        <p:spPr bwMode="auto">
          <a:xfrm>
            <a:off x="6705600" y="2209800"/>
            <a:ext cx="2095500" cy="369888"/>
          </a:xfrm>
          <a:prstGeom prst="rect">
            <a:avLst/>
          </a:prstGeom>
          <a:noFill/>
          <a:ln w="9525">
            <a:noFill/>
            <a:miter lim="800000"/>
            <a:headEnd/>
            <a:tailEnd/>
          </a:ln>
        </p:spPr>
        <p:txBody>
          <a:bodyPr wrap="none">
            <a:spAutoFit/>
          </a:bodyPr>
          <a:lstStyle/>
          <a:p>
            <a:r>
              <a:rPr lang="es-ES_tradnl"/>
              <a:t>Distribución EEUU</a:t>
            </a:r>
            <a:endParaRPr lang="en-US"/>
          </a:p>
        </p:txBody>
      </p:sp>
      <p:cxnSp>
        <p:nvCxnSpPr>
          <p:cNvPr id="13" name="Straight Connector 12"/>
          <p:cNvCxnSpPr/>
          <p:nvPr/>
        </p:nvCxnSpPr>
        <p:spPr>
          <a:xfrm rot="5400000">
            <a:off x="3238500" y="3390900"/>
            <a:ext cx="23622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026" name="AutoShape 2"/>
          <p:cNvSpPr>
            <a:spLocks noChangeAspect="1" noChangeArrowheads="1"/>
          </p:cNvSpPr>
          <p:nvPr/>
        </p:nvSpPr>
        <p:spPr bwMode="auto">
          <a:xfrm>
            <a:off x="0" y="0"/>
            <a:ext cx="1588" cy="0"/>
          </a:xfrm>
          <a:prstGeom prst="rect">
            <a:avLst/>
          </a:prstGeom>
          <a:noFill/>
        </p:spPr>
        <p:txBody>
          <a:bodyPr/>
          <a:lstStyle/>
          <a:p>
            <a:endParaRPr lang="en-US"/>
          </a:p>
        </p:txBody>
      </p:sp>
      <p:sp>
        <p:nvSpPr>
          <p:cNvPr id="1027" name="AutoShape 3"/>
          <p:cNvSpPr>
            <a:spLocks noChangeAspect="1" noChangeArrowheads="1"/>
          </p:cNvSpPr>
          <p:nvPr/>
        </p:nvSpPr>
        <p:spPr bwMode="auto">
          <a:xfrm>
            <a:off x="2514600" y="3124200"/>
            <a:ext cx="4876800" cy="3352800"/>
          </a:xfrm>
          <a:prstGeom prst="rect">
            <a:avLst/>
          </a:prstGeom>
          <a:noFill/>
        </p:spPr>
        <p:txBody>
          <a:bodyPr/>
          <a:lstStyle/>
          <a:p>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sz="2400" b="1" dirty="0" smtClean="0"/>
              <a:t>Lo </a:t>
            </a:r>
            <a:r>
              <a:rPr lang="en-US" sz="2400" b="1" dirty="0" err="1" smtClean="0"/>
              <a:t>cual</a:t>
            </a:r>
            <a:r>
              <a:rPr lang="en-US" sz="2400" b="1" dirty="0" smtClean="0"/>
              <a:t> </a:t>
            </a:r>
            <a:r>
              <a:rPr lang="en-US" sz="2400" b="1" dirty="0" err="1" smtClean="0"/>
              <a:t>da</a:t>
            </a:r>
            <a:r>
              <a:rPr lang="en-US" sz="2400" b="1" dirty="0" smtClean="0"/>
              <a:t> </a:t>
            </a:r>
            <a:r>
              <a:rPr lang="en-US" sz="2400" b="1" dirty="0" err="1" smtClean="0"/>
              <a:t>origen</a:t>
            </a:r>
            <a:r>
              <a:rPr lang="en-US" sz="2400" b="1" dirty="0" smtClean="0"/>
              <a:t> a </a:t>
            </a:r>
            <a:r>
              <a:rPr lang="en-US" sz="2400" b="1" dirty="0" err="1" smtClean="0"/>
              <a:t>grandes</a:t>
            </a:r>
            <a:r>
              <a:rPr lang="en-US" sz="2400" b="1" dirty="0" smtClean="0"/>
              <a:t> </a:t>
            </a:r>
            <a:r>
              <a:rPr lang="en-US" sz="2400" b="1" dirty="0" err="1" smtClean="0"/>
              <a:t>brechas</a:t>
            </a:r>
            <a:r>
              <a:rPr lang="en-US" sz="2400" b="1" dirty="0" smtClean="0"/>
              <a:t> de </a:t>
            </a:r>
            <a:r>
              <a:rPr lang="en-US" sz="2400" b="1" dirty="0" err="1" smtClean="0"/>
              <a:t>productividad</a:t>
            </a:r>
            <a:endParaRPr lang="en-US" sz="2400" b="1" dirty="0" smtClean="0"/>
          </a:p>
        </p:txBody>
      </p:sp>
      <p:sp>
        <p:nvSpPr>
          <p:cNvPr id="29699" name="Slide Number Placeholder 3"/>
          <p:cNvSpPr>
            <a:spLocks noGrp="1"/>
          </p:cNvSpPr>
          <p:nvPr>
            <p:ph type="sldNum" sz="quarter" idx="12"/>
          </p:nvPr>
        </p:nvSpPr>
        <p:spPr>
          <a:noFill/>
        </p:spPr>
        <p:txBody>
          <a:bodyPr/>
          <a:lstStyle/>
          <a:p>
            <a:r>
              <a:rPr lang="en-US"/>
              <a:t>- </a:t>
            </a:r>
            <a:fld id="{72235612-699F-457A-94E7-187090F71738}" type="slidenum">
              <a:rPr lang="en-US"/>
              <a:pPr/>
              <a:t>31</a:t>
            </a:fld>
            <a:r>
              <a:rPr lang="en-US"/>
              <a:t> -</a:t>
            </a:r>
          </a:p>
        </p:txBody>
      </p:sp>
      <p:graphicFrame>
        <p:nvGraphicFramePr>
          <p:cNvPr id="5" name="Content Placeholder 4"/>
          <p:cNvGraphicFramePr>
            <a:graphicFrameLocks noGrp="1"/>
          </p:cNvGraphicFramePr>
          <p:nvPr>
            <p:ph idx="1"/>
          </p:nvPr>
        </p:nvGraphicFramePr>
        <p:xfrm>
          <a:off x="457200" y="914400"/>
          <a:ext cx="8229600" cy="4876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5"/>
          <p:cNvSpPr>
            <a:spLocks noGrp="1"/>
          </p:cNvSpPr>
          <p:nvPr>
            <p:ph type="title"/>
          </p:nvPr>
        </p:nvSpPr>
        <p:spPr>
          <a:xfrm>
            <a:off x="228600" y="258762"/>
            <a:ext cx="8229600" cy="808038"/>
          </a:xfrm>
        </p:spPr>
        <p:txBody>
          <a:bodyPr/>
          <a:lstStyle/>
          <a:p>
            <a:pPr eaLnBrk="1" hangingPunct="1"/>
            <a:r>
              <a:rPr lang="en-US" sz="2800" b="1" dirty="0" smtClean="0"/>
              <a:t>La mala </a:t>
            </a:r>
            <a:r>
              <a:rPr lang="en-US" sz="2800" b="1" dirty="0" err="1" smtClean="0"/>
              <a:t>asignación</a:t>
            </a:r>
            <a:r>
              <a:rPr lang="en-US" sz="2800" b="1" dirty="0" smtClean="0"/>
              <a:t> del capital y el </a:t>
            </a:r>
            <a:r>
              <a:rPr lang="en-US" sz="2800" b="1" dirty="0" err="1" smtClean="0"/>
              <a:t>trabajo</a:t>
            </a:r>
            <a:r>
              <a:rPr lang="en-US" sz="2800" b="1" dirty="0" smtClean="0"/>
              <a:t> </a:t>
            </a:r>
            <a:r>
              <a:rPr lang="en-US" sz="2800" b="1" dirty="0" err="1" smtClean="0"/>
              <a:t>tiene</a:t>
            </a:r>
            <a:r>
              <a:rPr lang="en-US" sz="2800" b="1" dirty="0" smtClean="0"/>
              <a:t> </a:t>
            </a:r>
            <a:r>
              <a:rPr lang="en-US" sz="2800" b="1" dirty="0" err="1" smtClean="0"/>
              <a:t>costos</a:t>
            </a:r>
            <a:r>
              <a:rPr lang="en-US" sz="2800" b="1" dirty="0" smtClean="0"/>
              <a:t> </a:t>
            </a:r>
            <a:r>
              <a:rPr lang="en-US" sz="2800" b="1" dirty="0" err="1" smtClean="0"/>
              <a:t>enormes</a:t>
            </a:r>
            <a:endParaRPr lang="en-US" sz="2800" b="1" dirty="0" smtClean="0"/>
          </a:p>
        </p:txBody>
      </p:sp>
      <p:sp>
        <p:nvSpPr>
          <p:cNvPr id="30723" name="Slide Number Placeholder 4"/>
          <p:cNvSpPr>
            <a:spLocks noGrp="1"/>
          </p:cNvSpPr>
          <p:nvPr>
            <p:ph type="sldNum" sz="quarter" idx="12"/>
          </p:nvPr>
        </p:nvSpPr>
        <p:spPr>
          <a:noFill/>
        </p:spPr>
        <p:txBody>
          <a:bodyPr/>
          <a:lstStyle/>
          <a:p>
            <a:r>
              <a:rPr lang="en-US"/>
              <a:t>- </a:t>
            </a:r>
            <a:fld id="{B0E92B8C-CEEA-4939-8677-CA64D113DE1E}" type="slidenum">
              <a:rPr lang="en-US"/>
              <a:pPr/>
              <a:t>32</a:t>
            </a:fld>
            <a:r>
              <a:rPr lang="en-US"/>
              <a:t> -</a:t>
            </a:r>
          </a:p>
        </p:txBody>
      </p:sp>
      <p:sp>
        <p:nvSpPr>
          <p:cNvPr id="30725" name="TextBox 8"/>
          <p:cNvSpPr txBox="1">
            <a:spLocks noChangeArrowheads="1"/>
          </p:cNvSpPr>
          <p:nvPr/>
        </p:nvSpPr>
        <p:spPr bwMode="auto">
          <a:xfrm>
            <a:off x="76200" y="1337846"/>
            <a:ext cx="9144000" cy="338554"/>
          </a:xfrm>
          <a:prstGeom prst="rect">
            <a:avLst/>
          </a:prstGeom>
          <a:noFill/>
          <a:ln w="9525">
            <a:noFill/>
            <a:miter lim="800000"/>
            <a:headEnd/>
            <a:tailEnd/>
          </a:ln>
        </p:spPr>
        <p:txBody>
          <a:bodyPr>
            <a:spAutoFit/>
          </a:bodyPr>
          <a:lstStyle/>
          <a:p>
            <a:pPr algn="ctr"/>
            <a:r>
              <a:rPr lang="es-ES_tradnl" sz="1600" dirty="0"/>
              <a:t>% aumento de la PTF agregada si se reasignaran los recursos en forma  eficiente</a:t>
            </a:r>
            <a:endParaRPr lang="en-US" sz="1600" dirty="0"/>
          </a:p>
        </p:txBody>
      </p:sp>
      <p:pic>
        <p:nvPicPr>
          <p:cNvPr id="54273" name="Picture 1"/>
          <p:cNvPicPr>
            <a:picLocks noChangeAspect="1" noChangeArrowheads="1"/>
          </p:cNvPicPr>
          <p:nvPr/>
        </p:nvPicPr>
        <p:blipFill>
          <a:blip r:embed="rId2" cstate="print"/>
          <a:srcRect/>
          <a:stretch>
            <a:fillRect/>
          </a:stretch>
        </p:blipFill>
        <p:spPr bwMode="auto">
          <a:xfrm rot="5400000">
            <a:off x="2225964" y="1540164"/>
            <a:ext cx="4692072" cy="487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0" y="533400"/>
            <a:ext cx="9144000" cy="609600"/>
          </a:xfrm>
        </p:spPr>
        <p:txBody>
          <a:bodyPr/>
          <a:lstStyle/>
          <a:p>
            <a:pPr algn="ctr" eaLnBrk="1" hangingPunct="1"/>
            <a:r>
              <a:rPr lang="es-ES_tradnl" sz="2800" b="1" dirty="0" smtClean="0"/>
              <a:t> Donde hay más para ganar es en el </a:t>
            </a:r>
            <a:br>
              <a:rPr lang="es-ES_tradnl" sz="2800" b="1" dirty="0" smtClean="0"/>
            </a:br>
            <a:r>
              <a:rPr lang="es-ES_tradnl" sz="2800" b="1" dirty="0" smtClean="0"/>
              <a:t>comercio y otros servicios</a:t>
            </a:r>
            <a:endParaRPr lang="en-US" sz="2800" b="1" dirty="0" smtClean="0"/>
          </a:p>
        </p:txBody>
      </p:sp>
      <p:sp>
        <p:nvSpPr>
          <p:cNvPr id="31747" name="Slide Number Placeholder 3"/>
          <p:cNvSpPr>
            <a:spLocks noGrp="1"/>
          </p:cNvSpPr>
          <p:nvPr>
            <p:ph type="sldNum" sz="quarter" idx="12"/>
          </p:nvPr>
        </p:nvSpPr>
        <p:spPr>
          <a:noFill/>
        </p:spPr>
        <p:txBody>
          <a:bodyPr/>
          <a:lstStyle/>
          <a:p>
            <a:r>
              <a:rPr lang="en-US"/>
              <a:t>- </a:t>
            </a:r>
            <a:fld id="{4E2D3AD4-873C-4FE2-B206-4A43C7CF09B9}" type="slidenum">
              <a:rPr lang="en-US"/>
              <a:pPr/>
              <a:t>33</a:t>
            </a:fld>
            <a:r>
              <a:rPr lang="en-US"/>
              <a:t> -</a:t>
            </a:r>
          </a:p>
        </p:txBody>
      </p:sp>
      <p:graphicFrame>
        <p:nvGraphicFramePr>
          <p:cNvPr id="6" name="Chart 5"/>
          <p:cNvGraphicFramePr/>
          <p:nvPr/>
        </p:nvGraphicFramePr>
        <p:xfrm>
          <a:off x="762000" y="1676400"/>
          <a:ext cx="7086600"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31750" name="TextBox 6"/>
          <p:cNvSpPr txBox="1">
            <a:spLocks noChangeArrowheads="1"/>
          </p:cNvSpPr>
          <p:nvPr/>
        </p:nvSpPr>
        <p:spPr bwMode="auto">
          <a:xfrm>
            <a:off x="685800" y="5791200"/>
            <a:ext cx="6503988" cy="338138"/>
          </a:xfrm>
          <a:prstGeom prst="rect">
            <a:avLst/>
          </a:prstGeom>
          <a:noFill/>
          <a:ln w="9525">
            <a:noFill/>
            <a:miter lim="800000"/>
            <a:headEnd/>
            <a:tailEnd/>
          </a:ln>
        </p:spPr>
        <p:txBody>
          <a:bodyPr wrap="none">
            <a:spAutoFit/>
          </a:bodyPr>
          <a:lstStyle/>
          <a:p>
            <a:r>
              <a:rPr lang="es-ES_tradnl" sz="1600" b="1" dirty="0"/>
              <a:t>Fuente: </a:t>
            </a:r>
            <a:r>
              <a:rPr lang="es-ES_tradnl" sz="1600" b="1" dirty="0" err="1"/>
              <a:t>Hsieh</a:t>
            </a:r>
            <a:r>
              <a:rPr lang="es-ES_tradnl" sz="1600" b="1" dirty="0"/>
              <a:t> y </a:t>
            </a:r>
            <a:r>
              <a:rPr lang="es-ES_tradnl" sz="1600" b="1" dirty="0" err="1"/>
              <a:t>Klenow</a:t>
            </a:r>
            <a:r>
              <a:rPr lang="es-ES_tradnl" sz="1600" b="1" dirty="0"/>
              <a:t>, 2009 con datos Censo Económico, 2004</a:t>
            </a:r>
            <a:endParaRPr lang="en-US" sz="1600"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s-ES_tradnl" dirty="0" smtClean="0"/>
              <a:t>¿Cuáles son los principales problemas?</a:t>
            </a:r>
            <a:endParaRPr lang="en-US" dirty="0" smtClean="0"/>
          </a:p>
        </p:txBody>
      </p:sp>
      <p:sp>
        <p:nvSpPr>
          <p:cNvPr id="35843" name="Content Placeholder 2"/>
          <p:cNvSpPr>
            <a:spLocks noGrp="1"/>
          </p:cNvSpPr>
          <p:nvPr>
            <p:ph idx="1"/>
          </p:nvPr>
        </p:nvSpPr>
        <p:spPr>
          <a:xfrm>
            <a:off x="457200" y="1600200"/>
            <a:ext cx="4038600" cy="4191000"/>
          </a:xfrm>
        </p:spPr>
        <p:txBody>
          <a:bodyPr/>
          <a:lstStyle/>
          <a:p>
            <a:pPr eaLnBrk="1" hangingPunct="1"/>
            <a:r>
              <a:rPr lang="es-ES_tradnl" sz="1800" dirty="0" smtClean="0"/>
              <a:t>Altos costos de transporte </a:t>
            </a:r>
          </a:p>
          <a:p>
            <a:pPr eaLnBrk="1" hangingPunct="1"/>
            <a:r>
              <a:rPr lang="es-ES_tradnl" sz="1800" dirty="0" smtClean="0"/>
              <a:t>Bajo crédito</a:t>
            </a:r>
          </a:p>
          <a:p>
            <a:pPr eaLnBrk="1" hangingPunct="1"/>
            <a:r>
              <a:rPr lang="es-ES_tradnl" sz="1800" dirty="0" smtClean="0"/>
              <a:t>Altos impuestos firmas</a:t>
            </a:r>
          </a:p>
          <a:p>
            <a:pPr eaLnBrk="1" hangingPunct="1"/>
            <a:r>
              <a:rPr lang="es-ES_tradnl" sz="1800" dirty="0" smtClean="0"/>
              <a:t>Insuficiente innovación</a:t>
            </a:r>
          </a:p>
          <a:p>
            <a:pPr eaLnBrk="1" hangingPunct="1"/>
            <a:endParaRPr lang="es-ES_tradnl" sz="1800" dirty="0" smtClean="0"/>
          </a:p>
          <a:p>
            <a:pPr eaLnBrk="1" hangingPunct="1"/>
            <a:endParaRPr lang="es-ES_tradnl" sz="1800" dirty="0" smtClean="0"/>
          </a:p>
          <a:p>
            <a:pPr eaLnBrk="1" hangingPunct="1"/>
            <a:endParaRPr lang="es-ES_tradnl" sz="1800" dirty="0" smtClean="0"/>
          </a:p>
          <a:p>
            <a:pPr eaLnBrk="1" hangingPunct="1"/>
            <a:endParaRPr lang="en-US" sz="1800" dirty="0" smtClean="0"/>
          </a:p>
        </p:txBody>
      </p:sp>
      <p:sp>
        <p:nvSpPr>
          <p:cNvPr id="35844" name="Slide Number Placeholder 3"/>
          <p:cNvSpPr>
            <a:spLocks noGrp="1"/>
          </p:cNvSpPr>
          <p:nvPr>
            <p:ph type="sldNum" sz="quarter" idx="12"/>
          </p:nvPr>
        </p:nvSpPr>
        <p:spPr>
          <a:noFill/>
        </p:spPr>
        <p:txBody>
          <a:bodyPr/>
          <a:lstStyle/>
          <a:p>
            <a:r>
              <a:rPr lang="en-US"/>
              <a:t>- </a:t>
            </a:r>
            <a:fld id="{90D9419F-27A2-4ADA-A769-275C97D89EBB}" type="slidenum">
              <a:rPr lang="en-US"/>
              <a:pPr/>
              <a:t>34</a:t>
            </a:fld>
            <a:r>
              <a:rPr lang="en-US"/>
              <a:t> -</a:t>
            </a:r>
          </a:p>
        </p:txBody>
      </p:sp>
      <p:sp>
        <p:nvSpPr>
          <p:cNvPr id="5" name="Right Brace 4"/>
          <p:cNvSpPr/>
          <p:nvPr/>
        </p:nvSpPr>
        <p:spPr>
          <a:xfrm>
            <a:off x="3962400" y="1600200"/>
            <a:ext cx="198438" cy="1447800"/>
          </a:xfrm>
          <a:prstGeom prst="rightBrace">
            <a:avLst/>
          </a:prstGeom>
          <a:solidFill>
            <a:schemeClr val="tx1"/>
          </a:solidFill>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35846" name="TextBox 5"/>
          <p:cNvSpPr txBox="1">
            <a:spLocks noChangeArrowheads="1"/>
          </p:cNvSpPr>
          <p:nvPr/>
        </p:nvSpPr>
        <p:spPr bwMode="auto">
          <a:xfrm>
            <a:off x="4424362" y="1570037"/>
            <a:ext cx="2890838" cy="1477963"/>
          </a:xfrm>
          <a:prstGeom prst="rect">
            <a:avLst/>
          </a:prstGeom>
          <a:noFill/>
          <a:ln w="9525">
            <a:noFill/>
            <a:miter lim="800000"/>
            <a:headEnd/>
            <a:tailEnd/>
          </a:ln>
        </p:spPr>
        <p:txBody>
          <a:bodyPr>
            <a:spAutoFit/>
          </a:bodyPr>
          <a:lstStyle/>
          <a:p>
            <a:r>
              <a:rPr lang="es-ES_tradnl" dirty="0"/>
              <a:t>Impiden que las empresas</a:t>
            </a:r>
          </a:p>
          <a:p>
            <a:r>
              <a:rPr lang="es-ES_tradnl" dirty="0"/>
              <a:t> productivas crezcan en tamaño, y/o las menos productivas crezcan en productividad </a:t>
            </a:r>
            <a:endParaRPr lang="en-US" dirty="0"/>
          </a:p>
        </p:txBody>
      </p:sp>
      <p:sp>
        <p:nvSpPr>
          <p:cNvPr id="8" name="Right Arrow 7"/>
          <p:cNvSpPr/>
          <p:nvPr/>
        </p:nvSpPr>
        <p:spPr>
          <a:xfrm>
            <a:off x="4038600" y="2133600"/>
            <a:ext cx="3048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10600" cy="868362"/>
          </a:xfrm>
        </p:spPr>
        <p:txBody>
          <a:bodyPr/>
          <a:lstStyle/>
          <a:p>
            <a:r>
              <a:rPr lang="es-ES_tradnl" sz="2400" b="1" dirty="0" smtClean="0"/>
              <a:t>Aumentar la oferta de crédito (en 14%) aumenta</a:t>
            </a:r>
            <a:br>
              <a:rPr lang="es-ES_tradnl" sz="2400" b="1" dirty="0" smtClean="0"/>
            </a:br>
            <a:r>
              <a:rPr lang="es-ES_tradnl" sz="2400" b="1" dirty="0" smtClean="0"/>
              <a:t>(en 50%) la productividad de las pequeñas empresas</a:t>
            </a:r>
            <a:endParaRPr lang="en-US" sz="2400" b="1" dirty="0"/>
          </a:p>
        </p:txBody>
      </p:sp>
      <p:grpSp>
        <p:nvGrpSpPr>
          <p:cNvPr id="3" name="Group 6"/>
          <p:cNvGrpSpPr/>
          <p:nvPr/>
        </p:nvGrpSpPr>
        <p:grpSpPr>
          <a:xfrm>
            <a:off x="1066800" y="1371600"/>
            <a:ext cx="7467600" cy="4496754"/>
            <a:chOff x="1066800" y="1371600"/>
            <a:chExt cx="7467600" cy="4496754"/>
          </a:xfrm>
        </p:grpSpPr>
        <p:pic>
          <p:nvPicPr>
            <p:cNvPr id="4098" name="Picture 2"/>
            <p:cNvPicPr>
              <a:picLocks noChangeAspect="1" noChangeArrowheads="1"/>
            </p:cNvPicPr>
            <p:nvPr/>
          </p:nvPicPr>
          <p:blipFill>
            <a:blip r:embed="rId2" cstate="print"/>
            <a:srcRect/>
            <a:stretch>
              <a:fillRect/>
            </a:stretch>
          </p:blipFill>
          <p:spPr bwMode="auto">
            <a:xfrm>
              <a:off x="1066800" y="1371600"/>
              <a:ext cx="6934200" cy="4496754"/>
            </a:xfrm>
            <a:prstGeom prst="rect">
              <a:avLst/>
            </a:prstGeom>
            <a:noFill/>
            <a:ln w="9525">
              <a:noFill/>
              <a:miter lim="800000"/>
              <a:headEnd/>
              <a:tailEnd/>
            </a:ln>
          </p:spPr>
        </p:pic>
        <p:sp>
          <p:nvSpPr>
            <p:cNvPr id="4" name="TextBox 3"/>
            <p:cNvSpPr txBox="1"/>
            <p:nvPr/>
          </p:nvSpPr>
          <p:spPr>
            <a:xfrm>
              <a:off x="2667000" y="5029200"/>
              <a:ext cx="1752600" cy="400110"/>
            </a:xfrm>
            <a:prstGeom prst="rect">
              <a:avLst/>
            </a:prstGeom>
            <a:noFill/>
          </p:spPr>
          <p:txBody>
            <a:bodyPr wrap="square" rtlCol="0">
              <a:spAutoFit/>
            </a:bodyPr>
            <a:lstStyle/>
            <a:p>
              <a:r>
                <a:rPr lang="en-US" sz="1000" dirty="0" err="1" smtClean="0"/>
                <a:t>Impacto</a:t>
              </a:r>
              <a:r>
                <a:rPr lang="en-US" sz="1000" dirty="0" smtClean="0"/>
                <a:t> del c</a:t>
              </a:r>
              <a:r>
                <a:rPr lang="fr-FR" sz="1000" dirty="0" smtClean="0"/>
                <a:t>r</a:t>
              </a:r>
              <a:r>
                <a:rPr lang="pt-BR" sz="1000" dirty="0" smtClean="0"/>
                <a:t>édito </a:t>
              </a:r>
              <a:r>
                <a:rPr lang="pt-BR" sz="1000" dirty="0" err="1" smtClean="0"/>
                <a:t>en</a:t>
              </a:r>
              <a:r>
                <a:rPr lang="pt-BR" sz="1000" dirty="0" smtClean="0"/>
                <a:t> la </a:t>
              </a:r>
              <a:r>
                <a:rPr lang="pt-BR" sz="1000" dirty="0" err="1" smtClean="0"/>
                <a:t>productividad</a:t>
              </a:r>
              <a:endParaRPr lang="en-US" sz="1000" dirty="0"/>
            </a:p>
          </p:txBody>
        </p:sp>
        <p:sp>
          <p:nvSpPr>
            <p:cNvPr id="5" name="TextBox 4"/>
            <p:cNvSpPr txBox="1"/>
            <p:nvPr/>
          </p:nvSpPr>
          <p:spPr>
            <a:xfrm>
              <a:off x="5105400" y="5087779"/>
              <a:ext cx="1752600" cy="246221"/>
            </a:xfrm>
            <a:prstGeom prst="rect">
              <a:avLst/>
            </a:prstGeom>
            <a:noFill/>
          </p:spPr>
          <p:txBody>
            <a:bodyPr wrap="square" rtlCol="0">
              <a:spAutoFit/>
            </a:bodyPr>
            <a:lstStyle/>
            <a:p>
              <a:r>
                <a:rPr lang="en-US" sz="1000" dirty="0" err="1" smtClean="0"/>
                <a:t>Límite</a:t>
              </a:r>
              <a:r>
                <a:rPr lang="en-US" sz="1000" dirty="0" smtClean="0"/>
                <a:t> inferior</a:t>
              </a:r>
              <a:endParaRPr lang="en-US" sz="1000" dirty="0"/>
            </a:p>
          </p:txBody>
        </p:sp>
        <p:sp>
          <p:nvSpPr>
            <p:cNvPr id="6" name="TextBox 5"/>
            <p:cNvSpPr txBox="1"/>
            <p:nvPr/>
          </p:nvSpPr>
          <p:spPr>
            <a:xfrm>
              <a:off x="6781800" y="5105400"/>
              <a:ext cx="1752600" cy="246221"/>
            </a:xfrm>
            <a:prstGeom prst="rect">
              <a:avLst/>
            </a:prstGeom>
            <a:noFill/>
          </p:spPr>
          <p:txBody>
            <a:bodyPr wrap="square" rtlCol="0">
              <a:spAutoFit/>
            </a:bodyPr>
            <a:lstStyle/>
            <a:p>
              <a:r>
                <a:rPr lang="en-US" sz="1000" dirty="0" err="1" smtClean="0"/>
                <a:t>Límite</a:t>
              </a:r>
              <a:r>
                <a:rPr lang="en-US" sz="1000" dirty="0" smtClean="0"/>
                <a:t> superior</a:t>
              </a:r>
              <a:endParaRPr lang="en-US" sz="1000" dirty="0"/>
            </a:p>
          </p:txBody>
        </p:sp>
      </p:gr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cstate="print"/>
          <a:srcRect/>
          <a:stretch>
            <a:fillRect/>
          </a:stretch>
        </p:blipFill>
        <p:spPr bwMode="auto">
          <a:xfrm>
            <a:off x="381000" y="1676400"/>
            <a:ext cx="3886200" cy="4114800"/>
          </a:xfrm>
          <a:prstGeom prst="rect">
            <a:avLst/>
          </a:prstGeom>
          <a:noFill/>
          <a:ln w="9525">
            <a:noFill/>
            <a:miter lim="800000"/>
            <a:headEnd/>
            <a:tailEnd/>
          </a:ln>
          <a:effectLst/>
        </p:spPr>
      </p:pic>
      <p:pic>
        <p:nvPicPr>
          <p:cNvPr id="68611" name="Picture 3"/>
          <p:cNvPicPr>
            <a:picLocks noChangeAspect="1" noChangeArrowheads="1"/>
          </p:cNvPicPr>
          <p:nvPr/>
        </p:nvPicPr>
        <p:blipFill>
          <a:blip r:embed="rId3" cstate="print"/>
          <a:srcRect/>
          <a:stretch>
            <a:fillRect/>
          </a:stretch>
        </p:blipFill>
        <p:spPr bwMode="auto">
          <a:xfrm>
            <a:off x="4648200" y="1676400"/>
            <a:ext cx="3886200" cy="4114800"/>
          </a:xfrm>
          <a:prstGeom prst="rect">
            <a:avLst/>
          </a:prstGeom>
          <a:noFill/>
          <a:ln w="9525">
            <a:noFill/>
            <a:miter lim="800000"/>
            <a:headEnd/>
            <a:tailEnd/>
          </a:ln>
          <a:effectLst/>
        </p:spPr>
      </p:pic>
      <p:sp>
        <p:nvSpPr>
          <p:cNvPr id="5" name="TextBox 4"/>
          <p:cNvSpPr txBox="1"/>
          <p:nvPr/>
        </p:nvSpPr>
        <p:spPr>
          <a:xfrm>
            <a:off x="762000" y="5791200"/>
            <a:ext cx="6096000" cy="215444"/>
          </a:xfrm>
          <a:prstGeom prst="rect">
            <a:avLst/>
          </a:prstGeom>
          <a:noFill/>
        </p:spPr>
        <p:txBody>
          <a:bodyPr wrap="square" rtlCol="0">
            <a:spAutoFit/>
          </a:bodyPr>
          <a:lstStyle/>
          <a:p>
            <a:r>
              <a:rPr lang="es-CO" sz="800" dirty="0" smtClean="0"/>
              <a:t>Fuente: IFS</a:t>
            </a:r>
            <a:endParaRPr lang="es-CO" sz="800" dirty="0"/>
          </a:p>
        </p:txBody>
      </p:sp>
      <p:sp>
        <p:nvSpPr>
          <p:cNvPr id="6" name="TextBox 5"/>
          <p:cNvSpPr txBox="1"/>
          <p:nvPr/>
        </p:nvSpPr>
        <p:spPr>
          <a:xfrm>
            <a:off x="609600" y="1371600"/>
            <a:ext cx="38862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r>
              <a:rPr lang="es-CO" sz="1200" b="1" dirty="0" smtClean="0">
                <a:solidFill>
                  <a:srgbClr val="0099CC"/>
                </a:solidFill>
                <a:latin typeface="+mj-lt"/>
                <a:ea typeface="+mj-ea"/>
                <a:cs typeface="+mj-cs"/>
              </a:rPr>
              <a:t>Tiempo para recuperar el colateral (días)</a:t>
            </a:r>
          </a:p>
        </p:txBody>
      </p:sp>
      <p:sp>
        <p:nvSpPr>
          <p:cNvPr id="7" name="TextBox 6"/>
          <p:cNvSpPr txBox="1"/>
          <p:nvPr/>
        </p:nvSpPr>
        <p:spPr>
          <a:xfrm>
            <a:off x="5410200" y="1371600"/>
            <a:ext cx="28194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r>
              <a:rPr lang="es-CO" sz="1200" b="1" dirty="0" smtClean="0">
                <a:solidFill>
                  <a:srgbClr val="0099CC"/>
                </a:solidFill>
                <a:latin typeface="+mj-lt"/>
                <a:ea typeface="+mj-ea"/>
                <a:cs typeface="+mj-cs"/>
              </a:rPr>
              <a:t>Costo de recuperar el colateral (%)</a:t>
            </a:r>
          </a:p>
        </p:txBody>
      </p:sp>
      <p:sp>
        <p:nvSpPr>
          <p:cNvPr id="8" name="Title 1"/>
          <p:cNvSpPr>
            <a:spLocks noGrp="1"/>
          </p:cNvSpPr>
          <p:nvPr>
            <p:ph type="title"/>
          </p:nvPr>
        </p:nvSpPr>
        <p:spPr>
          <a:xfrm>
            <a:off x="457200" y="274638"/>
            <a:ext cx="8229600" cy="1143000"/>
          </a:xfrm>
        </p:spPr>
        <p:txBody>
          <a:bodyPr/>
          <a:lstStyle/>
          <a:p>
            <a:r>
              <a:rPr lang="es-CO" dirty="0" smtClean="0"/>
              <a:t>América Latina está muy rezagada en la protección de los derechos de los acreedores</a:t>
            </a:r>
            <a:endParaRPr lang="es-CO"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CO" dirty="0" smtClean="0"/>
              <a:t>La región podría ganar mucho en profundidad financiera  de  llevar a cabo estas grandes reformas</a:t>
            </a:r>
            <a:endParaRPr lang="es-CO" dirty="0"/>
          </a:p>
        </p:txBody>
      </p:sp>
      <p:pic>
        <p:nvPicPr>
          <p:cNvPr id="5122" name="Picture 2"/>
          <p:cNvPicPr>
            <a:picLocks noChangeAspect="1" noChangeArrowheads="1"/>
          </p:cNvPicPr>
          <p:nvPr/>
        </p:nvPicPr>
        <p:blipFill>
          <a:blip r:embed="rId2" cstate="print"/>
          <a:srcRect/>
          <a:stretch>
            <a:fillRect/>
          </a:stretch>
        </p:blipFill>
        <p:spPr bwMode="auto">
          <a:xfrm>
            <a:off x="1600200" y="2057400"/>
            <a:ext cx="5791200" cy="3852272"/>
          </a:xfrm>
          <a:prstGeom prst="rect">
            <a:avLst/>
          </a:prstGeom>
          <a:noFill/>
          <a:ln w="9525">
            <a:noFill/>
            <a:miter lim="800000"/>
            <a:headEnd/>
            <a:tailEnd/>
          </a:ln>
          <a:effectLst/>
        </p:spPr>
      </p:pic>
      <p:sp>
        <p:nvSpPr>
          <p:cNvPr id="5" name="TextBox 4"/>
          <p:cNvSpPr txBox="1"/>
          <p:nvPr/>
        </p:nvSpPr>
        <p:spPr>
          <a:xfrm>
            <a:off x="2971800" y="1371600"/>
            <a:ext cx="4953000" cy="10156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r>
              <a:rPr lang="es-CO" sz="1600" b="1" dirty="0" smtClean="0">
                <a:solidFill>
                  <a:srgbClr val="0099CC"/>
                </a:solidFill>
                <a:latin typeface="+mj-lt"/>
                <a:ea typeface="+mj-ea"/>
                <a:cs typeface="+mj-cs"/>
              </a:rPr>
              <a:t>Ganancias por reformas</a:t>
            </a:r>
          </a:p>
        </p:txBody>
      </p:sp>
      <p:sp>
        <p:nvSpPr>
          <p:cNvPr id="6" name="TextBox 5"/>
          <p:cNvSpPr txBox="1"/>
          <p:nvPr/>
        </p:nvSpPr>
        <p:spPr>
          <a:xfrm>
            <a:off x="990600" y="5943600"/>
            <a:ext cx="6096000" cy="215444"/>
          </a:xfrm>
          <a:prstGeom prst="rect">
            <a:avLst/>
          </a:prstGeom>
          <a:noFill/>
        </p:spPr>
        <p:txBody>
          <a:bodyPr wrap="square" rtlCol="0">
            <a:spAutoFit/>
          </a:bodyPr>
          <a:lstStyle/>
          <a:p>
            <a:r>
              <a:rPr lang="es-CO" sz="800" dirty="0" smtClean="0"/>
              <a:t>Fuente: Warnock &amp; Warnock (2008), Bancos Centrales y Superintendencias Financieras de </a:t>
            </a:r>
            <a:r>
              <a:rPr lang="es-CO" sz="800" dirty="0" err="1" smtClean="0"/>
              <a:t>Am.Lat</a:t>
            </a:r>
            <a:r>
              <a:rPr lang="es-CO" sz="800" dirty="0" smtClean="0"/>
              <a:t>. y cálculos propios.</a:t>
            </a:r>
            <a:endParaRPr lang="es-CO" sz="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s-ES_tradnl" sz="2800" b="1" dirty="0" smtClean="0"/>
              <a:t>¿Cuáles son los principales problemas?</a:t>
            </a:r>
            <a:endParaRPr lang="en-US" sz="2800" b="1" dirty="0" smtClean="0"/>
          </a:p>
        </p:txBody>
      </p:sp>
      <p:sp>
        <p:nvSpPr>
          <p:cNvPr id="35843" name="Content Placeholder 2"/>
          <p:cNvSpPr>
            <a:spLocks noGrp="1"/>
          </p:cNvSpPr>
          <p:nvPr>
            <p:ph idx="1"/>
          </p:nvPr>
        </p:nvSpPr>
        <p:spPr>
          <a:xfrm>
            <a:off x="457200" y="1600200"/>
            <a:ext cx="4038600" cy="4191000"/>
          </a:xfrm>
        </p:spPr>
        <p:txBody>
          <a:bodyPr/>
          <a:lstStyle/>
          <a:p>
            <a:pPr eaLnBrk="1" hangingPunct="1"/>
            <a:r>
              <a:rPr lang="es-ES_tradnl" sz="1800" dirty="0" smtClean="0">
                <a:solidFill>
                  <a:schemeClr val="bg2">
                    <a:lumMod val="60000"/>
                    <a:lumOff val="40000"/>
                  </a:schemeClr>
                </a:solidFill>
              </a:rPr>
              <a:t>Altos costos de transporte </a:t>
            </a:r>
          </a:p>
          <a:p>
            <a:pPr eaLnBrk="1" hangingPunct="1"/>
            <a:r>
              <a:rPr lang="es-ES_tradnl" sz="1800" dirty="0" smtClean="0">
                <a:solidFill>
                  <a:schemeClr val="bg2">
                    <a:lumMod val="60000"/>
                    <a:lumOff val="40000"/>
                  </a:schemeClr>
                </a:solidFill>
              </a:rPr>
              <a:t>Bajo crédito</a:t>
            </a:r>
          </a:p>
          <a:p>
            <a:pPr eaLnBrk="1" hangingPunct="1"/>
            <a:r>
              <a:rPr lang="es-ES_tradnl" sz="1800" dirty="0" smtClean="0">
                <a:solidFill>
                  <a:schemeClr val="bg2">
                    <a:lumMod val="60000"/>
                    <a:lumOff val="40000"/>
                  </a:schemeClr>
                </a:solidFill>
              </a:rPr>
              <a:t>Altos impuestos firmas</a:t>
            </a:r>
          </a:p>
          <a:p>
            <a:pPr eaLnBrk="1" hangingPunct="1"/>
            <a:r>
              <a:rPr lang="es-ES_tradnl" sz="1800" dirty="0" smtClean="0">
                <a:solidFill>
                  <a:schemeClr val="bg2">
                    <a:lumMod val="60000"/>
                    <a:lumOff val="40000"/>
                  </a:schemeClr>
                </a:solidFill>
              </a:rPr>
              <a:t>Insuficiente innovación</a:t>
            </a:r>
          </a:p>
          <a:p>
            <a:pPr eaLnBrk="1" hangingPunct="1"/>
            <a:endParaRPr lang="es-ES_tradnl" sz="1800" dirty="0" smtClean="0"/>
          </a:p>
          <a:p>
            <a:pPr eaLnBrk="1" hangingPunct="1"/>
            <a:endParaRPr lang="es-ES_tradnl" sz="1800" dirty="0" smtClean="0"/>
          </a:p>
          <a:p>
            <a:pPr eaLnBrk="1" hangingPunct="1"/>
            <a:r>
              <a:rPr lang="es-ES_tradnl" sz="1800" dirty="0" smtClean="0"/>
              <a:t>Regímenes fiscales simplificados</a:t>
            </a:r>
          </a:p>
          <a:p>
            <a:pPr eaLnBrk="1" hangingPunct="1"/>
            <a:r>
              <a:rPr lang="es-ES_tradnl" sz="1800" dirty="0" smtClean="0"/>
              <a:t>Evasión fiscal</a:t>
            </a:r>
          </a:p>
          <a:p>
            <a:pPr eaLnBrk="1" hangingPunct="1"/>
            <a:r>
              <a:rPr lang="es-ES_tradnl" sz="1800" dirty="0" smtClean="0"/>
              <a:t>Programas sociales para informales</a:t>
            </a:r>
          </a:p>
          <a:p>
            <a:pPr eaLnBrk="1" hangingPunct="1"/>
            <a:r>
              <a:rPr lang="es-ES_tradnl" sz="1800" dirty="0" smtClean="0"/>
              <a:t>Políticas para PYMES solo enfocadas en tamaño</a:t>
            </a:r>
          </a:p>
          <a:p>
            <a:pPr eaLnBrk="1" hangingPunct="1"/>
            <a:endParaRPr lang="es-ES_tradnl" sz="1800" dirty="0" smtClean="0"/>
          </a:p>
          <a:p>
            <a:pPr eaLnBrk="1" hangingPunct="1"/>
            <a:endParaRPr lang="en-US" sz="1800" dirty="0" smtClean="0"/>
          </a:p>
        </p:txBody>
      </p:sp>
      <p:sp>
        <p:nvSpPr>
          <p:cNvPr id="35844" name="Slide Number Placeholder 3"/>
          <p:cNvSpPr>
            <a:spLocks noGrp="1"/>
          </p:cNvSpPr>
          <p:nvPr>
            <p:ph type="sldNum" sz="quarter" idx="12"/>
          </p:nvPr>
        </p:nvSpPr>
        <p:spPr>
          <a:noFill/>
        </p:spPr>
        <p:txBody>
          <a:bodyPr/>
          <a:lstStyle/>
          <a:p>
            <a:r>
              <a:rPr lang="en-US"/>
              <a:t>- </a:t>
            </a:r>
            <a:fld id="{90D9419F-27A2-4ADA-A769-275C97D89EBB}" type="slidenum">
              <a:rPr lang="en-US"/>
              <a:pPr/>
              <a:t>38</a:t>
            </a:fld>
            <a:r>
              <a:rPr lang="en-US"/>
              <a:t> -</a:t>
            </a:r>
          </a:p>
        </p:txBody>
      </p:sp>
      <p:sp>
        <p:nvSpPr>
          <p:cNvPr id="5" name="Right Brace 4"/>
          <p:cNvSpPr/>
          <p:nvPr/>
        </p:nvSpPr>
        <p:spPr>
          <a:xfrm>
            <a:off x="3962400" y="1600200"/>
            <a:ext cx="198438" cy="1447800"/>
          </a:xfrm>
          <a:prstGeom prst="rightBrace">
            <a:avLst/>
          </a:prstGeom>
          <a:solidFill>
            <a:schemeClr val="tx1"/>
          </a:solidFill>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35846" name="TextBox 5"/>
          <p:cNvSpPr txBox="1">
            <a:spLocks noChangeArrowheads="1"/>
          </p:cNvSpPr>
          <p:nvPr/>
        </p:nvSpPr>
        <p:spPr bwMode="auto">
          <a:xfrm>
            <a:off x="4424362" y="1570037"/>
            <a:ext cx="2890838" cy="1477963"/>
          </a:xfrm>
          <a:prstGeom prst="rect">
            <a:avLst/>
          </a:prstGeom>
          <a:noFill/>
          <a:ln w="9525">
            <a:noFill/>
            <a:miter lim="800000"/>
            <a:headEnd/>
            <a:tailEnd/>
          </a:ln>
        </p:spPr>
        <p:txBody>
          <a:bodyPr>
            <a:spAutoFit/>
          </a:bodyPr>
          <a:lstStyle/>
          <a:p>
            <a:r>
              <a:rPr lang="es-ES_tradnl" dirty="0">
                <a:solidFill>
                  <a:schemeClr val="bg2">
                    <a:lumMod val="60000"/>
                    <a:lumOff val="40000"/>
                  </a:schemeClr>
                </a:solidFill>
              </a:rPr>
              <a:t>Impiden que las empresas</a:t>
            </a:r>
          </a:p>
          <a:p>
            <a:r>
              <a:rPr lang="es-ES_tradnl" dirty="0">
                <a:solidFill>
                  <a:schemeClr val="bg2">
                    <a:lumMod val="60000"/>
                    <a:lumOff val="40000"/>
                  </a:schemeClr>
                </a:solidFill>
              </a:rPr>
              <a:t> productivas crezcan en tamaño, y/o las menos productivas crezcan en productividad </a:t>
            </a:r>
            <a:endParaRPr lang="en-US" dirty="0">
              <a:solidFill>
                <a:schemeClr val="bg2">
                  <a:lumMod val="60000"/>
                  <a:lumOff val="40000"/>
                </a:schemeClr>
              </a:solidFill>
            </a:endParaRPr>
          </a:p>
        </p:txBody>
      </p:sp>
      <p:sp>
        <p:nvSpPr>
          <p:cNvPr id="8" name="Right Arrow 7"/>
          <p:cNvSpPr/>
          <p:nvPr/>
        </p:nvSpPr>
        <p:spPr>
          <a:xfrm>
            <a:off x="4038600" y="2133600"/>
            <a:ext cx="3048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ight Brace 9"/>
          <p:cNvSpPr/>
          <p:nvPr/>
        </p:nvSpPr>
        <p:spPr>
          <a:xfrm>
            <a:off x="4572000" y="3886200"/>
            <a:ext cx="198438" cy="1447800"/>
          </a:xfrm>
          <a:prstGeom prst="rightBrace">
            <a:avLst/>
          </a:prstGeom>
          <a:solidFill>
            <a:schemeClr val="tx1"/>
          </a:solidFill>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35849" name="TextBox 13"/>
          <p:cNvSpPr txBox="1">
            <a:spLocks noChangeArrowheads="1"/>
          </p:cNvSpPr>
          <p:nvPr/>
        </p:nvSpPr>
        <p:spPr bwMode="auto">
          <a:xfrm>
            <a:off x="5105400" y="4038600"/>
            <a:ext cx="3276600" cy="1200150"/>
          </a:xfrm>
          <a:prstGeom prst="rect">
            <a:avLst/>
          </a:prstGeom>
          <a:noFill/>
          <a:ln w="9525">
            <a:noFill/>
            <a:miter lim="800000"/>
            <a:headEnd/>
            <a:tailEnd/>
          </a:ln>
        </p:spPr>
        <p:txBody>
          <a:bodyPr>
            <a:spAutoFit/>
          </a:bodyPr>
          <a:lstStyle/>
          <a:p>
            <a:r>
              <a:rPr lang="es-ES_tradnl" dirty="0"/>
              <a:t>Promueven la supervivencia y la expansión de las empresas menos productivas y menos dinámicas.</a:t>
            </a:r>
            <a:endParaRPr lang="en-US" dirty="0"/>
          </a:p>
        </p:txBody>
      </p:sp>
      <p:sp>
        <p:nvSpPr>
          <p:cNvPr id="11" name="Right Arrow 10"/>
          <p:cNvSpPr/>
          <p:nvPr/>
        </p:nvSpPr>
        <p:spPr>
          <a:xfrm>
            <a:off x="4648200" y="4392612"/>
            <a:ext cx="3048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lstStyle/>
          <a:p>
            <a:r>
              <a:rPr lang="es-ES_tradnl" sz="2400" b="1" dirty="0" smtClean="0"/>
              <a:t>Los regímenes tributarios tienen una gran responsabilidad en la tragedia de la productividad</a:t>
            </a:r>
            <a:endParaRPr lang="en-US" sz="2400" b="1" dirty="0"/>
          </a:p>
        </p:txBody>
      </p:sp>
      <p:sp>
        <p:nvSpPr>
          <p:cNvPr id="4" name="Content Placeholder 3"/>
          <p:cNvSpPr>
            <a:spLocks noGrp="1"/>
          </p:cNvSpPr>
          <p:nvPr>
            <p:ph idx="1"/>
          </p:nvPr>
        </p:nvSpPr>
        <p:spPr/>
        <p:txBody>
          <a:bodyPr/>
          <a:lstStyle/>
          <a:p>
            <a:r>
              <a:rPr lang="es-ES_tradnl" sz="2400" dirty="0" smtClean="0"/>
              <a:t>13 países tienen regímenes simplificados para las pequeñas empresas</a:t>
            </a:r>
          </a:p>
          <a:p>
            <a:pPr lvl="1"/>
            <a:r>
              <a:rPr lang="es-ES_tradnl" sz="2400" dirty="0" smtClean="0"/>
              <a:t>Un gran ahorro de energías (se gastan en promedio 320 horas al año en preparar la declaración de impuestos)</a:t>
            </a:r>
          </a:p>
          <a:p>
            <a:pPr lvl="1"/>
            <a:r>
              <a:rPr lang="es-ES_tradnl" sz="2400" dirty="0" smtClean="0"/>
              <a:t>Pero impide el crecimiento de las empresas: sus ganancias bajarían 25-50% si se vuelven grandes</a:t>
            </a:r>
          </a:p>
          <a:p>
            <a:pPr lvl="1"/>
            <a:r>
              <a:rPr lang="es-ES_tradnl" sz="2400" dirty="0" smtClean="0"/>
              <a:t>…y es un subsidio a las pequeñas empresas improductivas</a:t>
            </a:r>
          </a:p>
          <a:p>
            <a:r>
              <a:rPr lang="es-ES_tradnl" sz="2400" dirty="0" smtClean="0"/>
              <a:t>Unidades de atención a grandes contribuyentes:</a:t>
            </a:r>
          </a:p>
          <a:p>
            <a:pPr lvl="1"/>
            <a:r>
              <a:rPr lang="es-ES_tradnl" sz="2400" dirty="0" smtClean="0"/>
              <a:t>Mejor no estar en ese club</a:t>
            </a:r>
          </a:p>
          <a:p>
            <a:endParaRPr lang="en-US" sz="2400" dirty="0"/>
          </a:p>
        </p:txBody>
      </p:sp>
      <p:sp>
        <p:nvSpPr>
          <p:cNvPr id="3" name="Slide Number Placeholder 2"/>
          <p:cNvSpPr>
            <a:spLocks noGrp="1"/>
          </p:cNvSpPr>
          <p:nvPr>
            <p:ph type="sldNum" sz="quarter" idx="12"/>
          </p:nvPr>
        </p:nvSpPr>
        <p:spPr/>
        <p:txBody>
          <a:bodyPr/>
          <a:lstStyle/>
          <a:p>
            <a:pPr>
              <a:defRPr/>
            </a:pPr>
            <a:fld id="{D5786D6B-B736-48F5-B11E-D663AE5856B5}" type="slidenum">
              <a:rPr lang="en-US" smtClean="0"/>
              <a:pPr>
                <a:defRPr/>
              </a:pPr>
              <a:t>39</a:t>
            </a:fld>
            <a:endParaRPr lang="en-US" smtClean="0"/>
          </a:p>
          <a:p>
            <a:pPr>
              <a:defRPr/>
            </a:pP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400" b="1" dirty="0" smtClean="0"/>
              <a:t>Las administraciones tributarias se concentran en las grandes empresas</a:t>
            </a:r>
            <a:endParaRPr lang="en-US" sz="2400" b="1" dirty="0"/>
          </a:p>
        </p:txBody>
      </p:sp>
      <p:pic>
        <p:nvPicPr>
          <p:cNvPr id="1026" name="Picture 2"/>
          <p:cNvPicPr>
            <a:picLocks noChangeAspect="1" noChangeArrowheads="1"/>
          </p:cNvPicPr>
          <p:nvPr/>
        </p:nvPicPr>
        <p:blipFill>
          <a:blip r:embed="rId2" cstate="print"/>
          <a:srcRect/>
          <a:stretch>
            <a:fillRect/>
          </a:stretch>
        </p:blipFill>
        <p:spPr bwMode="auto">
          <a:xfrm>
            <a:off x="1066800" y="1600200"/>
            <a:ext cx="6477000" cy="46759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s-ES_tradnl" sz="2400" b="1" dirty="0" smtClean="0"/>
              <a:t>Los sobrecostos salariales tienen otra dosis de responsabilidad en la baja productividad </a:t>
            </a:r>
            <a:endParaRPr lang="en-US" sz="2400" b="1" dirty="0"/>
          </a:p>
        </p:txBody>
      </p:sp>
      <p:graphicFrame>
        <p:nvGraphicFramePr>
          <p:cNvPr id="3" name="Chart 2"/>
          <p:cNvGraphicFramePr/>
          <p:nvPr/>
        </p:nvGraphicFramePr>
        <p:xfrm>
          <a:off x="1447800" y="1524000"/>
          <a:ext cx="5791200" cy="4648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Table 3"/>
          <p:cNvGraphicFramePr>
            <a:graphicFrameLocks noGrp="1"/>
          </p:cNvGraphicFramePr>
          <p:nvPr/>
        </p:nvGraphicFramePr>
        <p:xfrm>
          <a:off x="1371600" y="5867400"/>
          <a:ext cx="6172200" cy="502920"/>
        </p:xfrm>
        <a:graphic>
          <a:graphicData uri="http://schemas.openxmlformats.org/drawingml/2006/table">
            <a:tbl>
              <a:tblPr/>
              <a:tblGrid>
                <a:gridCol w="6172200"/>
              </a:tblGrid>
              <a:tr h="502920">
                <a:tc>
                  <a:txBody>
                    <a:bodyPr/>
                    <a:lstStyle/>
                    <a:p>
                      <a:pPr algn="l" fontAlgn="b"/>
                      <a:r>
                        <a:rPr lang="es-ES" sz="800" b="0" i="0" u="none" strike="noStrike" dirty="0">
                          <a:solidFill>
                            <a:srgbClr val="000000"/>
                          </a:solidFill>
                          <a:latin typeface="Calibri"/>
                        </a:rPr>
                        <a:t>Fuente: Cálculos del autor con base en datos de </a:t>
                      </a:r>
                      <a:r>
                        <a:rPr lang="es-ES" sz="800" b="0" i="0" u="none" strike="noStrike" dirty="0" err="1">
                          <a:solidFill>
                            <a:srgbClr val="000000"/>
                          </a:solidFill>
                          <a:latin typeface="Calibri"/>
                        </a:rPr>
                        <a:t>United</a:t>
                      </a:r>
                      <a:r>
                        <a:rPr lang="es-ES" sz="800" b="0" i="0" u="none" strike="noStrike" dirty="0">
                          <a:solidFill>
                            <a:srgbClr val="000000"/>
                          </a:solidFill>
                          <a:latin typeface="Calibri"/>
                        </a:rPr>
                        <a:t> </a:t>
                      </a:r>
                      <a:r>
                        <a:rPr lang="es-ES" sz="800" b="0" i="0" u="none" strike="noStrike" dirty="0" err="1">
                          <a:solidFill>
                            <a:srgbClr val="000000"/>
                          </a:solidFill>
                          <a:latin typeface="Calibri"/>
                        </a:rPr>
                        <a:t>States</a:t>
                      </a:r>
                      <a:r>
                        <a:rPr lang="es-ES" sz="800" b="0" i="0" u="none" strike="noStrike" dirty="0">
                          <a:solidFill>
                            <a:srgbClr val="000000"/>
                          </a:solidFill>
                          <a:latin typeface="Calibri"/>
                        </a:rPr>
                        <a:t> Social Security </a:t>
                      </a:r>
                      <a:r>
                        <a:rPr lang="es-ES" sz="800" b="0" i="0" u="none" strike="noStrike" dirty="0" err="1">
                          <a:solidFill>
                            <a:srgbClr val="000000"/>
                          </a:solidFill>
                          <a:latin typeface="Calibri"/>
                        </a:rPr>
                        <a:t>Administration</a:t>
                      </a:r>
                      <a:r>
                        <a:rPr lang="es-ES" sz="800" b="0" i="0" u="none" strike="noStrike" dirty="0">
                          <a:solidFill>
                            <a:srgbClr val="000000"/>
                          </a:solidFill>
                          <a:latin typeface="Calibri"/>
                        </a:rPr>
                        <a:t> (2008), </a:t>
                      </a:r>
                      <a:r>
                        <a:rPr lang="es-ES" sz="800" b="0" i="0" u="none" strike="noStrike" dirty="0" err="1">
                          <a:solidFill>
                            <a:srgbClr val="000000"/>
                          </a:solidFill>
                          <a:latin typeface="Calibri"/>
                        </a:rPr>
                        <a:t>Heckman</a:t>
                      </a:r>
                      <a:r>
                        <a:rPr lang="es-ES" sz="800" b="0" i="0" u="none" strike="noStrike" dirty="0">
                          <a:solidFill>
                            <a:srgbClr val="000000"/>
                          </a:solidFill>
                          <a:latin typeface="Calibri"/>
                        </a:rPr>
                        <a:t> y Pagés (2004), </a:t>
                      </a:r>
                      <a:r>
                        <a:rPr lang="es-ES" sz="800" b="0" i="0" u="none" strike="noStrike" dirty="0" err="1">
                          <a:solidFill>
                            <a:srgbClr val="000000"/>
                          </a:solidFill>
                          <a:latin typeface="Calibri"/>
                        </a:rPr>
                        <a:t>Kugler</a:t>
                      </a:r>
                      <a:r>
                        <a:rPr lang="es-ES" sz="800" b="0" i="0" u="none" strike="noStrike" dirty="0">
                          <a:solidFill>
                            <a:srgbClr val="000000"/>
                          </a:solidFill>
                          <a:latin typeface="Calibri"/>
                        </a:rPr>
                        <a:t> y </a:t>
                      </a:r>
                      <a:r>
                        <a:rPr lang="es-ES" sz="800" b="0" i="0" u="none" strike="noStrike" dirty="0" err="1">
                          <a:solidFill>
                            <a:srgbClr val="000000"/>
                          </a:solidFill>
                          <a:latin typeface="Calibri"/>
                        </a:rPr>
                        <a:t>Kugler</a:t>
                      </a:r>
                      <a:r>
                        <a:rPr lang="es-ES" sz="800" b="0" i="0" u="none" strike="noStrike" dirty="0">
                          <a:solidFill>
                            <a:srgbClr val="000000"/>
                          </a:solidFill>
                          <a:latin typeface="Calibri"/>
                        </a:rPr>
                        <a:t> (2009), Jaramillo(2004), Levy (2008) y OIT (2009b).</a:t>
                      </a:r>
                    </a:p>
                  </a:txBody>
                  <a:tcPr marL="0" marR="0" marT="0" marB="0" anchor="b">
                    <a:lnL>
                      <a:noFill/>
                    </a:lnL>
                    <a:lnR>
                      <a:noFill/>
                    </a:lnR>
                    <a:lnT>
                      <a:noFill/>
                    </a:lnT>
                    <a:lnB>
                      <a:noFill/>
                    </a:lnB>
                  </a:tcPr>
                </a:tc>
              </a:tr>
            </a:tbl>
          </a:graphicData>
        </a:graphic>
      </p:graphicFrame>
      <p:graphicFrame>
        <p:nvGraphicFramePr>
          <p:cNvPr id="5" name="Table 4"/>
          <p:cNvGraphicFramePr>
            <a:graphicFrameLocks noGrp="1"/>
          </p:cNvGraphicFramePr>
          <p:nvPr/>
        </p:nvGraphicFramePr>
        <p:xfrm>
          <a:off x="762000" y="1295400"/>
          <a:ext cx="7848600" cy="304800"/>
        </p:xfrm>
        <a:graphic>
          <a:graphicData uri="http://schemas.openxmlformats.org/drawingml/2006/table">
            <a:tbl>
              <a:tblPr/>
              <a:tblGrid>
                <a:gridCol w="7848600"/>
              </a:tblGrid>
              <a:tr h="304800">
                <a:tc>
                  <a:txBody>
                    <a:bodyPr/>
                    <a:lstStyle/>
                    <a:p>
                      <a:pPr algn="ctr" fontAlgn="b"/>
                      <a:r>
                        <a:rPr lang="es-ES" sz="2000" b="1" i="0" u="none" strike="noStrike" dirty="0" smtClean="0">
                          <a:solidFill>
                            <a:srgbClr val="000000"/>
                          </a:solidFill>
                          <a:latin typeface="Calibri"/>
                        </a:rPr>
                        <a:t>Sobrecostos salariales</a:t>
                      </a:r>
                      <a:r>
                        <a:rPr lang="es-ES" sz="2000" b="1" i="0" u="none" strike="noStrike" baseline="0" dirty="0" smtClean="0">
                          <a:solidFill>
                            <a:srgbClr val="000000"/>
                          </a:solidFill>
                          <a:latin typeface="Calibri"/>
                        </a:rPr>
                        <a:t> </a:t>
                      </a:r>
                      <a:r>
                        <a:rPr lang="es-ES" sz="2000" b="1" i="0" u="none" strike="noStrike" dirty="0" smtClean="0">
                          <a:solidFill>
                            <a:srgbClr val="000000"/>
                          </a:solidFill>
                          <a:latin typeface="Calibri"/>
                        </a:rPr>
                        <a:t>(</a:t>
                      </a:r>
                      <a:r>
                        <a:rPr lang="es-ES" sz="2000" b="1" i="0" u="none" strike="noStrike" dirty="0">
                          <a:solidFill>
                            <a:srgbClr val="000000"/>
                          </a:solidFill>
                          <a:latin typeface="Calibri"/>
                        </a:rPr>
                        <a:t>como porcentaje de los salarios</a:t>
                      </a:r>
                      <a:r>
                        <a:rPr lang="es-ES" sz="2000" b="1" i="0" u="none" strike="noStrike" dirty="0" smtClean="0">
                          <a:solidFill>
                            <a:srgbClr val="000000"/>
                          </a:solidFill>
                          <a:latin typeface="Calibri"/>
                        </a:rPr>
                        <a:t>) </a:t>
                      </a:r>
                      <a:endParaRPr lang="es-ES" sz="2000" b="1" i="0" u="none" strike="noStrike" dirty="0">
                        <a:solidFill>
                          <a:srgbClr val="000000"/>
                        </a:solidFill>
                        <a:latin typeface="Calibri"/>
                      </a:endParaRPr>
                    </a:p>
                  </a:txBody>
                  <a:tcPr marL="0" marR="0" marT="0"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s-ES_tradnl" i="1" dirty="0" smtClean="0"/>
              <a:t>¿Cómo mejorar la productividad?</a:t>
            </a:r>
            <a:endParaRPr lang="en-US" i="1" dirty="0" smtClean="0"/>
          </a:p>
        </p:txBody>
      </p:sp>
      <p:sp>
        <p:nvSpPr>
          <p:cNvPr id="36867" name="Content Placeholder 2"/>
          <p:cNvSpPr>
            <a:spLocks noGrp="1"/>
          </p:cNvSpPr>
          <p:nvPr>
            <p:ph idx="1"/>
          </p:nvPr>
        </p:nvSpPr>
        <p:spPr>
          <a:xfrm>
            <a:off x="173038" y="1143000"/>
            <a:ext cx="8763000" cy="4648200"/>
          </a:xfrm>
        </p:spPr>
        <p:txBody>
          <a:bodyPr/>
          <a:lstStyle/>
          <a:p>
            <a:pPr eaLnBrk="1" hangingPunct="1"/>
            <a:r>
              <a:rPr lang="es-ES_tradnl" sz="2400" i="1" smtClean="0"/>
              <a:t>Mejorando la eficiencia del sector transporte, la gerencia de puertos y aeropuertos y mejorando la infraestructura</a:t>
            </a:r>
          </a:p>
          <a:p>
            <a:pPr eaLnBrk="1" hangingPunct="1"/>
            <a:r>
              <a:rPr lang="es-ES_tradnl" sz="2400" i="1" smtClean="0"/>
              <a:t>Promoviendo condiciones que permitan profundizar el mercado de crédito.</a:t>
            </a:r>
          </a:p>
          <a:p>
            <a:pPr eaLnBrk="1" hangingPunct="1"/>
            <a:r>
              <a:rPr lang="es-ES_tradnl" sz="2400" i="1" smtClean="0"/>
              <a:t>Mejorando el régimen fiscal a fines de que favorezca el crecimiento de las firmas, particularmente las más productivas y se reduzca la evasión.</a:t>
            </a:r>
          </a:p>
          <a:p>
            <a:pPr eaLnBrk="1" hangingPunct="1"/>
            <a:r>
              <a:rPr lang="es-ES_tradnl" sz="2400" i="1" smtClean="0"/>
              <a:t>Buscando sistemas de protección social más universales y menos distorsionantes,  evitando los programas sociales paralelos para trabajadores informales.</a:t>
            </a:r>
          </a:p>
          <a:p>
            <a:pPr eaLnBrk="1" hangingPunct="1"/>
            <a:endParaRPr lang="es-ES_tradnl" sz="2400" i="1" smtClean="0"/>
          </a:p>
          <a:p>
            <a:pPr eaLnBrk="1" hangingPunct="1"/>
            <a:endParaRPr lang="es-ES_tradnl" sz="2400" i="1" smtClean="0"/>
          </a:p>
          <a:p>
            <a:pPr eaLnBrk="1" hangingPunct="1"/>
            <a:endParaRPr lang="es-ES_tradnl" sz="2400" i="1" smtClean="0"/>
          </a:p>
          <a:p>
            <a:pPr eaLnBrk="1" hangingPunct="1">
              <a:buFontTx/>
              <a:buNone/>
            </a:pPr>
            <a:endParaRPr lang="es-ES_tradnl" sz="2400" i="1" smtClean="0"/>
          </a:p>
          <a:p>
            <a:pPr eaLnBrk="1" hangingPunct="1"/>
            <a:endParaRPr lang="es-ES_tradnl" sz="2400" i="1" smtClean="0"/>
          </a:p>
          <a:p>
            <a:pPr eaLnBrk="1" hangingPunct="1"/>
            <a:endParaRPr lang="es-ES_tradnl" sz="2400" i="1" smtClean="0"/>
          </a:p>
          <a:p>
            <a:pPr eaLnBrk="1" hangingPunct="1">
              <a:buFontTx/>
              <a:buNone/>
            </a:pPr>
            <a:endParaRPr lang="en-US" smtClean="0"/>
          </a:p>
        </p:txBody>
      </p:sp>
      <p:sp>
        <p:nvSpPr>
          <p:cNvPr id="36868" name="Slide Number Placeholder 3"/>
          <p:cNvSpPr>
            <a:spLocks noGrp="1"/>
          </p:cNvSpPr>
          <p:nvPr>
            <p:ph type="sldNum" sz="quarter" idx="12"/>
          </p:nvPr>
        </p:nvSpPr>
        <p:spPr>
          <a:noFill/>
        </p:spPr>
        <p:txBody>
          <a:bodyPr/>
          <a:lstStyle/>
          <a:p>
            <a:r>
              <a:rPr lang="en-US"/>
              <a:t>- </a:t>
            </a:r>
            <a:fld id="{83B40880-77A5-4731-8694-D1C362183A4A}" type="slidenum">
              <a:rPr lang="en-US"/>
              <a:pPr/>
              <a:t>42</a:t>
            </a:fld>
            <a:r>
              <a:rPr lang="en-US"/>
              <a:t>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eaLnBrk="1" hangingPunct="1"/>
            <a:r>
              <a:rPr lang="es-ES_tradnl" i="1" smtClean="0"/>
              <a:t>¿Cómo mejorar la productividad?</a:t>
            </a:r>
            <a:endParaRPr lang="en-US" i="1" smtClean="0"/>
          </a:p>
        </p:txBody>
      </p:sp>
      <p:sp>
        <p:nvSpPr>
          <p:cNvPr id="37891" name="Content Placeholder 2"/>
          <p:cNvSpPr>
            <a:spLocks noGrp="1"/>
          </p:cNvSpPr>
          <p:nvPr>
            <p:ph idx="1"/>
          </p:nvPr>
        </p:nvSpPr>
        <p:spPr>
          <a:xfrm>
            <a:off x="173038" y="1143000"/>
            <a:ext cx="8763000" cy="4648200"/>
          </a:xfrm>
        </p:spPr>
        <p:txBody>
          <a:bodyPr/>
          <a:lstStyle/>
          <a:p>
            <a:pPr eaLnBrk="1" hangingPunct="1"/>
            <a:r>
              <a:rPr lang="es-ES_tradnl" sz="2400" i="1" dirty="0" smtClean="0"/>
              <a:t>Evaluando el impacto de los programas </a:t>
            </a:r>
            <a:r>
              <a:rPr lang="es-ES_tradnl" sz="2400" i="1" dirty="0" err="1" smtClean="0"/>
              <a:t>Mipymes</a:t>
            </a:r>
            <a:r>
              <a:rPr lang="es-ES_tradnl" sz="2400" i="1" dirty="0" smtClean="0"/>
              <a:t> y focalizando en empresas con potencial los apoyos temporales (sujetos a resultados). </a:t>
            </a:r>
          </a:p>
          <a:p>
            <a:pPr eaLnBrk="1" hangingPunct="1"/>
            <a:r>
              <a:rPr lang="es-ES_tradnl" sz="2400" i="1" dirty="0" smtClean="0"/>
              <a:t>Favoreciendo más vínculos entre la innovación que se hace en las universidades y las empresas. </a:t>
            </a:r>
          </a:p>
          <a:p>
            <a:pPr eaLnBrk="1" hangingPunct="1"/>
            <a:r>
              <a:rPr lang="es-ES_tradnl" sz="2400" i="1" dirty="0" smtClean="0"/>
              <a:t>Con políticas industriales (PDP) comedidas pero proactivas. </a:t>
            </a:r>
          </a:p>
          <a:p>
            <a:pPr eaLnBrk="1" hangingPunct="1"/>
            <a:r>
              <a:rPr lang="es-ES_tradnl" sz="2400" i="1" dirty="0" smtClean="0"/>
              <a:t>Poniendo la productividad como un objetivo central de la política pública.</a:t>
            </a:r>
          </a:p>
          <a:p>
            <a:pPr eaLnBrk="1" hangingPunct="1"/>
            <a:endParaRPr lang="es-ES_tradnl" sz="2400" i="1" dirty="0" smtClean="0"/>
          </a:p>
          <a:p>
            <a:pPr eaLnBrk="1" hangingPunct="1"/>
            <a:endParaRPr lang="es-ES_tradnl" sz="2400" i="1" dirty="0" smtClean="0"/>
          </a:p>
          <a:p>
            <a:pPr eaLnBrk="1" hangingPunct="1"/>
            <a:endParaRPr lang="es-ES_tradnl" sz="2400" i="1" dirty="0" smtClean="0"/>
          </a:p>
          <a:p>
            <a:pPr eaLnBrk="1" hangingPunct="1">
              <a:buFontTx/>
              <a:buNone/>
            </a:pPr>
            <a:endParaRPr lang="es-ES_tradnl" sz="2400" i="1" dirty="0" smtClean="0"/>
          </a:p>
          <a:p>
            <a:pPr eaLnBrk="1" hangingPunct="1"/>
            <a:endParaRPr lang="es-ES_tradnl" sz="2400" i="1" dirty="0" smtClean="0"/>
          </a:p>
          <a:p>
            <a:pPr eaLnBrk="1" hangingPunct="1"/>
            <a:endParaRPr lang="es-ES_tradnl" sz="2400" i="1" dirty="0" smtClean="0"/>
          </a:p>
          <a:p>
            <a:pPr eaLnBrk="1" hangingPunct="1">
              <a:buFontTx/>
              <a:buNone/>
            </a:pPr>
            <a:endParaRPr lang="en-US" dirty="0" smtClean="0"/>
          </a:p>
        </p:txBody>
      </p:sp>
      <p:sp>
        <p:nvSpPr>
          <p:cNvPr id="37892" name="Slide Number Placeholder 3"/>
          <p:cNvSpPr>
            <a:spLocks noGrp="1"/>
          </p:cNvSpPr>
          <p:nvPr>
            <p:ph type="sldNum" sz="quarter" idx="12"/>
          </p:nvPr>
        </p:nvSpPr>
        <p:spPr>
          <a:noFill/>
        </p:spPr>
        <p:txBody>
          <a:bodyPr/>
          <a:lstStyle/>
          <a:p>
            <a:r>
              <a:rPr lang="en-US"/>
              <a:t>- </a:t>
            </a:r>
            <a:fld id="{54BE7BBB-39AC-463F-9D12-6DCB8FA7648C}" type="slidenum">
              <a:rPr lang="en-US"/>
              <a:pPr/>
              <a:t>43</a:t>
            </a:fld>
            <a:r>
              <a:rPr lang="en-US"/>
              <a:t>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Si mejorar la productividad es lograr más con los mismos recursos, ¿por qué es tan difícil?</a:t>
            </a:r>
            <a:endParaRPr lang="en-US" dirty="0"/>
          </a:p>
        </p:txBody>
      </p:sp>
      <p:sp>
        <p:nvSpPr>
          <p:cNvPr id="3" name="Content Placeholder 2"/>
          <p:cNvSpPr>
            <a:spLocks noGrp="1"/>
          </p:cNvSpPr>
          <p:nvPr>
            <p:ph idx="1"/>
          </p:nvPr>
        </p:nvSpPr>
        <p:spPr>
          <a:xfrm>
            <a:off x="457200" y="1905000"/>
            <a:ext cx="8229600" cy="4191000"/>
          </a:xfrm>
        </p:spPr>
        <p:txBody>
          <a:bodyPr/>
          <a:lstStyle/>
          <a:p>
            <a:pPr>
              <a:buNone/>
            </a:pPr>
            <a:r>
              <a:rPr lang="es-ES_tradnl" dirty="0" smtClean="0"/>
              <a:t>La difícil economía política de la productividad:</a:t>
            </a:r>
          </a:p>
          <a:p>
            <a:r>
              <a:rPr lang="es-ES_tradnl" i="1" dirty="0" smtClean="0"/>
              <a:t>Entender</a:t>
            </a:r>
            <a:r>
              <a:rPr lang="es-ES_tradnl" dirty="0" smtClean="0"/>
              <a:t> el objetivo y los efectos de las políticas</a:t>
            </a:r>
          </a:p>
          <a:p>
            <a:r>
              <a:rPr lang="es-ES_tradnl" i="1" dirty="0" smtClean="0"/>
              <a:t>Coordinar</a:t>
            </a:r>
            <a:r>
              <a:rPr lang="es-ES_tradnl" dirty="0" smtClean="0"/>
              <a:t> políticos, gobierno, sector privado</a:t>
            </a:r>
          </a:p>
          <a:p>
            <a:r>
              <a:rPr lang="es-ES_tradnl" i="1" dirty="0" smtClean="0"/>
              <a:t>Bloquear</a:t>
            </a:r>
            <a:r>
              <a:rPr lang="es-ES_tradnl" dirty="0" smtClean="0"/>
              <a:t> a los buscadores de rentas</a:t>
            </a:r>
          </a:p>
          <a:p>
            <a:r>
              <a:rPr lang="es-ES_tradnl" i="1" dirty="0" smtClean="0"/>
              <a:t>Ejecutar </a:t>
            </a:r>
            <a:r>
              <a:rPr lang="es-ES_tradnl" dirty="0" smtClean="0"/>
              <a:t>bien las decisiones de política</a:t>
            </a:r>
            <a:endParaRPr lang="es-ES_tradnl" i="1" dirty="0" smtClean="0"/>
          </a:p>
          <a:p>
            <a:r>
              <a:rPr lang="es-ES_tradnl" i="1" dirty="0" smtClean="0"/>
              <a:t>Persistir </a:t>
            </a:r>
            <a:r>
              <a:rPr lang="es-ES_tradnl" dirty="0" smtClean="0"/>
              <a:t>hasta ver los frutos.</a:t>
            </a:r>
          </a:p>
          <a:p>
            <a:endParaRPr lang="es-ES_tradnl" i="1" dirty="0" smtClean="0"/>
          </a:p>
          <a:p>
            <a:endParaRPr lang="es-ES_tradnl" dirty="0" smtClean="0"/>
          </a:p>
          <a:p>
            <a:endParaRPr lang="en-US" dirty="0"/>
          </a:p>
        </p:txBody>
      </p:sp>
      <p:sp>
        <p:nvSpPr>
          <p:cNvPr id="4" name="Slide Number Placeholder 3"/>
          <p:cNvSpPr>
            <a:spLocks noGrp="1"/>
          </p:cNvSpPr>
          <p:nvPr>
            <p:ph type="sldNum" sz="quarter" idx="12"/>
          </p:nvPr>
        </p:nvSpPr>
        <p:spPr/>
        <p:txBody>
          <a:bodyPr/>
          <a:lstStyle/>
          <a:p>
            <a:pPr>
              <a:defRPr/>
            </a:pPr>
            <a:fld id="{1C075D31-F42B-424E-A93A-6553833023AC}" type="slidenum">
              <a:rPr lang="en-US" smtClean="0"/>
              <a:pPr>
                <a:defRPr/>
              </a:pPr>
              <a:t>44</a:t>
            </a:fld>
            <a:endParaRPr lang="en-US" smtClean="0"/>
          </a:p>
          <a:p>
            <a:pPr>
              <a:defRPr/>
            </a:pPr>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cstate="print"/>
          <a:srcRect/>
          <a:stretch>
            <a:fillRect/>
          </a:stretch>
        </p:blipFill>
        <p:spPr bwMode="auto">
          <a:xfrm>
            <a:off x="0" y="0"/>
            <a:ext cx="4572000" cy="6326188"/>
          </a:xfrm>
          <a:prstGeom prst="rect">
            <a:avLst/>
          </a:prstGeom>
          <a:noFill/>
          <a:ln w="9525">
            <a:noFill/>
            <a:miter lim="800000"/>
            <a:headEnd/>
            <a:tailEnd/>
          </a:ln>
        </p:spPr>
      </p:pic>
      <p:sp>
        <p:nvSpPr>
          <p:cNvPr id="5" name="Rectangle 2"/>
          <p:cNvSpPr txBox="1">
            <a:spLocks noChangeArrowheads="1"/>
          </p:cNvSpPr>
          <p:nvPr/>
        </p:nvSpPr>
        <p:spPr bwMode="auto">
          <a:xfrm>
            <a:off x="4724400" y="685800"/>
            <a:ext cx="4114800" cy="5562600"/>
          </a:xfrm>
          <a:prstGeom prst="rect">
            <a:avLst/>
          </a:prstGeom>
          <a:noFill/>
          <a:ln w="9525">
            <a:noFill/>
            <a:miter lim="800000"/>
            <a:headEnd/>
            <a:tailEnd/>
          </a:ln>
          <a:effectLst/>
        </p:spPr>
        <p:txBody>
          <a:bodyPr anchor="ctr"/>
          <a:lstStyle/>
          <a:p>
            <a:pPr>
              <a:defRPr/>
            </a:pPr>
            <a:r>
              <a:rPr lang="en-US" sz="4000" b="1" i="1" kern="0" dirty="0">
                <a:solidFill>
                  <a:srgbClr val="0099CC"/>
                </a:solidFill>
                <a:latin typeface="+mj-lt"/>
                <a:ea typeface="+mj-ea"/>
                <a:cs typeface="+mj-cs"/>
              </a:rPr>
              <a:t>La era de la productividad:</a:t>
            </a:r>
            <a:r>
              <a:rPr lang="en-US" sz="3500" b="1" i="1" kern="0" dirty="0">
                <a:solidFill>
                  <a:srgbClr val="0099CC"/>
                </a:solidFill>
                <a:latin typeface="+mj-lt"/>
                <a:ea typeface="+mj-ea"/>
                <a:cs typeface="+mj-cs"/>
              </a:rPr>
              <a:t> </a:t>
            </a:r>
            <a:r>
              <a:rPr lang="en-US" sz="1700" b="1" i="1" kern="0" dirty="0">
                <a:solidFill>
                  <a:srgbClr val="0099CC"/>
                </a:solidFill>
                <a:latin typeface="+mj-lt"/>
                <a:ea typeface="+mj-ea"/>
                <a:cs typeface="+mj-cs"/>
              </a:rPr>
              <a:t/>
            </a:r>
            <a:br>
              <a:rPr lang="en-US" sz="1700" b="1" i="1" kern="0" dirty="0">
                <a:solidFill>
                  <a:srgbClr val="0099CC"/>
                </a:solidFill>
                <a:latin typeface="+mj-lt"/>
                <a:ea typeface="+mj-ea"/>
                <a:cs typeface="+mj-cs"/>
              </a:rPr>
            </a:br>
            <a:r>
              <a:rPr lang="en-US" sz="2000" b="1" i="1" kern="0" dirty="0">
                <a:solidFill>
                  <a:srgbClr val="0099CC"/>
                </a:solidFill>
                <a:latin typeface="+mj-lt"/>
                <a:ea typeface="+mj-ea"/>
                <a:cs typeface="+mj-cs"/>
              </a:rPr>
              <a:t>cómo transformar las economías desde sus cimientos.</a:t>
            </a:r>
            <a:r>
              <a:rPr lang="en-US" sz="2000" b="1" kern="0" dirty="0">
                <a:solidFill>
                  <a:srgbClr val="0099CC"/>
                </a:solidFill>
                <a:latin typeface="+mj-lt"/>
                <a:ea typeface="+mj-ea"/>
                <a:cs typeface="+mj-cs"/>
              </a:rPr>
              <a:t>  </a:t>
            </a:r>
            <a:r>
              <a:rPr lang="en-US" sz="2000" b="1" kern="0" dirty="0">
                <a:solidFill>
                  <a:srgbClr val="0399CD"/>
                </a:solidFill>
                <a:latin typeface="+mj-lt"/>
                <a:ea typeface="+mj-ea"/>
                <a:cs typeface="+mj-cs"/>
              </a:rPr>
              <a:t/>
            </a:r>
            <a:br>
              <a:rPr lang="en-US" sz="2000" b="1" kern="0" dirty="0">
                <a:solidFill>
                  <a:srgbClr val="0399CD"/>
                </a:solidFill>
                <a:latin typeface="+mj-lt"/>
                <a:ea typeface="+mj-ea"/>
                <a:cs typeface="+mj-cs"/>
              </a:rPr>
            </a:br>
            <a:r>
              <a:rPr lang="en-US" sz="2000" b="1" kern="0" dirty="0">
                <a:solidFill>
                  <a:srgbClr val="0399CD"/>
                </a:solidFill>
                <a:latin typeface="+mj-lt"/>
                <a:ea typeface="+mj-ea"/>
                <a:cs typeface="+mj-cs"/>
              </a:rPr>
              <a:t/>
            </a:r>
            <a:br>
              <a:rPr lang="en-US" sz="2000" b="1" kern="0" dirty="0">
                <a:solidFill>
                  <a:srgbClr val="0399CD"/>
                </a:solidFill>
                <a:latin typeface="+mj-lt"/>
                <a:ea typeface="+mj-ea"/>
                <a:cs typeface="+mj-cs"/>
              </a:rPr>
            </a:br>
            <a:r>
              <a:rPr lang="en-US" sz="1700" b="1" kern="0" dirty="0">
                <a:latin typeface="+mj-lt"/>
                <a:ea typeface="+mj-ea"/>
                <a:cs typeface="+mj-cs"/>
              </a:rPr>
              <a:t>Desarrollo en las Américas (DIA) 2010</a:t>
            </a:r>
            <a:br>
              <a:rPr lang="en-US" sz="1700" b="1" kern="0" dirty="0">
                <a:latin typeface="+mj-lt"/>
                <a:ea typeface="+mj-ea"/>
                <a:cs typeface="+mj-cs"/>
              </a:rPr>
            </a:br>
            <a:endParaRPr lang="en-US" sz="1000" b="1" kern="0" dirty="0">
              <a:latin typeface="+mj-lt"/>
              <a:ea typeface="+mj-ea"/>
              <a:cs typeface="+mj-cs"/>
            </a:endParaRPr>
          </a:p>
        </p:txBody>
      </p:sp>
      <p:sp>
        <p:nvSpPr>
          <p:cNvPr id="39940" name="Slide Number Placeholder 5"/>
          <p:cNvSpPr>
            <a:spLocks noGrp="1"/>
          </p:cNvSpPr>
          <p:nvPr>
            <p:ph type="sldNum" sz="quarter" idx="12"/>
          </p:nvPr>
        </p:nvSpPr>
        <p:spPr>
          <a:noFill/>
        </p:spPr>
        <p:txBody>
          <a:bodyPr/>
          <a:lstStyle/>
          <a:p>
            <a:r>
              <a:rPr lang="en-US"/>
              <a:t>- </a:t>
            </a:r>
            <a:fld id="{70C70D2A-FF6C-4A57-B5C3-E49E6FDF109C}" type="slidenum">
              <a:rPr lang="en-US"/>
              <a:pPr/>
              <a:t>45</a:t>
            </a:fld>
            <a:r>
              <a:rPr lang="en-US"/>
              <a:t>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rgbClr val="0399CD"/>
        </a:solidFill>
        <a:effectLst/>
      </p:bgPr>
    </p:bg>
    <p:spTree>
      <p:nvGrpSpPr>
        <p:cNvPr id="1" name=""/>
        <p:cNvGrpSpPr/>
        <p:nvPr/>
      </p:nvGrpSpPr>
      <p:grpSpPr>
        <a:xfrm>
          <a:off x="0" y="0"/>
          <a:ext cx="0" cy="0"/>
          <a:chOff x="0" y="0"/>
          <a:chExt cx="0" cy="0"/>
        </a:xfrm>
      </p:grpSpPr>
      <p:pic>
        <p:nvPicPr>
          <p:cNvPr id="40962" name="Picture 19" descr="fontfinal_SP"/>
          <p:cNvPicPr>
            <a:picLocks noChangeAspect="1" noChangeArrowheads="1"/>
          </p:cNvPicPr>
          <p:nvPr/>
        </p:nvPicPr>
        <p:blipFill>
          <a:blip r:embed="rId2" cstate="print"/>
          <a:srcRect/>
          <a:stretch>
            <a:fillRect/>
          </a:stretch>
        </p:blipFill>
        <p:spPr bwMode="auto">
          <a:xfrm>
            <a:off x="1828800" y="6019800"/>
            <a:ext cx="5562600" cy="387350"/>
          </a:xfrm>
          <a:prstGeom prst="rect">
            <a:avLst/>
          </a:prstGeom>
          <a:noFill/>
          <a:ln w="9525">
            <a:noFill/>
            <a:miter lim="800000"/>
            <a:headEnd/>
            <a:tailEnd/>
          </a:ln>
        </p:spPr>
      </p:pic>
      <p:pic>
        <p:nvPicPr>
          <p:cNvPr id="40963" name="Picture 23" descr="logofinal power point_SP"/>
          <p:cNvPicPr>
            <a:picLocks noChangeAspect="1" noChangeArrowheads="1"/>
          </p:cNvPicPr>
          <p:nvPr/>
        </p:nvPicPr>
        <p:blipFill>
          <a:blip r:embed="rId3" cstate="print"/>
          <a:srcRect/>
          <a:stretch>
            <a:fillRect/>
          </a:stretch>
        </p:blipFill>
        <p:spPr bwMode="auto">
          <a:xfrm>
            <a:off x="2362200" y="2451100"/>
            <a:ext cx="4343400" cy="2425700"/>
          </a:xfrm>
          <a:prstGeom prst="rect">
            <a:avLst/>
          </a:prstGeom>
          <a:noFill/>
          <a:ln w="9525">
            <a:noFill/>
            <a:miter lim="800000"/>
            <a:headEnd/>
            <a:tailEnd/>
          </a:ln>
        </p:spPr>
      </p:pic>
      <p:sp>
        <p:nvSpPr>
          <p:cNvPr id="40964" name="Slide Number Placeholder 3"/>
          <p:cNvSpPr>
            <a:spLocks noGrp="1"/>
          </p:cNvSpPr>
          <p:nvPr>
            <p:ph type="sldNum" sz="quarter" idx="12"/>
          </p:nvPr>
        </p:nvSpPr>
        <p:spPr>
          <a:noFill/>
        </p:spPr>
        <p:txBody>
          <a:bodyPr/>
          <a:lstStyle/>
          <a:p>
            <a:fld id="{96213191-01AE-4208-B7B7-5C21C0DE7B0C}" type="slidenum">
              <a:rPr lang="en-US"/>
              <a:pPr/>
              <a:t>46</a:t>
            </a:fld>
            <a:endParaRPr lang="en-US"/>
          </a:p>
          <a:p>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81000" y="304800"/>
            <a:ext cx="8229600" cy="1143000"/>
          </a:xfrm>
        </p:spPr>
        <p:txBody>
          <a:bodyPr/>
          <a:lstStyle/>
          <a:p>
            <a:pPr eaLnBrk="1" hangingPunct="1"/>
            <a:r>
              <a:rPr lang="es-ES_tradnl" smtClean="0"/>
              <a:t>Aquí un par de slides sobre Europa</a:t>
            </a:r>
            <a:endParaRPr lang="en-US" smtClean="0"/>
          </a:p>
        </p:txBody>
      </p:sp>
      <p:sp>
        <p:nvSpPr>
          <p:cNvPr id="14340" name="Slide Number Placeholder 3"/>
          <p:cNvSpPr>
            <a:spLocks noGrp="1"/>
          </p:cNvSpPr>
          <p:nvPr>
            <p:ph type="sldNum" sz="quarter" idx="12"/>
          </p:nvPr>
        </p:nvSpPr>
        <p:spPr>
          <a:xfrm>
            <a:off x="6172200" y="6591300"/>
            <a:ext cx="2895600" cy="266700"/>
          </a:xfrm>
          <a:noFill/>
        </p:spPr>
        <p:txBody>
          <a:bodyPr/>
          <a:lstStyle/>
          <a:p>
            <a:fld id="{D1627B65-3EE4-4D26-B52F-82BB241FA0C2}" type="slidenum">
              <a:rPr lang="en-US"/>
              <a:pPr/>
              <a:t>47</a:t>
            </a:fld>
            <a:endParaRPr lang="en-US"/>
          </a:p>
        </p:txBody>
      </p:sp>
      <p:sp>
        <p:nvSpPr>
          <p:cNvPr id="9" name="TextBox 6"/>
          <p:cNvSpPr txBox="1">
            <a:spLocks noChangeArrowheads="1"/>
          </p:cNvSpPr>
          <p:nvPr/>
        </p:nvSpPr>
        <p:spPr bwMode="auto">
          <a:xfrm>
            <a:off x="228600" y="4876800"/>
            <a:ext cx="5943600" cy="276999"/>
          </a:xfrm>
          <a:prstGeom prst="rect">
            <a:avLst/>
          </a:prstGeom>
          <a:noFill/>
          <a:ln w="9525">
            <a:noFill/>
            <a:miter lim="800000"/>
            <a:headEnd/>
            <a:tailEnd/>
          </a:ln>
        </p:spPr>
        <p:txBody>
          <a:bodyPr wrap="square">
            <a:spAutoFit/>
          </a:bodyPr>
          <a:lstStyle/>
          <a:p>
            <a:r>
              <a:rPr lang="es-ES_tradnl" sz="1200" dirty="0"/>
              <a:t>Fuente: Perspectiva Económica </a:t>
            </a:r>
            <a:r>
              <a:rPr lang="es-ES_tradnl" sz="1200" dirty="0" smtClean="0"/>
              <a:t>Mundial – </a:t>
            </a:r>
            <a:r>
              <a:rPr lang="es-ES_tradnl" sz="1200" dirty="0"/>
              <a:t>FMI – Mayo 2010 </a:t>
            </a:r>
            <a:endParaRPr lang="en-US" sz="1200" dirty="0"/>
          </a:p>
        </p:txBody>
      </p:sp>
      <p:pic>
        <p:nvPicPr>
          <p:cNvPr id="39940" name="Picture 4"/>
          <p:cNvPicPr>
            <a:picLocks noChangeAspect="1" noChangeArrowheads="1"/>
          </p:cNvPicPr>
          <p:nvPr/>
        </p:nvPicPr>
        <p:blipFill>
          <a:blip r:embed="rId2" cstate="print"/>
          <a:srcRect/>
          <a:stretch>
            <a:fillRect/>
          </a:stretch>
        </p:blipFill>
        <p:spPr bwMode="auto">
          <a:xfrm>
            <a:off x="0" y="1676400"/>
            <a:ext cx="4587875" cy="2819400"/>
          </a:xfrm>
          <a:prstGeom prst="rect">
            <a:avLst/>
          </a:prstGeom>
          <a:noFill/>
          <a:ln w="9525">
            <a:noFill/>
            <a:miter lim="800000"/>
            <a:headEnd/>
            <a:tailEnd/>
          </a:ln>
          <a:effectLst/>
        </p:spPr>
      </p:pic>
      <p:pic>
        <p:nvPicPr>
          <p:cNvPr id="39937" name="Picture 1"/>
          <p:cNvPicPr>
            <a:picLocks noChangeAspect="1" noChangeArrowheads="1"/>
          </p:cNvPicPr>
          <p:nvPr/>
        </p:nvPicPr>
        <p:blipFill>
          <a:blip r:embed="rId3" cstate="print"/>
          <a:srcRect/>
          <a:stretch>
            <a:fillRect/>
          </a:stretch>
        </p:blipFill>
        <p:spPr bwMode="auto">
          <a:xfrm>
            <a:off x="4510544" y="1752608"/>
            <a:ext cx="4587875" cy="27590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81000" y="304800"/>
            <a:ext cx="8229600" cy="1143000"/>
          </a:xfrm>
        </p:spPr>
        <p:txBody>
          <a:bodyPr/>
          <a:lstStyle/>
          <a:p>
            <a:pPr eaLnBrk="1" hangingPunct="1"/>
            <a:r>
              <a:rPr lang="es-ES_tradnl" dirty="0" smtClean="0"/>
              <a:t>EMBI</a:t>
            </a:r>
            <a:endParaRPr lang="en-US" dirty="0" smtClean="0"/>
          </a:p>
        </p:txBody>
      </p:sp>
      <p:sp>
        <p:nvSpPr>
          <p:cNvPr id="14340" name="Slide Number Placeholder 3"/>
          <p:cNvSpPr>
            <a:spLocks noGrp="1"/>
          </p:cNvSpPr>
          <p:nvPr>
            <p:ph type="sldNum" sz="quarter" idx="12"/>
          </p:nvPr>
        </p:nvSpPr>
        <p:spPr>
          <a:xfrm>
            <a:off x="6172200" y="6591300"/>
            <a:ext cx="2895600" cy="266700"/>
          </a:xfrm>
          <a:noFill/>
        </p:spPr>
        <p:txBody>
          <a:bodyPr/>
          <a:lstStyle/>
          <a:p>
            <a:fld id="{D1627B65-3EE4-4D26-B52F-82BB241FA0C2}" type="slidenum">
              <a:rPr lang="en-US"/>
              <a:pPr/>
              <a:t>48</a:t>
            </a:fld>
            <a:endParaRPr lang="en-US"/>
          </a:p>
        </p:txBody>
      </p:sp>
      <p:sp>
        <p:nvSpPr>
          <p:cNvPr id="9" name="TextBox 6"/>
          <p:cNvSpPr txBox="1">
            <a:spLocks noChangeArrowheads="1"/>
          </p:cNvSpPr>
          <p:nvPr/>
        </p:nvSpPr>
        <p:spPr bwMode="auto">
          <a:xfrm>
            <a:off x="1295400" y="5410200"/>
            <a:ext cx="5943600" cy="276999"/>
          </a:xfrm>
          <a:prstGeom prst="rect">
            <a:avLst/>
          </a:prstGeom>
          <a:noFill/>
          <a:ln w="9525">
            <a:noFill/>
            <a:miter lim="800000"/>
            <a:headEnd/>
            <a:tailEnd/>
          </a:ln>
        </p:spPr>
        <p:txBody>
          <a:bodyPr wrap="square">
            <a:spAutoFit/>
          </a:bodyPr>
          <a:lstStyle/>
          <a:p>
            <a:r>
              <a:rPr lang="es-ES_tradnl" sz="1200" dirty="0"/>
              <a:t>Fuente: </a:t>
            </a:r>
            <a:r>
              <a:rPr lang="es-ES_tradnl" sz="1200" dirty="0" err="1" smtClean="0"/>
              <a:t>Bloomberg</a:t>
            </a:r>
            <a:endParaRPr lang="en-US" sz="1200" dirty="0"/>
          </a:p>
        </p:txBody>
      </p:sp>
      <p:pic>
        <p:nvPicPr>
          <p:cNvPr id="76803" name="Picture 3"/>
          <p:cNvPicPr>
            <a:picLocks noChangeAspect="1" noChangeArrowheads="1"/>
          </p:cNvPicPr>
          <p:nvPr/>
        </p:nvPicPr>
        <p:blipFill>
          <a:blip r:embed="rId2" cstate="print"/>
          <a:srcRect/>
          <a:stretch>
            <a:fillRect/>
          </a:stretch>
        </p:blipFill>
        <p:spPr bwMode="auto">
          <a:xfrm>
            <a:off x="1600200" y="1295400"/>
            <a:ext cx="5935663" cy="40163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81000" y="304800"/>
            <a:ext cx="8229600" cy="1143000"/>
          </a:xfrm>
        </p:spPr>
        <p:txBody>
          <a:bodyPr/>
          <a:lstStyle/>
          <a:p>
            <a:pPr eaLnBrk="1" hangingPunct="1"/>
            <a:r>
              <a:rPr lang="es-ES_tradnl" dirty="0" smtClean="0"/>
              <a:t>EMBI</a:t>
            </a:r>
            <a:endParaRPr lang="en-US" dirty="0" smtClean="0"/>
          </a:p>
        </p:txBody>
      </p:sp>
      <p:sp>
        <p:nvSpPr>
          <p:cNvPr id="14340" name="Slide Number Placeholder 3"/>
          <p:cNvSpPr>
            <a:spLocks noGrp="1"/>
          </p:cNvSpPr>
          <p:nvPr>
            <p:ph type="sldNum" sz="quarter" idx="12"/>
          </p:nvPr>
        </p:nvSpPr>
        <p:spPr>
          <a:xfrm>
            <a:off x="6172200" y="6591300"/>
            <a:ext cx="2895600" cy="266700"/>
          </a:xfrm>
          <a:noFill/>
        </p:spPr>
        <p:txBody>
          <a:bodyPr/>
          <a:lstStyle/>
          <a:p>
            <a:fld id="{D1627B65-3EE4-4D26-B52F-82BB241FA0C2}" type="slidenum">
              <a:rPr lang="en-US"/>
              <a:pPr/>
              <a:t>49</a:t>
            </a:fld>
            <a:endParaRPr lang="en-US"/>
          </a:p>
        </p:txBody>
      </p:sp>
      <p:sp>
        <p:nvSpPr>
          <p:cNvPr id="9" name="TextBox 6"/>
          <p:cNvSpPr txBox="1">
            <a:spLocks noChangeArrowheads="1"/>
          </p:cNvSpPr>
          <p:nvPr/>
        </p:nvSpPr>
        <p:spPr bwMode="auto">
          <a:xfrm>
            <a:off x="1371600" y="5181600"/>
            <a:ext cx="5943600" cy="276999"/>
          </a:xfrm>
          <a:prstGeom prst="rect">
            <a:avLst/>
          </a:prstGeom>
          <a:noFill/>
          <a:ln w="9525">
            <a:noFill/>
            <a:miter lim="800000"/>
            <a:headEnd/>
            <a:tailEnd/>
          </a:ln>
        </p:spPr>
        <p:txBody>
          <a:bodyPr wrap="square">
            <a:spAutoFit/>
          </a:bodyPr>
          <a:lstStyle/>
          <a:p>
            <a:r>
              <a:rPr lang="es-ES_tradnl" sz="1200" dirty="0"/>
              <a:t>Fuente: </a:t>
            </a:r>
            <a:r>
              <a:rPr lang="es-ES_tradnl" sz="1200" dirty="0" err="1" smtClean="0"/>
              <a:t>Bloomberg</a:t>
            </a:r>
            <a:endParaRPr lang="en-US" sz="1200" dirty="0"/>
          </a:p>
        </p:txBody>
      </p:sp>
      <p:pic>
        <p:nvPicPr>
          <p:cNvPr id="77827" name="Picture 3"/>
          <p:cNvPicPr>
            <a:picLocks noChangeAspect="1" noChangeArrowheads="1"/>
          </p:cNvPicPr>
          <p:nvPr/>
        </p:nvPicPr>
        <p:blipFill>
          <a:blip r:embed="rId2" cstate="print"/>
          <a:srcRect/>
          <a:stretch>
            <a:fillRect/>
          </a:stretch>
        </p:blipFill>
        <p:spPr bwMode="auto">
          <a:xfrm>
            <a:off x="1752600" y="1676400"/>
            <a:ext cx="5352791" cy="34067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81000" y="304800"/>
            <a:ext cx="8229600" cy="1143000"/>
          </a:xfrm>
        </p:spPr>
        <p:txBody>
          <a:bodyPr/>
          <a:lstStyle/>
          <a:p>
            <a:pPr eaLnBrk="1" hangingPunct="1"/>
            <a:r>
              <a:rPr lang="es-ES_tradnl" dirty="0" smtClean="0"/>
              <a:t>ITCR</a:t>
            </a:r>
            <a:endParaRPr lang="en-US" dirty="0" smtClean="0"/>
          </a:p>
        </p:txBody>
      </p:sp>
      <p:sp>
        <p:nvSpPr>
          <p:cNvPr id="14340" name="Slide Number Placeholder 3"/>
          <p:cNvSpPr>
            <a:spLocks noGrp="1"/>
          </p:cNvSpPr>
          <p:nvPr>
            <p:ph type="sldNum" sz="quarter" idx="12"/>
          </p:nvPr>
        </p:nvSpPr>
        <p:spPr>
          <a:xfrm>
            <a:off x="6172200" y="6591300"/>
            <a:ext cx="2895600" cy="266700"/>
          </a:xfrm>
          <a:noFill/>
        </p:spPr>
        <p:txBody>
          <a:bodyPr/>
          <a:lstStyle/>
          <a:p>
            <a:fld id="{D1627B65-3EE4-4D26-B52F-82BB241FA0C2}" type="slidenum">
              <a:rPr lang="en-US"/>
              <a:pPr/>
              <a:t>50</a:t>
            </a:fld>
            <a:endParaRPr lang="en-US"/>
          </a:p>
        </p:txBody>
      </p:sp>
      <p:sp>
        <p:nvSpPr>
          <p:cNvPr id="9" name="TextBox 6"/>
          <p:cNvSpPr txBox="1">
            <a:spLocks noChangeArrowheads="1"/>
          </p:cNvSpPr>
          <p:nvPr/>
        </p:nvSpPr>
        <p:spPr bwMode="auto">
          <a:xfrm>
            <a:off x="1371600" y="5486400"/>
            <a:ext cx="5943600" cy="276999"/>
          </a:xfrm>
          <a:prstGeom prst="rect">
            <a:avLst/>
          </a:prstGeom>
          <a:noFill/>
          <a:ln w="9525">
            <a:noFill/>
            <a:miter lim="800000"/>
            <a:headEnd/>
            <a:tailEnd/>
          </a:ln>
        </p:spPr>
        <p:txBody>
          <a:bodyPr wrap="square">
            <a:spAutoFit/>
          </a:bodyPr>
          <a:lstStyle/>
          <a:p>
            <a:r>
              <a:rPr lang="es-ES_tradnl" sz="1200" dirty="0"/>
              <a:t>Fuente: </a:t>
            </a:r>
            <a:r>
              <a:rPr lang="es-ES_tradnl" sz="1200" dirty="0" smtClean="0"/>
              <a:t>Bancos Centrales.</a:t>
            </a:r>
            <a:endParaRPr lang="en-US" sz="1200" dirty="0"/>
          </a:p>
        </p:txBody>
      </p:sp>
      <p:pic>
        <p:nvPicPr>
          <p:cNvPr id="78850" name="Picture 2"/>
          <p:cNvPicPr>
            <a:picLocks noChangeAspect="1" noChangeArrowheads="1"/>
          </p:cNvPicPr>
          <p:nvPr/>
        </p:nvPicPr>
        <p:blipFill>
          <a:blip r:embed="rId2" cstate="print"/>
          <a:srcRect/>
          <a:stretch>
            <a:fillRect/>
          </a:stretch>
        </p:blipFill>
        <p:spPr bwMode="auto">
          <a:xfrm>
            <a:off x="1572578" y="1371600"/>
            <a:ext cx="5491798" cy="40306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PLATE_ESPAÑOL">
  <a:themeElements>
    <a:clrScheme name="TEMPLATE_ESPAÑO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LATE_ESPAÑOL">
      <a:majorFont>
        <a:latin typeface="Unit-Bold"/>
        <a:ea typeface=""/>
        <a:cs typeface=""/>
      </a:majorFont>
      <a:minorFont>
        <a:latin typeface="Unit-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MPLATE_ESPAÑO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_ESPAÑO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_ESPAÑO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_ESPAÑO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_ESPAÑO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_ESPAÑO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_ESPAÑO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_ESPAÑO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_ESPAÑO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_ESPAÑO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_ESPAÑO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_ESPAÑO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TEMPLATE_ESPAÑO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LATE_ESPAÑOL">
    <a:majorFont>
      <a:latin typeface="Unit-Bold"/>
      <a:ea typeface=""/>
      <a:cs typeface=""/>
    </a:majorFont>
    <a:minorFont>
      <a:latin typeface="Unit-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TEMPLATE_ESPAÑO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LATE_ESPAÑOL">
    <a:majorFont>
      <a:latin typeface="Unit-Bold"/>
      <a:ea typeface=""/>
      <a:cs typeface=""/>
    </a:majorFont>
    <a:minorFont>
      <a:latin typeface="Unit-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TEMPLATE_ESPAÑO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LATE_ESPAÑOL">
    <a:majorFont>
      <a:latin typeface="Unit-Bold"/>
      <a:ea typeface=""/>
      <a:cs typeface=""/>
    </a:majorFont>
    <a:minorFont>
      <a:latin typeface="Unit-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TEMPLATE_ESPAÑO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LATE_ESPAÑOL">
    <a:majorFont>
      <a:latin typeface="Unit-Bold"/>
      <a:ea typeface=""/>
      <a:cs typeface=""/>
    </a:majorFont>
    <a:minorFont>
      <a:latin typeface="Unit-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TEMPLATE_ESPAÑO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LATE_ESPAÑOL">
    <a:majorFont>
      <a:latin typeface="Unit-Bold"/>
      <a:ea typeface=""/>
      <a:cs typeface=""/>
    </a:majorFont>
    <a:minorFont>
      <a:latin typeface="Unit-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TEMPLATE_ESPAÑO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LATE_ESPAÑOL">
    <a:majorFont>
      <a:latin typeface="Unit-Bold"/>
      <a:ea typeface=""/>
      <a:cs typeface=""/>
    </a:majorFont>
    <a:minorFont>
      <a:latin typeface="Unit-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TEMPLATE_ESPAÑO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LATE_ESPAÑOL">
    <a:majorFont>
      <a:latin typeface="Unit-Bold"/>
      <a:ea typeface=""/>
      <a:cs typeface=""/>
    </a:majorFont>
    <a:minorFont>
      <a:latin typeface="Unit-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TEMPLATE_ESPAÑO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LATE_ESPAÑOL">
    <a:majorFont>
      <a:latin typeface="Unit-Bold"/>
      <a:ea typeface=""/>
      <a:cs typeface=""/>
    </a:majorFont>
    <a:minorFont>
      <a:latin typeface="Unit-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TEMPLATE_ESPAÑO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LATE_ESPAÑOL">
    <a:majorFont>
      <a:latin typeface="Unit-Bold"/>
      <a:ea typeface=""/>
      <a:cs typeface=""/>
    </a:majorFont>
    <a:minorFont>
      <a:latin typeface="Unit-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TEMPLATE_ESPAÑOL</Template>
  <TotalTime>2696</TotalTime>
  <Words>1584</Words>
  <Application>Microsoft Office PowerPoint</Application>
  <PresentationFormat>On-screen Show (4:3)</PresentationFormat>
  <Paragraphs>230</Paragraphs>
  <Slides>50</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2" baseType="lpstr">
      <vt:lpstr>TEMPLATE_ESPAÑOL</vt:lpstr>
      <vt:lpstr>Microsoft Office Excel 97-2003 Worksheet</vt:lpstr>
      <vt:lpstr>Los límites del crecimiento y la productividad en América Latina   Eduardo Lora Gerente de Investigación y Economista Jefe (e)  Banco Interamericano de Desarrollo</vt:lpstr>
      <vt:lpstr>Slide 2</vt:lpstr>
      <vt:lpstr>Slide 3</vt:lpstr>
      <vt:lpstr>Impulsada por los buenos términos de intercambio para los exportadores de materias primas</vt:lpstr>
      <vt:lpstr>Slide 5</vt:lpstr>
      <vt:lpstr>Slide 6</vt:lpstr>
      <vt:lpstr>Slide 7</vt:lpstr>
      <vt:lpstr>Slide 8</vt:lpstr>
      <vt:lpstr>Slide 9</vt:lpstr>
      <vt:lpstr>Slide 10</vt:lpstr>
      <vt:lpstr>Slide 11</vt:lpstr>
      <vt:lpstr>Slide 12</vt:lpstr>
      <vt:lpstr>La zona del euro estará afectada por el ajuste fiscal necesario para estabilizar la deuda</vt:lpstr>
      <vt:lpstr>El problema no es sólo el ajuste sino la falta de credibilidad</vt:lpstr>
      <vt:lpstr>Slide 15</vt:lpstr>
      <vt:lpstr>Slide 16</vt:lpstr>
      <vt:lpstr>…pues no quedan muchos refugios para protegerse de la mayor incertidumbre</vt:lpstr>
      <vt:lpstr>Slide 18</vt:lpstr>
      <vt:lpstr>¿Qué representa esto para América Latina?</vt:lpstr>
      <vt:lpstr>El crecimiento tenderá a ser mediocre</vt:lpstr>
      <vt:lpstr>El principal obstáculo para el crecimiento será la baja productividad de los servicios</vt:lpstr>
      <vt:lpstr>Los servicios absorben cada vez más recursos productivos</vt:lpstr>
      <vt:lpstr>…y la falta de productividad es la razón del bajo crecimiento</vt:lpstr>
      <vt:lpstr>Sólo en Chile la productividad ha crecido más rápido que en Estados Unidos (desde 1960)</vt:lpstr>
      <vt:lpstr>En los demás latinoamericanos, las brechas de productividad se han ampliado</vt:lpstr>
      <vt:lpstr>Los problemas de productividad están concentrados en los sectores de servicios</vt:lpstr>
      <vt:lpstr>Los servicios están han perdido productividad en casi todos los países</vt:lpstr>
      <vt:lpstr>El crecimiento de la productividad total sería el doble si la productividad en los servicios creciera como en el Este Asiático…</vt:lpstr>
      <vt:lpstr>La productividad tiende a ser mayor en empresas más grandes</vt:lpstr>
      <vt:lpstr>  Demasiadas empresas improductivas  </vt:lpstr>
      <vt:lpstr>Lo cual da origen a grandes brechas de productividad</vt:lpstr>
      <vt:lpstr>La mala asignación del capital y el trabajo tiene costos enormes</vt:lpstr>
      <vt:lpstr> Donde hay más para ganar es en el  comercio y otros servicios</vt:lpstr>
      <vt:lpstr>¿Cuáles son los principales problemas?</vt:lpstr>
      <vt:lpstr>Aumentar la oferta de crédito (en 14%) aumenta (en 50%) la productividad de las pequeñas empresas</vt:lpstr>
      <vt:lpstr>América Latina está muy rezagada en la protección de los derechos de los acreedores</vt:lpstr>
      <vt:lpstr>La región podría ganar mucho en profundidad financiera  de  llevar a cabo estas grandes reformas</vt:lpstr>
      <vt:lpstr>¿Cuáles son los principales problemas?</vt:lpstr>
      <vt:lpstr>Los regímenes tributarios tienen una gran responsabilidad en la tragedia de la productividad</vt:lpstr>
      <vt:lpstr>Las administraciones tributarias se concentran en las grandes empresas</vt:lpstr>
      <vt:lpstr>Los sobrecostos salariales tienen otra dosis de responsabilidad en la baja productividad </vt:lpstr>
      <vt:lpstr>¿Cómo mejorar la productividad?</vt:lpstr>
      <vt:lpstr>¿Cómo mejorar la productividad?</vt:lpstr>
      <vt:lpstr>Si mejorar la productividad es lograr más con los mismos recursos, ¿por qué es tan difícil?</vt:lpstr>
      <vt:lpstr>Slide 45</vt:lpstr>
      <vt:lpstr>Slide 46</vt:lpstr>
      <vt:lpstr>Aquí un par de slides sobre Europa</vt:lpstr>
      <vt:lpstr>EMBI</vt:lpstr>
      <vt:lpstr>EMBI</vt:lpstr>
      <vt:lpstr>ITCR</vt:lpstr>
    </vt:vector>
  </TitlesOfParts>
  <Company>Inter-American Development Bank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para escribir el título</dc:title>
  <dc:creator>Carolina Angelica Freire Samudio</dc:creator>
  <cp:lastModifiedBy>Your User Name</cp:lastModifiedBy>
  <cp:revision>60</cp:revision>
  <dcterms:created xsi:type="dcterms:W3CDTF">2008-10-17T16:31:54Z</dcterms:created>
  <dcterms:modified xsi:type="dcterms:W3CDTF">2010-06-03T12:27:41Z</dcterms:modified>
</cp:coreProperties>
</file>