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tags/tag6.xml" ContentType="application/vnd.openxmlformats-officedocument.presentationml.tags+xml"/>
  <Override PartName="/ppt/tags/tag8.xml" ContentType="application/vnd.openxmlformats-officedocument.presentationml.tags+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ags/tag4.xml" ContentType="application/vnd.openxmlformats-officedocument.presentationml.tags+xml"/>
  <Override PartName="/ppt/slideLayouts/slideLayout1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ags/tag2.xml" ContentType="application/vnd.openxmlformats-officedocument.presentationml.tags+xml"/>
  <Override PartName="/ppt/slideLayouts/slideLayout15.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theme/theme4.xml" ContentType="application/vnd.openxmlformats-officedocument.theme+xml"/>
  <Default Extension="png" ContentType="image/png"/>
  <Default Extension="bin" ContentType="application/vnd.openxmlformats-officedocument.oleObject"/>
  <Override PartName="/ppt/tags/tag7.xml" ContentType="application/vnd.openxmlformats-officedocument.presentationml.tags+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tags/tag3.xml" ContentType="application/vnd.openxmlformats-officedocument.presentationml.tags+xml"/>
  <Override PartName="/ppt/slideLayouts/slideLayout16.xml" ContentType="application/vnd.openxmlformats-officedocument.presentationml.slideLayout+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tags/tag1.xml" ContentType="application/vnd.openxmlformats-officedocument.presentationml.tags+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0" r:id="rId1"/>
    <p:sldMasterId id="2147483654" r:id="rId2"/>
  </p:sldMasterIdLst>
  <p:notesMasterIdLst>
    <p:notesMasterId r:id="rId38"/>
  </p:notesMasterIdLst>
  <p:handoutMasterIdLst>
    <p:handoutMasterId r:id="rId39"/>
  </p:handoutMasterIdLst>
  <p:sldIdLst>
    <p:sldId id="273" r:id="rId3"/>
    <p:sldId id="265" r:id="rId4"/>
    <p:sldId id="275" r:id="rId5"/>
    <p:sldId id="364" r:id="rId6"/>
    <p:sldId id="321" r:id="rId7"/>
    <p:sldId id="277" r:id="rId8"/>
    <p:sldId id="322" r:id="rId9"/>
    <p:sldId id="380" r:id="rId10"/>
    <p:sldId id="381" r:id="rId11"/>
    <p:sldId id="282" r:id="rId12"/>
    <p:sldId id="337" r:id="rId13"/>
    <p:sldId id="356" r:id="rId14"/>
    <p:sldId id="330" r:id="rId15"/>
    <p:sldId id="327" r:id="rId16"/>
    <p:sldId id="376" r:id="rId17"/>
    <p:sldId id="377" r:id="rId18"/>
    <p:sldId id="374" r:id="rId19"/>
    <p:sldId id="372" r:id="rId20"/>
    <p:sldId id="375" r:id="rId21"/>
    <p:sldId id="338" r:id="rId22"/>
    <p:sldId id="357" r:id="rId23"/>
    <p:sldId id="344" r:id="rId24"/>
    <p:sldId id="350" r:id="rId25"/>
    <p:sldId id="358" r:id="rId26"/>
    <p:sldId id="359" r:id="rId27"/>
    <p:sldId id="340" r:id="rId28"/>
    <p:sldId id="332" r:id="rId29"/>
    <p:sldId id="361" r:id="rId30"/>
    <p:sldId id="354" r:id="rId31"/>
    <p:sldId id="355" r:id="rId32"/>
    <p:sldId id="367" r:id="rId33"/>
    <p:sldId id="331" r:id="rId34"/>
    <p:sldId id="333" r:id="rId35"/>
    <p:sldId id="336" r:id="rId36"/>
    <p:sldId id="274" r:id="rId37"/>
  </p:sldIdLst>
  <p:sldSz cx="9144000" cy="6858000" type="screen4x3"/>
  <p:notesSz cx="7010400" cy="9296400"/>
  <p:defaultTextStyle>
    <a:defPPr>
      <a:defRPr lang="es-CO"/>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CC"/>
    <a:srgbClr val="0F4B87"/>
    <a:srgbClr val="D2D2D2"/>
    <a:srgbClr val="828282"/>
    <a:srgbClr val="3C3C3C"/>
    <a:srgbClr val="282828"/>
    <a:srgbClr val="96B4E6"/>
    <a:srgbClr val="82C8FA"/>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521" autoAdjust="0"/>
    <p:restoredTop sz="94660"/>
  </p:normalViewPr>
  <p:slideViewPr>
    <p:cSldViewPr>
      <p:cViewPr>
        <p:scale>
          <a:sx n="75" d="100"/>
          <a:sy n="75" d="100"/>
        </p:scale>
        <p:origin x="-696" y="-24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53" d="100"/>
          <a:sy n="53" d="100"/>
        </p:scale>
        <p:origin x="-2868" y="-108"/>
      </p:cViewPr>
      <p:guideLst>
        <p:guide orient="horz" pos="2928"/>
        <p:guide pos="2208"/>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handoutMaster" Target="handoutMasters/handoutMaster1.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image" Target="../media/image5.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image" Target="../media/image12.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6.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7.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21.png"/></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22.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25.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26.emf"/></Relationships>
</file>

<file path=ppt/drawings/_rels/vmlDrawing14.v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image" Target="../media/image27.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30.emf"/></Relationships>
</file>

<file path=ppt/drawings/_rels/vmlDrawing16.v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image" Target="../media/image32.emf"/></Relationships>
</file>

<file path=ppt/drawings/_rels/vmlDrawing17.vml.rels><?xml version="1.0" encoding="UTF-8" standalone="yes"?>
<Relationships xmlns="http://schemas.openxmlformats.org/package/2006/relationships"><Relationship Id="rId2" Type="http://schemas.openxmlformats.org/officeDocument/2006/relationships/image" Target="../media/image35.emf"/><Relationship Id="rId1" Type="http://schemas.openxmlformats.org/officeDocument/2006/relationships/image" Target="../media/image34.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3038475" cy="465138"/>
          </a:xfrm>
          <a:prstGeom prst="rect">
            <a:avLst/>
          </a:prstGeom>
        </p:spPr>
        <p:txBody>
          <a:bodyPr vert="horz" lIns="93177" tIns="46589" rIns="93177" bIns="46589" rtlCol="0"/>
          <a:lstStyle>
            <a:lvl1pPr algn="l" fontAlgn="auto">
              <a:spcBef>
                <a:spcPts val="0"/>
              </a:spcBef>
              <a:spcAft>
                <a:spcPts val="0"/>
              </a:spcAft>
              <a:defRPr sz="1200">
                <a:latin typeface="+mn-lt"/>
              </a:defRPr>
            </a:lvl1pPr>
          </a:lstStyle>
          <a:p>
            <a:pPr>
              <a:defRPr/>
            </a:pPr>
            <a:endParaRPr lang="es-CO"/>
          </a:p>
        </p:txBody>
      </p:sp>
      <p:sp>
        <p:nvSpPr>
          <p:cNvPr id="3" name="2 Marcador de fecha"/>
          <p:cNvSpPr>
            <a:spLocks noGrp="1"/>
          </p:cNvSpPr>
          <p:nvPr>
            <p:ph type="dt" sz="quarter" idx="1"/>
          </p:nvPr>
        </p:nvSpPr>
        <p:spPr>
          <a:xfrm>
            <a:off x="3970338" y="0"/>
            <a:ext cx="3038475" cy="465138"/>
          </a:xfrm>
          <a:prstGeom prst="rect">
            <a:avLst/>
          </a:prstGeom>
        </p:spPr>
        <p:txBody>
          <a:bodyPr vert="horz" lIns="93177" tIns="46589" rIns="93177" bIns="46589" rtlCol="0"/>
          <a:lstStyle>
            <a:lvl1pPr algn="r" fontAlgn="auto">
              <a:spcBef>
                <a:spcPts val="0"/>
              </a:spcBef>
              <a:spcAft>
                <a:spcPts val="0"/>
              </a:spcAft>
              <a:defRPr sz="1200">
                <a:latin typeface="+mn-lt"/>
              </a:defRPr>
            </a:lvl1pPr>
          </a:lstStyle>
          <a:p>
            <a:pPr>
              <a:defRPr/>
            </a:pPr>
            <a:fld id="{5E03E809-38DA-4A23-8815-956B42F15B74}" type="datetimeFigureOut">
              <a:rPr lang="es-CO"/>
              <a:pPr>
                <a:defRPr/>
              </a:pPr>
              <a:t>02/06/2010</a:t>
            </a:fld>
            <a:endParaRPr lang="es-CO"/>
          </a:p>
        </p:txBody>
      </p:sp>
      <p:sp>
        <p:nvSpPr>
          <p:cNvPr id="4" name="3 Marcador de pie de página"/>
          <p:cNvSpPr>
            <a:spLocks noGrp="1"/>
          </p:cNvSpPr>
          <p:nvPr>
            <p:ph type="ftr" sz="quarter" idx="2"/>
          </p:nvPr>
        </p:nvSpPr>
        <p:spPr>
          <a:xfrm>
            <a:off x="0" y="8829675"/>
            <a:ext cx="3038475" cy="465138"/>
          </a:xfrm>
          <a:prstGeom prst="rect">
            <a:avLst/>
          </a:prstGeom>
        </p:spPr>
        <p:txBody>
          <a:bodyPr vert="horz" lIns="93177" tIns="46589" rIns="93177" bIns="46589" rtlCol="0" anchor="b"/>
          <a:lstStyle>
            <a:lvl1pPr algn="l" fontAlgn="auto">
              <a:spcBef>
                <a:spcPts val="0"/>
              </a:spcBef>
              <a:spcAft>
                <a:spcPts val="0"/>
              </a:spcAft>
              <a:defRPr sz="1200">
                <a:latin typeface="+mn-lt"/>
              </a:defRPr>
            </a:lvl1pPr>
          </a:lstStyle>
          <a:p>
            <a:pPr>
              <a:defRPr/>
            </a:pPr>
            <a:endParaRPr lang="es-CO"/>
          </a:p>
        </p:txBody>
      </p:sp>
      <p:sp>
        <p:nvSpPr>
          <p:cNvPr id="5" name="4 Marcador de número de diapositiva"/>
          <p:cNvSpPr>
            <a:spLocks noGrp="1"/>
          </p:cNvSpPr>
          <p:nvPr>
            <p:ph type="sldNum" sz="quarter" idx="3"/>
          </p:nvPr>
        </p:nvSpPr>
        <p:spPr>
          <a:xfrm>
            <a:off x="3970338" y="8829675"/>
            <a:ext cx="3038475" cy="465138"/>
          </a:xfrm>
          <a:prstGeom prst="rect">
            <a:avLst/>
          </a:prstGeom>
        </p:spPr>
        <p:txBody>
          <a:bodyPr vert="horz" lIns="93177" tIns="46589" rIns="93177" bIns="46589" rtlCol="0" anchor="b"/>
          <a:lstStyle>
            <a:lvl1pPr algn="r" fontAlgn="auto">
              <a:spcBef>
                <a:spcPts val="0"/>
              </a:spcBef>
              <a:spcAft>
                <a:spcPts val="0"/>
              </a:spcAft>
              <a:defRPr sz="1200">
                <a:latin typeface="+mn-lt"/>
              </a:defRPr>
            </a:lvl1pPr>
          </a:lstStyle>
          <a:p>
            <a:pPr>
              <a:defRPr/>
            </a:pPr>
            <a:fld id="{7F98FBC4-70B8-4B52-85D5-77A8941BA457}" type="slidenum">
              <a:rPr lang="es-CO"/>
              <a:pPr>
                <a:defRPr/>
              </a:pPr>
              <a:t>‹Nº›</a:t>
            </a:fld>
            <a:endParaRPr lang="es-CO"/>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3038475" cy="465138"/>
          </a:xfrm>
          <a:prstGeom prst="rect">
            <a:avLst/>
          </a:prstGeom>
        </p:spPr>
        <p:txBody>
          <a:bodyPr vert="horz" lIns="93177" tIns="46589" rIns="93177" bIns="46589" rtlCol="0"/>
          <a:lstStyle>
            <a:lvl1pPr algn="l" fontAlgn="auto">
              <a:spcBef>
                <a:spcPts val="0"/>
              </a:spcBef>
              <a:spcAft>
                <a:spcPts val="0"/>
              </a:spcAft>
              <a:defRPr sz="1200">
                <a:latin typeface="+mn-lt"/>
              </a:defRPr>
            </a:lvl1pPr>
          </a:lstStyle>
          <a:p>
            <a:pPr>
              <a:defRPr/>
            </a:pPr>
            <a:endParaRPr lang="es-CO"/>
          </a:p>
        </p:txBody>
      </p:sp>
      <p:sp>
        <p:nvSpPr>
          <p:cNvPr id="3" name="2 Marcador de fecha"/>
          <p:cNvSpPr>
            <a:spLocks noGrp="1"/>
          </p:cNvSpPr>
          <p:nvPr>
            <p:ph type="dt" idx="1"/>
          </p:nvPr>
        </p:nvSpPr>
        <p:spPr>
          <a:xfrm>
            <a:off x="3970338" y="0"/>
            <a:ext cx="3038475" cy="465138"/>
          </a:xfrm>
          <a:prstGeom prst="rect">
            <a:avLst/>
          </a:prstGeom>
        </p:spPr>
        <p:txBody>
          <a:bodyPr vert="horz" lIns="93177" tIns="46589" rIns="93177" bIns="46589" rtlCol="0"/>
          <a:lstStyle>
            <a:lvl1pPr algn="r" fontAlgn="auto">
              <a:spcBef>
                <a:spcPts val="0"/>
              </a:spcBef>
              <a:spcAft>
                <a:spcPts val="0"/>
              </a:spcAft>
              <a:defRPr sz="1200">
                <a:latin typeface="+mn-lt"/>
              </a:defRPr>
            </a:lvl1pPr>
          </a:lstStyle>
          <a:p>
            <a:pPr>
              <a:defRPr/>
            </a:pPr>
            <a:fld id="{CF8AD067-CA2A-4551-8991-0DB219A44E1E}" type="datetimeFigureOut">
              <a:rPr lang="es-CO"/>
              <a:pPr>
                <a:defRPr/>
              </a:pPr>
              <a:t>02/06/2010</a:t>
            </a:fld>
            <a:endParaRPr lang="es-CO"/>
          </a:p>
        </p:txBody>
      </p:sp>
      <p:sp>
        <p:nvSpPr>
          <p:cNvPr id="4" name="3 Marcador de imagen de diapositiva"/>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pPr lvl="0"/>
            <a:endParaRPr lang="es-CO" noProof="0"/>
          </a:p>
        </p:txBody>
      </p:sp>
      <p:sp>
        <p:nvSpPr>
          <p:cNvPr id="5" name="4 Marcador de notas"/>
          <p:cNvSpPr>
            <a:spLocks noGrp="1"/>
          </p:cNvSpPr>
          <p:nvPr>
            <p:ph type="body" sz="quarter" idx="3"/>
          </p:nvPr>
        </p:nvSpPr>
        <p:spPr>
          <a:xfrm>
            <a:off x="701675" y="4416425"/>
            <a:ext cx="5607050" cy="4183063"/>
          </a:xfrm>
          <a:prstGeom prst="rect">
            <a:avLst/>
          </a:prstGeom>
        </p:spPr>
        <p:txBody>
          <a:bodyPr vert="horz" lIns="93177" tIns="46589" rIns="93177" bIns="46589" rtlCol="0">
            <a:normAutofit/>
          </a:bodyPr>
          <a:lstStyle/>
          <a:p>
            <a:pPr lvl="0"/>
            <a:r>
              <a:rPr lang="es-ES" noProof="0" smtClean="0"/>
              <a:t>Haga clic para modificar el estilo de texto del patrón</a:t>
            </a:r>
          </a:p>
          <a:p>
            <a:pPr lvl="1"/>
            <a:r>
              <a:rPr lang="es-ES" noProof="0" smtClean="0"/>
              <a:t>Segundo nivel</a:t>
            </a:r>
          </a:p>
          <a:p>
            <a:pPr lvl="2"/>
            <a:r>
              <a:rPr lang="es-ES" noProof="0" smtClean="0"/>
              <a:t>Tercer nivel</a:t>
            </a:r>
          </a:p>
          <a:p>
            <a:pPr lvl="3"/>
            <a:r>
              <a:rPr lang="es-ES" noProof="0" smtClean="0"/>
              <a:t>Cuarto nivel</a:t>
            </a:r>
          </a:p>
          <a:p>
            <a:pPr lvl="4"/>
            <a:r>
              <a:rPr lang="es-ES" noProof="0" smtClean="0"/>
              <a:t>Quinto nivel</a:t>
            </a:r>
            <a:endParaRPr lang="es-CO" noProof="0"/>
          </a:p>
        </p:txBody>
      </p:sp>
      <p:sp>
        <p:nvSpPr>
          <p:cNvPr id="6" name="5 Marcador de pie de página"/>
          <p:cNvSpPr>
            <a:spLocks noGrp="1"/>
          </p:cNvSpPr>
          <p:nvPr>
            <p:ph type="ftr" sz="quarter" idx="4"/>
          </p:nvPr>
        </p:nvSpPr>
        <p:spPr>
          <a:xfrm>
            <a:off x="0" y="8829675"/>
            <a:ext cx="3038475" cy="465138"/>
          </a:xfrm>
          <a:prstGeom prst="rect">
            <a:avLst/>
          </a:prstGeom>
        </p:spPr>
        <p:txBody>
          <a:bodyPr vert="horz" lIns="93177" tIns="46589" rIns="93177" bIns="46589" rtlCol="0" anchor="b"/>
          <a:lstStyle>
            <a:lvl1pPr algn="l" fontAlgn="auto">
              <a:spcBef>
                <a:spcPts val="0"/>
              </a:spcBef>
              <a:spcAft>
                <a:spcPts val="0"/>
              </a:spcAft>
              <a:defRPr sz="1200">
                <a:latin typeface="+mn-lt"/>
              </a:defRPr>
            </a:lvl1pPr>
          </a:lstStyle>
          <a:p>
            <a:pPr>
              <a:defRPr/>
            </a:pPr>
            <a:endParaRPr lang="es-CO"/>
          </a:p>
        </p:txBody>
      </p:sp>
      <p:sp>
        <p:nvSpPr>
          <p:cNvPr id="7" name="6 Marcador de número de diapositiva"/>
          <p:cNvSpPr>
            <a:spLocks noGrp="1"/>
          </p:cNvSpPr>
          <p:nvPr>
            <p:ph type="sldNum" sz="quarter" idx="5"/>
          </p:nvPr>
        </p:nvSpPr>
        <p:spPr>
          <a:xfrm>
            <a:off x="3970338" y="8829675"/>
            <a:ext cx="3038475" cy="465138"/>
          </a:xfrm>
          <a:prstGeom prst="rect">
            <a:avLst/>
          </a:prstGeom>
        </p:spPr>
        <p:txBody>
          <a:bodyPr vert="horz" lIns="93177" tIns="46589" rIns="93177" bIns="46589" rtlCol="0" anchor="b"/>
          <a:lstStyle>
            <a:lvl1pPr algn="r" fontAlgn="auto">
              <a:spcBef>
                <a:spcPts val="0"/>
              </a:spcBef>
              <a:spcAft>
                <a:spcPts val="0"/>
              </a:spcAft>
              <a:defRPr sz="1200">
                <a:latin typeface="+mn-lt"/>
              </a:defRPr>
            </a:lvl1pPr>
          </a:lstStyle>
          <a:p>
            <a:pPr>
              <a:defRPr/>
            </a:pPr>
            <a:fld id="{8E341C5E-11AB-44F5-AD0E-8C49F632F4C9}" type="slidenum">
              <a:rPr lang="es-CO"/>
              <a:pPr>
                <a:defRPr/>
              </a:pPr>
              <a:t>‹Nº›</a:t>
            </a:fld>
            <a:endParaRPr lang="es-CO"/>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61"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348162" name="2 Marcador de notas"/>
          <p:cNvSpPr>
            <a:spLocks noGrp="1"/>
          </p:cNvSpPr>
          <p:nvPr>
            <p:ph type="body" idx="1"/>
          </p:nvPr>
        </p:nvSpPr>
        <p:spPr bwMode="auto">
          <a:noFill/>
        </p:spPr>
        <p:txBody>
          <a:bodyPr wrap="square" numCol="1" anchor="t" anchorCtr="0" compatLnSpc="1">
            <a:prstTxWarp prst="textNoShape">
              <a:avLst/>
            </a:prstTxWarp>
          </a:bodyPr>
          <a:lstStyle/>
          <a:p>
            <a:r>
              <a:rPr lang="es-CO" smtClean="0"/>
              <a:t>Excluyendo el efecto de </a:t>
            </a:r>
          </a:p>
        </p:txBody>
      </p:sp>
      <p:sp>
        <p:nvSpPr>
          <p:cNvPr id="4" name="3 Marcador de número de diapositiva"/>
          <p:cNvSpPr txBox="1">
            <a:spLocks noGrp="1"/>
          </p:cNvSpPr>
          <p:nvPr/>
        </p:nvSpPr>
        <p:spPr>
          <a:xfrm>
            <a:off x="3970338" y="8829675"/>
            <a:ext cx="3038475" cy="465138"/>
          </a:xfrm>
          <a:prstGeom prst="rect">
            <a:avLst/>
          </a:prstGeom>
          <a:noFill/>
        </p:spPr>
        <p:txBody>
          <a:bodyPr lIns="93177" tIns="46589" rIns="93177" bIns="46589" anchor="b"/>
          <a:lstStyle/>
          <a:p>
            <a:pPr algn="r" fontAlgn="auto">
              <a:spcBef>
                <a:spcPts val="0"/>
              </a:spcBef>
              <a:spcAft>
                <a:spcPts val="0"/>
              </a:spcAft>
              <a:defRPr/>
            </a:pPr>
            <a:fld id="{3D1943D1-5B38-4E38-88CC-F6E0B390A6D2}" type="slidenum">
              <a:rPr lang="es-CO" sz="1200">
                <a:latin typeface="+mn-lt"/>
              </a:rPr>
              <a:pPr algn="r" fontAlgn="auto">
                <a:spcBef>
                  <a:spcPts val="0"/>
                </a:spcBef>
                <a:spcAft>
                  <a:spcPts val="0"/>
                </a:spcAft>
                <a:defRPr/>
              </a:pPr>
              <a:t>19</a:t>
            </a:fld>
            <a:endParaRPr lang="es-CO" sz="1200">
              <a:latin typeface="+mn-lt"/>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AB582C4-12AA-4DE7-9DAE-F87ED787087E}" type="slidenum">
              <a:rPr lang="es-ES"/>
              <a:pPr fontAlgn="base">
                <a:spcBef>
                  <a:spcPct val="0"/>
                </a:spcBef>
                <a:spcAft>
                  <a:spcPct val="0"/>
                </a:spcAft>
                <a:defRPr/>
              </a:pPr>
              <a:t>33</a:t>
            </a:fld>
            <a:endParaRPr lang="es-ES"/>
          </a:p>
        </p:txBody>
      </p:sp>
      <p:sp>
        <p:nvSpPr>
          <p:cNvPr id="363522"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63523" name="Rectangle 3"/>
          <p:cNvSpPr>
            <a:spLocks noGrp="1" noChangeArrowheads="1"/>
          </p:cNvSpPr>
          <p:nvPr>
            <p:ph type="body" idx="1"/>
          </p:nvPr>
        </p:nvSpPr>
        <p:spPr bwMode="auto">
          <a:noFill/>
        </p:spPr>
        <p:txBody>
          <a:bodyPr wrap="square" lIns="94006" tIns="47002" rIns="94006" bIns="47002" numCol="1" anchor="t" anchorCtr="0" compatLnSpc="1">
            <a:prstTxWarp prst="textNoShape">
              <a:avLst/>
            </a:prstTxWarp>
          </a:bodyPr>
          <a:lstStyle/>
          <a:p>
            <a:pPr eaLnBrk="1" hangingPunct="1">
              <a:spcBef>
                <a:spcPct val="0"/>
              </a:spcBef>
            </a:pPr>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 - Agenda / Sólo texto">
    <p:spTree>
      <p:nvGrpSpPr>
        <p:cNvPr id="1" name=""/>
        <p:cNvGrpSpPr/>
        <p:nvPr/>
      </p:nvGrpSpPr>
      <p:grpSpPr>
        <a:xfrm>
          <a:off x="0" y="0"/>
          <a:ext cx="0" cy="0"/>
          <a:chOff x="0" y="0"/>
          <a:chExt cx="0" cy="0"/>
        </a:xfrm>
      </p:grpSpPr>
      <p:sp>
        <p:nvSpPr>
          <p:cNvPr id="2" name="1 Título"/>
          <p:cNvSpPr>
            <a:spLocks noGrp="1"/>
          </p:cNvSpPr>
          <p:nvPr>
            <p:ph type="ctrTitle"/>
          </p:nvPr>
        </p:nvSpPr>
        <p:spPr>
          <a:xfrm>
            <a:off x="1080000" y="108000"/>
            <a:ext cx="7812000" cy="612000"/>
          </a:xfrm>
          <a:prstGeom prst="rect">
            <a:avLst/>
          </a:prstGeom>
        </p:spPr>
        <p:txBody>
          <a:bodyPr anchor="ctr">
            <a:normAutofit/>
          </a:bodyPr>
          <a:lstStyle>
            <a:lvl1pPr algn="l">
              <a:defRPr sz="2400" b="1">
                <a:latin typeface="Arial Narrow" pitchFamily="34" charset="0"/>
              </a:defRPr>
            </a:lvl1pPr>
          </a:lstStyle>
          <a:p>
            <a:endParaRPr lang="es-CO" dirty="0"/>
          </a:p>
        </p:txBody>
      </p:sp>
      <p:sp>
        <p:nvSpPr>
          <p:cNvPr id="18" name="2 Subtítulo"/>
          <p:cNvSpPr>
            <a:spLocks noGrp="1"/>
          </p:cNvSpPr>
          <p:nvPr>
            <p:ph type="subTitle" idx="1"/>
          </p:nvPr>
        </p:nvSpPr>
        <p:spPr>
          <a:xfrm>
            <a:off x="252000" y="1080000"/>
            <a:ext cx="8640000" cy="5508000"/>
          </a:xfrm>
          <a:prstGeom prst="rect">
            <a:avLst/>
          </a:prstGeom>
        </p:spPr>
        <p:txBody>
          <a:bodyPr>
            <a:normAutofit/>
          </a:bodyPr>
          <a:lstStyle>
            <a:lvl1pPr marL="352425" indent="-352425" algn="l">
              <a:spcBef>
                <a:spcPts val="600"/>
              </a:spcBef>
              <a:buFont typeface="+mj-lt"/>
              <a:buAutoNum type="arabicPeriod"/>
              <a:defRPr sz="2000" baseline="0">
                <a:solidFill>
                  <a:schemeClr val="tx1"/>
                </a:solidFill>
                <a:latin typeface="Arial Narrow" pitchFamily="34" charset="0"/>
              </a:defRPr>
            </a:lvl1pPr>
            <a:lvl2pPr marL="712788" indent="-349250" algn="l">
              <a:buFont typeface="Wingdings" pitchFamily="2" charset="2"/>
              <a:buChar char="§"/>
              <a:defRPr sz="1600">
                <a:solidFill>
                  <a:schemeClr val="tx1"/>
                </a:solidFill>
                <a:latin typeface="Arial Narrow" pitchFamily="34" charset="0"/>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s-CO" dirty="0" smtClean="0"/>
          </a:p>
          <a:p>
            <a:pPr lvl="1"/>
            <a:endParaRPr lang="es-CO" dirty="0" smtClean="0"/>
          </a:p>
        </p:txBody>
      </p:sp>
      <p:sp>
        <p:nvSpPr>
          <p:cNvPr id="4" name="16 Marcador de fecha"/>
          <p:cNvSpPr>
            <a:spLocks noGrp="1"/>
          </p:cNvSpPr>
          <p:nvPr>
            <p:ph type="dt" sz="half" idx="10"/>
          </p:nvPr>
        </p:nvSpPr>
        <p:spPr/>
        <p:txBody>
          <a:bodyPr/>
          <a:lstStyle>
            <a:lvl1pPr>
              <a:defRPr/>
            </a:lvl1pPr>
          </a:lstStyle>
          <a:p>
            <a:pPr>
              <a:defRPr/>
            </a:pPr>
            <a:fld id="{B83C0946-25C5-4458-A7B5-54956957998C}" type="datetimeFigureOut">
              <a:rPr lang="es-CO"/>
              <a:pPr>
                <a:defRPr/>
              </a:pPr>
              <a:t>02/06/2010</a:t>
            </a:fld>
            <a:endParaRPr lang="es-CO"/>
          </a:p>
        </p:txBody>
      </p:sp>
      <p:sp>
        <p:nvSpPr>
          <p:cNvPr id="5" name="17 Marcador de pie de página"/>
          <p:cNvSpPr>
            <a:spLocks noGrp="1"/>
          </p:cNvSpPr>
          <p:nvPr>
            <p:ph type="ftr" sz="quarter" idx="11"/>
          </p:nvPr>
        </p:nvSpPr>
        <p:spPr/>
        <p:txBody>
          <a:bodyPr/>
          <a:lstStyle>
            <a:lvl1pPr>
              <a:defRPr/>
            </a:lvl1pPr>
          </a:lstStyle>
          <a:p>
            <a:pPr>
              <a:defRPr/>
            </a:pPr>
            <a:r>
              <a:rPr lang="es-CO"/>
              <a:t>Ministerio de Hacienda y Crédito Público – República de Colombia</a:t>
            </a:r>
            <a:endParaRPr lang="es-CO" dirty="0"/>
          </a:p>
        </p:txBody>
      </p:sp>
      <p:sp>
        <p:nvSpPr>
          <p:cNvPr id="6" name="19 Marcador de número de diapositiva"/>
          <p:cNvSpPr>
            <a:spLocks noGrp="1"/>
          </p:cNvSpPr>
          <p:nvPr>
            <p:ph type="sldNum" sz="quarter" idx="12"/>
          </p:nvPr>
        </p:nvSpPr>
        <p:spPr/>
        <p:txBody>
          <a:bodyPr/>
          <a:lstStyle>
            <a:lvl1pPr>
              <a:defRPr/>
            </a:lvl1pPr>
          </a:lstStyle>
          <a:p>
            <a:pPr>
              <a:defRPr/>
            </a:pPr>
            <a:fld id="{E8813AB1-77D1-4F5B-9D9E-BF0C3487E16C}" type="slidenum">
              <a:rPr lang="es-CO"/>
              <a:pPr>
                <a:defRPr/>
              </a:pPr>
              <a:t>‹Nº›</a:t>
            </a:fld>
            <a:endParaRPr lang="es-CO"/>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 - Un gráfico grande arribe / texto abajo">
    <p:spTree>
      <p:nvGrpSpPr>
        <p:cNvPr id="1" name=""/>
        <p:cNvGrpSpPr/>
        <p:nvPr/>
      </p:nvGrpSpPr>
      <p:grpSpPr>
        <a:xfrm>
          <a:off x="0" y="0"/>
          <a:ext cx="0" cy="0"/>
          <a:chOff x="0" y="0"/>
          <a:chExt cx="0" cy="0"/>
        </a:xfrm>
      </p:grpSpPr>
      <p:sp>
        <p:nvSpPr>
          <p:cNvPr id="2" name="1 Título"/>
          <p:cNvSpPr>
            <a:spLocks noGrp="1"/>
          </p:cNvSpPr>
          <p:nvPr>
            <p:ph type="ctrTitle"/>
          </p:nvPr>
        </p:nvSpPr>
        <p:spPr>
          <a:xfrm>
            <a:off x="1080000" y="108000"/>
            <a:ext cx="7812000" cy="612000"/>
          </a:xfrm>
          <a:prstGeom prst="rect">
            <a:avLst/>
          </a:prstGeom>
        </p:spPr>
        <p:txBody>
          <a:bodyPr anchor="ctr">
            <a:normAutofit/>
          </a:bodyPr>
          <a:lstStyle>
            <a:lvl1pPr algn="l">
              <a:defRPr sz="2400" b="1">
                <a:latin typeface="Arial Narrow" pitchFamily="34" charset="0"/>
              </a:defRPr>
            </a:lvl1pPr>
          </a:lstStyle>
          <a:p>
            <a:endParaRPr lang="es-CO" dirty="0"/>
          </a:p>
        </p:txBody>
      </p:sp>
      <p:sp>
        <p:nvSpPr>
          <p:cNvPr id="11" name="2 Marcador de contenido"/>
          <p:cNvSpPr>
            <a:spLocks noGrp="1"/>
          </p:cNvSpPr>
          <p:nvPr>
            <p:ph idx="13"/>
          </p:nvPr>
        </p:nvSpPr>
        <p:spPr>
          <a:xfrm>
            <a:off x="252000" y="1332000"/>
            <a:ext cx="8640000" cy="3528000"/>
          </a:xfrm>
          <a:prstGeom prst="rect">
            <a:avLst/>
          </a:prstGeom>
        </p:spPr>
        <p:txBody>
          <a:bodyPr>
            <a:normAutofit/>
          </a:bodyPr>
          <a:lstStyle>
            <a:lvl1pPr>
              <a:spcBef>
                <a:spcPts val="300"/>
              </a:spcBef>
              <a:buNone/>
              <a:defRPr sz="1600"/>
            </a:lvl1pPr>
            <a:lvl2pPr marL="192088" indent="-192088">
              <a:spcBef>
                <a:spcPts val="300"/>
              </a:spcBef>
              <a:buFont typeface="Wingdings" pitchFamily="2" charset="2"/>
              <a:buChar char="§"/>
              <a:defRPr sz="1600"/>
            </a:lvl2pPr>
            <a:lvl3pPr>
              <a:defRPr sz="1600"/>
            </a:lvl3pPr>
            <a:lvl4pPr>
              <a:defRPr sz="1600"/>
            </a:lvl4pPr>
            <a:lvl5pPr>
              <a:defRPr sz="1600"/>
            </a:lvl5pPr>
          </a:lstStyle>
          <a:p>
            <a:pPr lvl="1"/>
            <a:endParaRPr lang="es-ES" dirty="0" smtClean="0"/>
          </a:p>
        </p:txBody>
      </p:sp>
      <p:sp>
        <p:nvSpPr>
          <p:cNvPr id="10" name="23 Marcador de texto"/>
          <p:cNvSpPr>
            <a:spLocks noGrp="1"/>
          </p:cNvSpPr>
          <p:nvPr>
            <p:ph type="body" sz="quarter" idx="24"/>
          </p:nvPr>
        </p:nvSpPr>
        <p:spPr>
          <a:xfrm>
            <a:off x="252562" y="1080000"/>
            <a:ext cx="8640000" cy="252000"/>
          </a:xfrm>
          <a:prstGeom prst="rect">
            <a:avLst/>
          </a:prstGeom>
          <a:solidFill>
            <a:srgbClr val="0F4B87"/>
          </a:solidFill>
          <a:ln>
            <a:noFill/>
          </a:ln>
        </p:spPr>
        <p:txBody>
          <a:bodyPr/>
          <a:lstStyle>
            <a:lvl1pPr>
              <a:buNone/>
              <a:defRPr sz="1200" b="1" cap="none" baseline="0">
                <a:solidFill>
                  <a:schemeClr val="bg1"/>
                </a:solidFill>
              </a:defRPr>
            </a:lvl1pPr>
            <a:lvl2pPr>
              <a:buNone/>
              <a:defRPr sz="1200" b="1" cap="none" baseline="0">
                <a:solidFill>
                  <a:schemeClr val="bg1"/>
                </a:solidFill>
              </a:defRPr>
            </a:lvl2pPr>
            <a:lvl3pPr>
              <a:buNone/>
              <a:defRPr sz="1200" b="1" cap="none" baseline="0">
                <a:solidFill>
                  <a:schemeClr val="bg1"/>
                </a:solidFill>
              </a:defRPr>
            </a:lvl3pPr>
            <a:lvl4pPr>
              <a:buNone/>
              <a:defRPr sz="1200" b="1" cap="none" baseline="0">
                <a:solidFill>
                  <a:schemeClr val="bg1"/>
                </a:solidFill>
              </a:defRPr>
            </a:lvl4pPr>
            <a:lvl5pPr>
              <a:buNone/>
              <a:defRPr sz="1200" b="1" cap="none" baseline="0">
                <a:solidFill>
                  <a:schemeClr val="bg1"/>
                </a:solidFill>
              </a:defRPr>
            </a:lvl5pPr>
          </a:lstStyle>
          <a:p>
            <a:pPr lvl="0"/>
            <a:r>
              <a:rPr lang="es-ES" dirty="0" smtClean="0"/>
              <a:t>Haga clic para modificar el estilo de texto del patrón</a:t>
            </a:r>
          </a:p>
          <a:p>
            <a:pPr lvl="1"/>
            <a:r>
              <a:rPr lang="es-ES" dirty="0" smtClean="0"/>
              <a:t>Segundo nivel</a:t>
            </a:r>
          </a:p>
          <a:p>
            <a:pPr lvl="2"/>
            <a:r>
              <a:rPr lang="es-ES" dirty="0" smtClean="0"/>
              <a:t>Tercer nivel</a:t>
            </a:r>
          </a:p>
          <a:p>
            <a:pPr lvl="3"/>
            <a:r>
              <a:rPr lang="es-ES" dirty="0" smtClean="0"/>
              <a:t>Cuarto nivel</a:t>
            </a:r>
          </a:p>
          <a:p>
            <a:pPr lvl="4"/>
            <a:r>
              <a:rPr lang="es-ES" dirty="0" smtClean="0"/>
              <a:t>Quinto nivel</a:t>
            </a:r>
            <a:endParaRPr lang="es-CO" dirty="0"/>
          </a:p>
        </p:txBody>
      </p:sp>
      <p:sp>
        <p:nvSpPr>
          <p:cNvPr id="20" name="2 Subtítulo"/>
          <p:cNvSpPr>
            <a:spLocks noGrp="1"/>
          </p:cNvSpPr>
          <p:nvPr>
            <p:ph type="subTitle" idx="1"/>
          </p:nvPr>
        </p:nvSpPr>
        <p:spPr>
          <a:xfrm>
            <a:off x="252000" y="5004000"/>
            <a:ext cx="8640000" cy="1584000"/>
          </a:xfrm>
          <a:prstGeom prst="rect">
            <a:avLst/>
          </a:prstGeom>
        </p:spPr>
        <p:txBody>
          <a:bodyPr>
            <a:normAutofit/>
          </a:bodyPr>
          <a:lstStyle>
            <a:lvl1pPr marL="365125" indent="-365125" algn="l">
              <a:spcBef>
                <a:spcPts val="600"/>
              </a:spcBef>
              <a:buFont typeface="+mj-lt"/>
              <a:buAutoNum type="arabicPeriod"/>
              <a:defRPr sz="2000" baseline="0">
                <a:solidFill>
                  <a:schemeClr val="tx1"/>
                </a:solidFill>
                <a:latin typeface="Arial Narrow" pitchFamily="34" charset="0"/>
              </a:defRPr>
            </a:lvl1pPr>
            <a:lvl2pPr marL="712788" indent="-349250" algn="l">
              <a:buFont typeface="Wingdings" pitchFamily="2" charset="2"/>
              <a:buChar char="§"/>
              <a:defRPr sz="1600">
                <a:solidFill>
                  <a:schemeClr val="tx1"/>
                </a:solidFill>
                <a:latin typeface="Arial Narrow" pitchFamily="34" charset="0"/>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s-CO" dirty="0" smtClean="0"/>
          </a:p>
          <a:p>
            <a:pPr lvl="1"/>
            <a:endParaRPr lang="es-CO" dirty="0" smtClean="0"/>
          </a:p>
        </p:txBody>
      </p:sp>
      <p:sp>
        <p:nvSpPr>
          <p:cNvPr id="6" name="16 Marcador de fecha"/>
          <p:cNvSpPr>
            <a:spLocks noGrp="1"/>
          </p:cNvSpPr>
          <p:nvPr>
            <p:ph type="dt" sz="half" idx="25"/>
          </p:nvPr>
        </p:nvSpPr>
        <p:spPr/>
        <p:txBody>
          <a:bodyPr/>
          <a:lstStyle>
            <a:lvl1pPr>
              <a:defRPr/>
            </a:lvl1pPr>
          </a:lstStyle>
          <a:p>
            <a:pPr>
              <a:defRPr/>
            </a:pPr>
            <a:fld id="{BA0DAFD7-64D0-43DF-B46A-7815A65D338E}" type="datetimeFigureOut">
              <a:rPr lang="es-CO"/>
              <a:pPr>
                <a:defRPr/>
              </a:pPr>
              <a:t>02/06/2010</a:t>
            </a:fld>
            <a:endParaRPr lang="es-CO"/>
          </a:p>
        </p:txBody>
      </p:sp>
      <p:sp>
        <p:nvSpPr>
          <p:cNvPr id="7" name="17 Marcador de pie de página"/>
          <p:cNvSpPr>
            <a:spLocks noGrp="1"/>
          </p:cNvSpPr>
          <p:nvPr>
            <p:ph type="ftr" sz="quarter" idx="26"/>
          </p:nvPr>
        </p:nvSpPr>
        <p:spPr/>
        <p:txBody>
          <a:bodyPr/>
          <a:lstStyle>
            <a:lvl1pPr>
              <a:defRPr/>
            </a:lvl1pPr>
          </a:lstStyle>
          <a:p>
            <a:pPr>
              <a:defRPr/>
            </a:pPr>
            <a:r>
              <a:rPr lang="es-CO"/>
              <a:t>Ministerio de Hacienda y Crédito Público – República de Colombia</a:t>
            </a:r>
            <a:endParaRPr lang="es-CO" dirty="0"/>
          </a:p>
        </p:txBody>
      </p:sp>
      <p:sp>
        <p:nvSpPr>
          <p:cNvPr id="8" name="19 Marcador de número de diapositiva"/>
          <p:cNvSpPr>
            <a:spLocks noGrp="1"/>
          </p:cNvSpPr>
          <p:nvPr>
            <p:ph type="sldNum" sz="quarter" idx="27"/>
          </p:nvPr>
        </p:nvSpPr>
        <p:spPr/>
        <p:txBody>
          <a:bodyPr/>
          <a:lstStyle>
            <a:lvl1pPr>
              <a:defRPr/>
            </a:lvl1pPr>
          </a:lstStyle>
          <a:p>
            <a:pPr>
              <a:defRPr/>
            </a:pPr>
            <a:fld id="{B6A0C2F4-113D-4286-B8A2-4B4DE7C453CB}" type="slidenum">
              <a:rPr lang="es-CO"/>
              <a:pPr>
                <a:defRPr/>
              </a:pPr>
              <a:t>‹Nº›</a:t>
            </a:fld>
            <a:endParaRPr lang="es-CO"/>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 - Dos gráficos arriba / Texto abajo">
    <p:spTree>
      <p:nvGrpSpPr>
        <p:cNvPr id="1" name=""/>
        <p:cNvGrpSpPr/>
        <p:nvPr/>
      </p:nvGrpSpPr>
      <p:grpSpPr>
        <a:xfrm>
          <a:off x="0" y="0"/>
          <a:ext cx="0" cy="0"/>
          <a:chOff x="0" y="0"/>
          <a:chExt cx="0" cy="0"/>
        </a:xfrm>
      </p:grpSpPr>
      <p:sp>
        <p:nvSpPr>
          <p:cNvPr id="2" name="1 Título"/>
          <p:cNvSpPr>
            <a:spLocks noGrp="1"/>
          </p:cNvSpPr>
          <p:nvPr>
            <p:ph type="ctrTitle"/>
          </p:nvPr>
        </p:nvSpPr>
        <p:spPr>
          <a:xfrm>
            <a:off x="1080000" y="108000"/>
            <a:ext cx="7812000" cy="612000"/>
          </a:xfrm>
          <a:prstGeom prst="rect">
            <a:avLst/>
          </a:prstGeom>
        </p:spPr>
        <p:txBody>
          <a:bodyPr anchor="ctr">
            <a:normAutofit/>
          </a:bodyPr>
          <a:lstStyle>
            <a:lvl1pPr algn="l">
              <a:defRPr sz="2400" b="1">
                <a:latin typeface="Arial Narrow" pitchFamily="34" charset="0"/>
              </a:defRPr>
            </a:lvl1pPr>
          </a:lstStyle>
          <a:p>
            <a:endParaRPr lang="es-CO" dirty="0"/>
          </a:p>
        </p:txBody>
      </p:sp>
      <p:sp>
        <p:nvSpPr>
          <p:cNvPr id="11" name="2 Marcador de contenido"/>
          <p:cNvSpPr>
            <a:spLocks noGrp="1"/>
          </p:cNvSpPr>
          <p:nvPr>
            <p:ph idx="13"/>
          </p:nvPr>
        </p:nvSpPr>
        <p:spPr>
          <a:xfrm>
            <a:off x="252000" y="1332000"/>
            <a:ext cx="4248000" cy="3528000"/>
          </a:xfrm>
          <a:prstGeom prst="rect">
            <a:avLst/>
          </a:prstGeom>
        </p:spPr>
        <p:txBody>
          <a:bodyPr>
            <a:normAutofit/>
          </a:bodyPr>
          <a:lstStyle>
            <a:lvl1pPr>
              <a:spcBef>
                <a:spcPts val="300"/>
              </a:spcBef>
              <a:buNone/>
              <a:defRPr sz="1600"/>
            </a:lvl1pPr>
            <a:lvl2pPr marL="192088" indent="-192088">
              <a:spcBef>
                <a:spcPts val="300"/>
              </a:spcBef>
              <a:buFont typeface="Wingdings" pitchFamily="2" charset="2"/>
              <a:buChar char="§"/>
              <a:defRPr sz="1600"/>
            </a:lvl2pPr>
            <a:lvl3pPr>
              <a:defRPr sz="1600"/>
            </a:lvl3pPr>
            <a:lvl4pPr>
              <a:defRPr sz="1600"/>
            </a:lvl4pPr>
            <a:lvl5pPr>
              <a:defRPr sz="1600"/>
            </a:lvl5pPr>
          </a:lstStyle>
          <a:p>
            <a:pPr lvl="0"/>
            <a:r>
              <a:rPr lang="es-ES" dirty="0" smtClean="0"/>
              <a:t>Haga clic para modificar el estilo de texto del patrón</a:t>
            </a:r>
          </a:p>
          <a:p>
            <a:pPr lvl="1"/>
            <a:r>
              <a:rPr lang="es-ES" dirty="0" smtClean="0"/>
              <a:t>Segundo nivel</a:t>
            </a:r>
          </a:p>
        </p:txBody>
      </p:sp>
      <p:sp>
        <p:nvSpPr>
          <p:cNvPr id="12" name="2 Marcador de contenido"/>
          <p:cNvSpPr>
            <a:spLocks noGrp="1"/>
          </p:cNvSpPr>
          <p:nvPr>
            <p:ph idx="14"/>
          </p:nvPr>
        </p:nvSpPr>
        <p:spPr>
          <a:xfrm>
            <a:off x="4644000" y="1332000"/>
            <a:ext cx="4248000" cy="3528000"/>
          </a:xfrm>
          <a:prstGeom prst="rect">
            <a:avLst/>
          </a:prstGeom>
        </p:spPr>
        <p:txBody>
          <a:bodyPr>
            <a:normAutofit/>
          </a:bodyPr>
          <a:lstStyle>
            <a:lvl1pPr>
              <a:spcBef>
                <a:spcPts val="300"/>
              </a:spcBef>
              <a:buNone/>
              <a:defRPr sz="1600"/>
            </a:lvl1pPr>
            <a:lvl2pPr marL="192088" indent="-192088">
              <a:spcBef>
                <a:spcPts val="300"/>
              </a:spcBef>
              <a:buFont typeface="Wingdings" pitchFamily="2" charset="2"/>
              <a:buChar char="§"/>
              <a:defRPr sz="1600"/>
            </a:lvl2pPr>
            <a:lvl3pPr>
              <a:defRPr sz="2000"/>
            </a:lvl3pPr>
            <a:lvl4pPr>
              <a:defRPr sz="2000"/>
            </a:lvl4pPr>
            <a:lvl5pPr>
              <a:defRPr sz="2000"/>
            </a:lvl5pPr>
          </a:lstStyle>
          <a:p>
            <a:pPr lvl="0"/>
            <a:r>
              <a:rPr lang="es-ES" dirty="0" smtClean="0"/>
              <a:t>Haga clic para modificar el estilo de texto del patrón</a:t>
            </a:r>
          </a:p>
          <a:p>
            <a:pPr lvl="1"/>
            <a:r>
              <a:rPr lang="es-ES" dirty="0" smtClean="0"/>
              <a:t>Segundo nivel</a:t>
            </a:r>
          </a:p>
        </p:txBody>
      </p:sp>
      <p:sp>
        <p:nvSpPr>
          <p:cNvPr id="13" name="23 Marcador de texto"/>
          <p:cNvSpPr>
            <a:spLocks noGrp="1"/>
          </p:cNvSpPr>
          <p:nvPr>
            <p:ph type="body" sz="quarter" idx="24"/>
          </p:nvPr>
        </p:nvSpPr>
        <p:spPr>
          <a:xfrm>
            <a:off x="252562" y="1080000"/>
            <a:ext cx="4248000" cy="252000"/>
          </a:xfrm>
          <a:prstGeom prst="rect">
            <a:avLst/>
          </a:prstGeom>
          <a:solidFill>
            <a:srgbClr val="0F4B87"/>
          </a:solidFill>
          <a:ln>
            <a:noFill/>
          </a:ln>
        </p:spPr>
        <p:txBody>
          <a:bodyPr/>
          <a:lstStyle>
            <a:lvl1pPr>
              <a:buNone/>
              <a:defRPr sz="1200" b="1" cap="none" baseline="0">
                <a:solidFill>
                  <a:schemeClr val="bg1"/>
                </a:solidFill>
              </a:defRPr>
            </a:lvl1pPr>
            <a:lvl2pPr>
              <a:buNone/>
              <a:defRPr sz="1200" b="1" cap="none" baseline="0">
                <a:solidFill>
                  <a:schemeClr val="bg1"/>
                </a:solidFill>
              </a:defRPr>
            </a:lvl2pPr>
            <a:lvl3pPr>
              <a:buNone/>
              <a:defRPr sz="1200" b="1" cap="none" baseline="0">
                <a:solidFill>
                  <a:schemeClr val="bg1"/>
                </a:solidFill>
              </a:defRPr>
            </a:lvl3pPr>
            <a:lvl4pPr>
              <a:buNone/>
              <a:defRPr sz="1200" b="1" cap="none" baseline="0">
                <a:solidFill>
                  <a:schemeClr val="bg1"/>
                </a:solidFill>
              </a:defRPr>
            </a:lvl4pPr>
            <a:lvl5pPr>
              <a:buNone/>
              <a:defRPr sz="1200" b="1" cap="none" baseline="0">
                <a:solidFill>
                  <a:schemeClr val="bg1"/>
                </a:solidFill>
              </a:defRPr>
            </a:lvl5pPr>
          </a:lstStyle>
          <a:p>
            <a:pPr lvl="0"/>
            <a:r>
              <a:rPr lang="es-ES" dirty="0" smtClean="0"/>
              <a:t>Haga clic para modificar el estilo de texto del patrón</a:t>
            </a:r>
          </a:p>
          <a:p>
            <a:pPr lvl="1"/>
            <a:r>
              <a:rPr lang="es-ES" dirty="0" smtClean="0"/>
              <a:t>Segundo nivel</a:t>
            </a:r>
          </a:p>
          <a:p>
            <a:pPr lvl="2"/>
            <a:r>
              <a:rPr lang="es-ES" dirty="0" smtClean="0"/>
              <a:t>Tercer nivel</a:t>
            </a:r>
          </a:p>
          <a:p>
            <a:pPr lvl="3"/>
            <a:r>
              <a:rPr lang="es-ES" dirty="0" smtClean="0"/>
              <a:t>Cuarto nivel</a:t>
            </a:r>
          </a:p>
          <a:p>
            <a:pPr lvl="4"/>
            <a:r>
              <a:rPr lang="es-ES" dirty="0" smtClean="0"/>
              <a:t>Quinto nivel</a:t>
            </a:r>
            <a:endParaRPr lang="es-CO" dirty="0"/>
          </a:p>
        </p:txBody>
      </p:sp>
      <p:sp>
        <p:nvSpPr>
          <p:cNvPr id="14" name="23 Marcador de texto"/>
          <p:cNvSpPr>
            <a:spLocks noGrp="1"/>
          </p:cNvSpPr>
          <p:nvPr>
            <p:ph type="body" sz="quarter" idx="25"/>
          </p:nvPr>
        </p:nvSpPr>
        <p:spPr>
          <a:xfrm>
            <a:off x="4643438" y="1080000"/>
            <a:ext cx="4248000" cy="252000"/>
          </a:xfrm>
          <a:prstGeom prst="rect">
            <a:avLst/>
          </a:prstGeom>
          <a:solidFill>
            <a:srgbClr val="0F4B87"/>
          </a:solidFill>
          <a:ln>
            <a:noFill/>
          </a:ln>
        </p:spPr>
        <p:txBody>
          <a:bodyPr/>
          <a:lstStyle>
            <a:lvl1pPr>
              <a:buNone/>
              <a:defRPr sz="1200" b="1" cap="none" baseline="0">
                <a:solidFill>
                  <a:schemeClr val="bg1"/>
                </a:solidFill>
              </a:defRPr>
            </a:lvl1pPr>
            <a:lvl2pPr>
              <a:buNone/>
              <a:defRPr sz="1200" b="1" cap="none" baseline="0">
                <a:solidFill>
                  <a:schemeClr val="bg1"/>
                </a:solidFill>
              </a:defRPr>
            </a:lvl2pPr>
            <a:lvl3pPr>
              <a:buNone/>
              <a:defRPr sz="1200" b="1" cap="none" baseline="0">
                <a:solidFill>
                  <a:schemeClr val="bg1"/>
                </a:solidFill>
              </a:defRPr>
            </a:lvl3pPr>
            <a:lvl4pPr>
              <a:buNone/>
              <a:defRPr sz="1200" b="1" cap="none" baseline="0">
                <a:solidFill>
                  <a:schemeClr val="bg1"/>
                </a:solidFill>
              </a:defRPr>
            </a:lvl4pPr>
            <a:lvl5pPr>
              <a:buNone/>
              <a:defRPr sz="1200" b="1" cap="none" baseline="0">
                <a:solidFill>
                  <a:schemeClr val="bg1"/>
                </a:solidFill>
              </a:defRPr>
            </a:lvl5pPr>
          </a:lstStyle>
          <a:p>
            <a:pPr lvl="0"/>
            <a:r>
              <a:rPr lang="es-ES" dirty="0" smtClean="0"/>
              <a:t>Haga clic para modificar el estilo de texto del patrón</a:t>
            </a:r>
          </a:p>
          <a:p>
            <a:pPr lvl="1"/>
            <a:r>
              <a:rPr lang="es-ES" dirty="0" smtClean="0"/>
              <a:t>Segundo nivel</a:t>
            </a:r>
          </a:p>
          <a:p>
            <a:pPr lvl="2"/>
            <a:r>
              <a:rPr lang="es-ES" dirty="0" smtClean="0"/>
              <a:t>Tercer nivel</a:t>
            </a:r>
          </a:p>
          <a:p>
            <a:pPr lvl="3"/>
            <a:r>
              <a:rPr lang="es-ES" dirty="0" smtClean="0"/>
              <a:t>Cuarto nivel</a:t>
            </a:r>
          </a:p>
          <a:p>
            <a:pPr lvl="4"/>
            <a:r>
              <a:rPr lang="es-ES" dirty="0" smtClean="0"/>
              <a:t>Quinto nivel</a:t>
            </a:r>
            <a:endParaRPr lang="es-CO" dirty="0"/>
          </a:p>
        </p:txBody>
      </p:sp>
      <p:sp>
        <p:nvSpPr>
          <p:cNvPr id="24" name="2 Subtítulo"/>
          <p:cNvSpPr>
            <a:spLocks noGrp="1"/>
          </p:cNvSpPr>
          <p:nvPr>
            <p:ph type="subTitle" idx="1"/>
          </p:nvPr>
        </p:nvSpPr>
        <p:spPr>
          <a:xfrm>
            <a:off x="252000" y="5004000"/>
            <a:ext cx="8640000" cy="1584000"/>
          </a:xfrm>
          <a:prstGeom prst="rect">
            <a:avLst/>
          </a:prstGeom>
        </p:spPr>
        <p:txBody>
          <a:bodyPr>
            <a:normAutofit/>
          </a:bodyPr>
          <a:lstStyle>
            <a:lvl1pPr marL="368300" indent="-368300" algn="l">
              <a:spcBef>
                <a:spcPts val="600"/>
              </a:spcBef>
              <a:buFont typeface="+mj-lt"/>
              <a:buAutoNum type="arabicPeriod"/>
              <a:defRPr sz="2000" baseline="0">
                <a:solidFill>
                  <a:schemeClr val="tx1"/>
                </a:solidFill>
                <a:latin typeface="Arial Narrow" pitchFamily="34" charset="0"/>
              </a:defRPr>
            </a:lvl1pPr>
            <a:lvl2pPr marL="712788" indent="-349250" algn="l">
              <a:buFont typeface="Wingdings" pitchFamily="2" charset="2"/>
              <a:buChar char="§"/>
              <a:defRPr sz="1600">
                <a:solidFill>
                  <a:schemeClr val="tx1"/>
                </a:solidFill>
                <a:latin typeface="Arial Narrow" pitchFamily="34" charset="0"/>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s-CO" dirty="0" smtClean="0"/>
          </a:p>
          <a:p>
            <a:pPr lvl="1"/>
            <a:endParaRPr lang="es-CO" dirty="0" smtClean="0"/>
          </a:p>
        </p:txBody>
      </p:sp>
      <p:sp>
        <p:nvSpPr>
          <p:cNvPr id="8" name="16 Marcador de fecha"/>
          <p:cNvSpPr>
            <a:spLocks noGrp="1"/>
          </p:cNvSpPr>
          <p:nvPr>
            <p:ph type="dt" sz="half" idx="26"/>
          </p:nvPr>
        </p:nvSpPr>
        <p:spPr/>
        <p:txBody>
          <a:bodyPr/>
          <a:lstStyle>
            <a:lvl1pPr>
              <a:defRPr/>
            </a:lvl1pPr>
          </a:lstStyle>
          <a:p>
            <a:pPr>
              <a:defRPr/>
            </a:pPr>
            <a:fld id="{491B5659-40A5-49AF-B392-FB7FB33B7E9F}" type="datetimeFigureOut">
              <a:rPr lang="es-CO"/>
              <a:pPr>
                <a:defRPr/>
              </a:pPr>
              <a:t>02/06/2010</a:t>
            </a:fld>
            <a:endParaRPr lang="es-CO"/>
          </a:p>
        </p:txBody>
      </p:sp>
      <p:sp>
        <p:nvSpPr>
          <p:cNvPr id="9" name="17 Marcador de pie de página"/>
          <p:cNvSpPr>
            <a:spLocks noGrp="1"/>
          </p:cNvSpPr>
          <p:nvPr>
            <p:ph type="ftr" sz="quarter" idx="27"/>
          </p:nvPr>
        </p:nvSpPr>
        <p:spPr/>
        <p:txBody>
          <a:bodyPr/>
          <a:lstStyle>
            <a:lvl1pPr>
              <a:defRPr/>
            </a:lvl1pPr>
          </a:lstStyle>
          <a:p>
            <a:pPr>
              <a:defRPr/>
            </a:pPr>
            <a:r>
              <a:rPr lang="es-CO"/>
              <a:t>Ministerio de Hacienda y Crédito Público – República de Colombia</a:t>
            </a:r>
            <a:endParaRPr lang="es-CO" dirty="0"/>
          </a:p>
        </p:txBody>
      </p:sp>
      <p:sp>
        <p:nvSpPr>
          <p:cNvPr id="10" name="19 Marcador de número de diapositiva"/>
          <p:cNvSpPr>
            <a:spLocks noGrp="1"/>
          </p:cNvSpPr>
          <p:nvPr>
            <p:ph type="sldNum" sz="quarter" idx="28"/>
          </p:nvPr>
        </p:nvSpPr>
        <p:spPr/>
        <p:txBody>
          <a:bodyPr/>
          <a:lstStyle>
            <a:lvl1pPr>
              <a:defRPr/>
            </a:lvl1pPr>
          </a:lstStyle>
          <a:p>
            <a:pPr>
              <a:defRPr/>
            </a:pPr>
            <a:fld id="{A6F654A1-3E17-4B9F-ADDB-871C7AB0FA95}" type="slidenum">
              <a:rPr lang="es-CO"/>
              <a:pPr>
                <a:defRPr/>
              </a:pPr>
              <a:t>‹Nº›</a:t>
            </a:fld>
            <a:endParaRPr lang="es-CO"/>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 - Un gráfico izquierda / Texto derecha">
    <p:spTree>
      <p:nvGrpSpPr>
        <p:cNvPr id="1" name=""/>
        <p:cNvGrpSpPr/>
        <p:nvPr/>
      </p:nvGrpSpPr>
      <p:grpSpPr>
        <a:xfrm>
          <a:off x="0" y="0"/>
          <a:ext cx="0" cy="0"/>
          <a:chOff x="0" y="0"/>
          <a:chExt cx="0" cy="0"/>
        </a:xfrm>
      </p:grpSpPr>
      <p:sp>
        <p:nvSpPr>
          <p:cNvPr id="2" name="1 Título"/>
          <p:cNvSpPr>
            <a:spLocks noGrp="1"/>
          </p:cNvSpPr>
          <p:nvPr>
            <p:ph type="ctrTitle"/>
          </p:nvPr>
        </p:nvSpPr>
        <p:spPr>
          <a:xfrm>
            <a:off x="1080000" y="108000"/>
            <a:ext cx="7812000" cy="612000"/>
          </a:xfrm>
          <a:prstGeom prst="rect">
            <a:avLst/>
          </a:prstGeom>
        </p:spPr>
        <p:txBody>
          <a:bodyPr anchor="ctr">
            <a:normAutofit/>
          </a:bodyPr>
          <a:lstStyle>
            <a:lvl1pPr algn="l">
              <a:defRPr sz="2400" b="1">
                <a:latin typeface="Arial Narrow" pitchFamily="34" charset="0"/>
              </a:defRPr>
            </a:lvl1pPr>
          </a:lstStyle>
          <a:p>
            <a:endParaRPr lang="es-CO" dirty="0"/>
          </a:p>
        </p:txBody>
      </p:sp>
      <p:sp>
        <p:nvSpPr>
          <p:cNvPr id="11" name="2 Marcador de contenido"/>
          <p:cNvSpPr>
            <a:spLocks noGrp="1"/>
          </p:cNvSpPr>
          <p:nvPr>
            <p:ph idx="13"/>
          </p:nvPr>
        </p:nvSpPr>
        <p:spPr>
          <a:xfrm>
            <a:off x="252000" y="1332000"/>
            <a:ext cx="4248000" cy="5256000"/>
          </a:xfrm>
          <a:prstGeom prst="rect">
            <a:avLst/>
          </a:prstGeom>
        </p:spPr>
        <p:txBody>
          <a:bodyPr>
            <a:normAutofit/>
          </a:bodyPr>
          <a:lstStyle>
            <a:lvl1pPr>
              <a:spcBef>
                <a:spcPts val="300"/>
              </a:spcBef>
              <a:buNone/>
              <a:defRPr sz="1600"/>
            </a:lvl1pPr>
            <a:lvl2pPr marL="192088" indent="-192088">
              <a:spcBef>
                <a:spcPts val="300"/>
              </a:spcBef>
              <a:buFont typeface="Wingdings" pitchFamily="2" charset="2"/>
              <a:buChar char="§"/>
              <a:defRPr sz="1600"/>
            </a:lvl2pPr>
            <a:lvl3pPr>
              <a:defRPr sz="1600"/>
            </a:lvl3pPr>
            <a:lvl4pPr>
              <a:defRPr sz="1600"/>
            </a:lvl4pPr>
            <a:lvl5pPr>
              <a:defRPr sz="1600"/>
            </a:lvl5pPr>
          </a:lstStyle>
          <a:p>
            <a:pPr lvl="1"/>
            <a:endParaRPr lang="es-ES" dirty="0" smtClean="0"/>
          </a:p>
        </p:txBody>
      </p:sp>
      <p:sp>
        <p:nvSpPr>
          <p:cNvPr id="10" name="23 Marcador de texto"/>
          <p:cNvSpPr>
            <a:spLocks noGrp="1"/>
          </p:cNvSpPr>
          <p:nvPr>
            <p:ph type="body" sz="quarter" idx="24"/>
          </p:nvPr>
        </p:nvSpPr>
        <p:spPr>
          <a:xfrm>
            <a:off x="252562" y="1080000"/>
            <a:ext cx="4248000" cy="252000"/>
          </a:xfrm>
          <a:prstGeom prst="rect">
            <a:avLst/>
          </a:prstGeom>
          <a:solidFill>
            <a:srgbClr val="0F4B87"/>
          </a:solidFill>
          <a:ln>
            <a:noFill/>
          </a:ln>
        </p:spPr>
        <p:txBody>
          <a:bodyPr/>
          <a:lstStyle>
            <a:lvl1pPr>
              <a:buNone/>
              <a:defRPr sz="1200" b="1" cap="none" baseline="0">
                <a:solidFill>
                  <a:schemeClr val="bg1"/>
                </a:solidFill>
              </a:defRPr>
            </a:lvl1pPr>
            <a:lvl2pPr>
              <a:buNone/>
              <a:defRPr sz="1200" b="1" cap="none" baseline="0">
                <a:solidFill>
                  <a:schemeClr val="bg1"/>
                </a:solidFill>
              </a:defRPr>
            </a:lvl2pPr>
            <a:lvl3pPr>
              <a:buNone/>
              <a:defRPr sz="1200" b="1" cap="none" baseline="0">
                <a:solidFill>
                  <a:schemeClr val="bg1"/>
                </a:solidFill>
              </a:defRPr>
            </a:lvl3pPr>
            <a:lvl4pPr>
              <a:buNone/>
              <a:defRPr sz="1200" b="1" cap="none" baseline="0">
                <a:solidFill>
                  <a:schemeClr val="bg1"/>
                </a:solidFill>
              </a:defRPr>
            </a:lvl4pPr>
            <a:lvl5pPr>
              <a:buNone/>
              <a:defRPr sz="1200" b="1" cap="none" baseline="0">
                <a:solidFill>
                  <a:schemeClr val="bg1"/>
                </a:solidFill>
              </a:defRPr>
            </a:lvl5pPr>
          </a:lstStyle>
          <a:p>
            <a:pPr lvl="0"/>
            <a:r>
              <a:rPr lang="es-ES" dirty="0" smtClean="0"/>
              <a:t>Haga clic para modificar el estilo de texto del patrón</a:t>
            </a:r>
          </a:p>
          <a:p>
            <a:pPr lvl="1"/>
            <a:r>
              <a:rPr lang="es-ES" dirty="0" smtClean="0"/>
              <a:t>Segundo nivel</a:t>
            </a:r>
          </a:p>
          <a:p>
            <a:pPr lvl="2"/>
            <a:r>
              <a:rPr lang="es-ES" dirty="0" smtClean="0"/>
              <a:t>Tercer nivel</a:t>
            </a:r>
          </a:p>
          <a:p>
            <a:pPr lvl="3"/>
            <a:r>
              <a:rPr lang="es-ES" dirty="0" smtClean="0"/>
              <a:t>Cuarto nivel</a:t>
            </a:r>
          </a:p>
          <a:p>
            <a:pPr lvl="4"/>
            <a:r>
              <a:rPr lang="es-ES" dirty="0" smtClean="0"/>
              <a:t>Quinto nivel</a:t>
            </a:r>
            <a:endParaRPr lang="es-CO" dirty="0"/>
          </a:p>
        </p:txBody>
      </p:sp>
      <p:sp>
        <p:nvSpPr>
          <p:cNvPr id="20" name="2 Subtítulo"/>
          <p:cNvSpPr>
            <a:spLocks noGrp="1"/>
          </p:cNvSpPr>
          <p:nvPr>
            <p:ph type="subTitle" idx="1"/>
          </p:nvPr>
        </p:nvSpPr>
        <p:spPr>
          <a:xfrm>
            <a:off x="4643438" y="1368000"/>
            <a:ext cx="4248000" cy="5220000"/>
          </a:xfrm>
          <a:prstGeom prst="rect">
            <a:avLst/>
          </a:prstGeom>
        </p:spPr>
        <p:txBody>
          <a:bodyPr>
            <a:normAutofit/>
          </a:bodyPr>
          <a:lstStyle>
            <a:lvl1pPr marL="368300" indent="-368300" algn="l">
              <a:spcBef>
                <a:spcPts val="600"/>
              </a:spcBef>
              <a:buFont typeface="+mj-lt"/>
              <a:buAutoNum type="arabicPeriod"/>
              <a:defRPr sz="2000" baseline="0">
                <a:solidFill>
                  <a:schemeClr val="tx1"/>
                </a:solidFill>
                <a:latin typeface="Arial Narrow" pitchFamily="34" charset="0"/>
              </a:defRPr>
            </a:lvl1pPr>
            <a:lvl2pPr marL="712788" indent="-349250" algn="l">
              <a:buFont typeface="Wingdings" pitchFamily="2" charset="2"/>
              <a:buChar char="§"/>
              <a:defRPr sz="1600">
                <a:solidFill>
                  <a:schemeClr val="tx1"/>
                </a:solidFill>
                <a:latin typeface="Arial Narrow" pitchFamily="34" charset="0"/>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s-CO" dirty="0" smtClean="0"/>
          </a:p>
          <a:p>
            <a:pPr lvl="1"/>
            <a:endParaRPr lang="es-CO" dirty="0" smtClean="0"/>
          </a:p>
        </p:txBody>
      </p:sp>
      <p:sp>
        <p:nvSpPr>
          <p:cNvPr id="6" name="16 Marcador de fecha"/>
          <p:cNvSpPr>
            <a:spLocks noGrp="1"/>
          </p:cNvSpPr>
          <p:nvPr>
            <p:ph type="dt" sz="half" idx="25"/>
          </p:nvPr>
        </p:nvSpPr>
        <p:spPr/>
        <p:txBody>
          <a:bodyPr/>
          <a:lstStyle>
            <a:lvl1pPr>
              <a:defRPr/>
            </a:lvl1pPr>
          </a:lstStyle>
          <a:p>
            <a:pPr>
              <a:defRPr/>
            </a:pPr>
            <a:fld id="{EB304767-2658-4276-ACF9-85B1EFF28E70}" type="datetimeFigureOut">
              <a:rPr lang="es-CO"/>
              <a:pPr>
                <a:defRPr/>
              </a:pPr>
              <a:t>02/06/2010</a:t>
            </a:fld>
            <a:endParaRPr lang="es-CO"/>
          </a:p>
        </p:txBody>
      </p:sp>
      <p:sp>
        <p:nvSpPr>
          <p:cNvPr id="7" name="17 Marcador de pie de página"/>
          <p:cNvSpPr>
            <a:spLocks noGrp="1"/>
          </p:cNvSpPr>
          <p:nvPr>
            <p:ph type="ftr" sz="quarter" idx="26"/>
          </p:nvPr>
        </p:nvSpPr>
        <p:spPr/>
        <p:txBody>
          <a:bodyPr/>
          <a:lstStyle>
            <a:lvl1pPr>
              <a:defRPr/>
            </a:lvl1pPr>
          </a:lstStyle>
          <a:p>
            <a:pPr>
              <a:defRPr/>
            </a:pPr>
            <a:r>
              <a:rPr lang="es-CO"/>
              <a:t>Ministerio de Hacienda y Crédito Público – República de Colombia</a:t>
            </a:r>
            <a:endParaRPr lang="es-CO" dirty="0"/>
          </a:p>
        </p:txBody>
      </p:sp>
      <p:sp>
        <p:nvSpPr>
          <p:cNvPr id="8" name="19 Marcador de número de diapositiva"/>
          <p:cNvSpPr>
            <a:spLocks noGrp="1"/>
          </p:cNvSpPr>
          <p:nvPr>
            <p:ph type="sldNum" sz="quarter" idx="27"/>
          </p:nvPr>
        </p:nvSpPr>
        <p:spPr/>
        <p:txBody>
          <a:bodyPr/>
          <a:lstStyle>
            <a:lvl1pPr>
              <a:defRPr/>
            </a:lvl1pPr>
          </a:lstStyle>
          <a:p>
            <a:pPr>
              <a:defRPr/>
            </a:pPr>
            <a:fld id="{A3DCED90-BB09-44EE-8445-38BCAAC32BED}" type="slidenum">
              <a:rPr lang="es-CO"/>
              <a:pPr>
                <a:defRPr/>
              </a:pPr>
              <a:t>‹Nº›</a:t>
            </a:fld>
            <a:endParaRPr lang="es-CO"/>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 - Dos gráficos izquierda / Texto derecha">
    <p:spTree>
      <p:nvGrpSpPr>
        <p:cNvPr id="1" name=""/>
        <p:cNvGrpSpPr/>
        <p:nvPr/>
      </p:nvGrpSpPr>
      <p:grpSpPr>
        <a:xfrm>
          <a:off x="0" y="0"/>
          <a:ext cx="0" cy="0"/>
          <a:chOff x="0" y="0"/>
          <a:chExt cx="0" cy="0"/>
        </a:xfrm>
      </p:grpSpPr>
      <p:sp>
        <p:nvSpPr>
          <p:cNvPr id="2" name="1 Título"/>
          <p:cNvSpPr>
            <a:spLocks noGrp="1"/>
          </p:cNvSpPr>
          <p:nvPr>
            <p:ph type="ctrTitle"/>
          </p:nvPr>
        </p:nvSpPr>
        <p:spPr>
          <a:xfrm>
            <a:off x="1080000" y="108000"/>
            <a:ext cx="7812000" cy="612000"/>
          </a:xfrm>
          <a:prstGeom prst="rect">
            <a:avLst/>
          </a:prstGeom>
        </p:spPr>
        <p:txBody>
          <a:bodyPr anchor="ctr">
            <a:normAutofit/>
          </a:bodyPr>
          <a:lstStyle>
            <a:lvl1pPr algn="l">
              <a:defRPr sz="2400" b="1">
                <a:latin typeface="Arial Narrow" pitchFamily="34" charset="0"/>
              </a:defRPr>
            </a:lvl1pPr>
          </a:lstStyle>
          <a:p>
            <a:endParaRPr lang="es-CO" dirty="0"/>
          </a:p>
        </p:txBody>
      </p:sp>
      <p:sp>
        <p:nvSpPr>
          <p:cNvPr id="15" name="2 Subtítulo"/>
          <p:cNvSpPr>
            <a:spLocks noGrp="1"/>
          </p:cNvSpPr>
          <p:nvPr>
            <p:ph type="subTitle" idx="1"/>
          </p:nvPr>
        </p:nvSpPr>
        <p:spPr>
          <a:xfrm>
            <a:off x="4643438" y="1368000"/>
            <a:ext cx="4248000" cy="5220000"/>
          </a:xfrm>
          <a:prstGeom prst="rect">
            <a:avLst/>
          </a:prstGeom>
        </p:spPr>
        <p:txBody>
          <a:bodyPr>
            <a:normAutofit/>
          </a:bodyPr>
          <a:lstStyle>
            <a:lvl1pPr marL="365125" indent="-365125" algn="l">
              <a:spcBef>
                <a:spcPts val="600"/>
              </a:spcBef>
              <a:buFont typeface="+mj-lt"/>
              <a:buAutoNum type="arabicPeriod"/>
              <a:defRPr sz="2000" baseline="0">
                <a:solidFill>
                  <a:schemeClr val="tx1"/>
                </a:solidFill>
                <a:latin typeface="Arial Narrow" pitchFamily="34" charset="0"/>
              </a:defRPr>
            </a:lvl1pPr>
            <a:lvl2pPr marL="712788" indent="-349250" algn="l">
              <a:buFont typeface="Wingdings" pitchFamily="2" charset="2"/>
              <a:buChar char="§"/>
              <a:defRPr sz="1600">
                <a:solidFill>
                  <a:schemeClr val="tx1"/>
                </a:solidFill>
                <a:latin typeface="Arial Narrow" pitchFamily="34" charset="0"/>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s-CO" dirty="0" smtClean="0"/>
          </a:p>
          <a:p>
            <a:pPr lvl="1"/>
            <a:endParaRPr lang="es-CO" dirty="0" smtClean="0"/>
          </a:p>
        </p:txBody>
      </p:sp>
      <p:sp>
        <p:nvSpPr>
          <p:cNvPr id="16" name="2 Marcador de contenido"/>
          <p:cNvSpPr>
            <a:spLocks noGrp="1"/>
          </p:cNvSpPr>
          <p:nvPr>
            <p:ph idx="18"/>
          </p:nvPr>
        </p:nvSpPr>
        <p:spPr>
          <a:xfrm>
            <a:off x="252000" y="1332000"/>
            <a:ext cx="4248000" cy="2412000"/>
          </a:xfrm>
          <a:prstGeom prst="rect">
            <a:avLst/>
          </a:prstGeom>
        </p:spPr>
        <p:txBody>
          <a:bodyPr>
            <a:normAutofit/>
          </a:bodyPr>
          <a:lstStyle>
            <a:lvl1pPr>
              <a:spcBef>
                <a:spcPts val="300"/>
              </a:spcBef>
              <a:buNone/>
              <a:defRPr sz="1600"/>
            </a:lvl1pPr>
            <a:lvl2pPr marL="192088" indent="-192088">
              <a:spcBef>
                <a:spcPts val="300"/>
              </a:spcBef>
              <a:buFont typeface="Wingdings" pitchFamily="2" charset="2"/>
              <a:buChar char="§"/>
              <a:defRPr sz="1600"/>
            </a:lvl2pPr>
            <a:lvl3pPr>
              <a:defRPr sz="1600"/>
            </a:lvl3pPr>
            <a:lvl4pPr>
              <a:defRPr sz="1600"/>
            </a:lvl4pPr>
            <a:lvl5pPr>
              <a:defRPr sz="1600"/>
            </a:lvl5pPr>
          </a:lstStyle>
          <a:p>
            <a:pPr lvl="1"/>
            <a:endParaRPr lang="es-ES" dirty="0" smtClean="0"/>
          </a:p>
        </p:txBody>
      </p:sp>
      <p:sp>
        <p:nvSpPr>
          <p:cNvPr id="18" name="2 Marcador de contenido"/>
          <p:cNvSpPr>
            <a:spLocks noGrp="1"/>
          </p:cNvSpPr>
          <p:nvPr>
            <p:ph idx="19"/>
          </p:nvPr>
        </p:nvSpPr>
        <p:spPr>
          <a:xfrm>
            <a:off x="252000" y="4176000"/>
            <a:ext cx="4248000" cy="2412000"/>
          </a:xfrm>
          <a:prstGeom prst="rect">
            <a:avLst/>
          </a:prstGeom>
        </p:spPr>
        <p:txBody>
          <a:bodyPr>
            <a:normAutofit/>
          </a:bodyPr>
          <a:lstStyle>
            <a:lvl1pPr>
              <a:spcBef>
                <a:spcPts val="300"/>
              </a:spcBef>
              <a:buNone/>
              <a:defRPr sz="1600"/>
            </a:lvl1pPr>
            <a:lvl2pPr marL="192088" indent="-192088">
              <a:spcBef>
                <a:spcPts val="300"/>
              </a:spcBef>
              <a:buFont typeface="Wingdings" pitchFamily="2" charset="2"/>
              <a:buChar char="§"/>
              <a:defRPr sz="1600"/>
            </a:lvl2pPr>
            <a:lvl3pPr>
              <a:defRPr sz="1600"/>
            </a:lvl3pPr>
            <a:lvl4pPr>
              <a:defRPr sz="1600"/>
            </a:lvl4pPr>
            <a:lvl5pPr>
              <a:defRPr sz="1600"/>
            </a:lvl5pPr>
          </a:lstStyle>
          <a:p>
            <a:pPr lvl="1"/>
            <a:endParaRPr lang="es-ES" dirty="0" smtClean="0"/>
          </a:p>
        </p:txBody>
      </p:sp>
      <p:sp>
        <p:nvSpPr>
          <p:cNvPr id="24" name="23 Marcador de texto"/>
          <p:cNvSpPr>
            <a:spLocks noGrp="1"/>
          </p:cNvSpPr>
          <p:nvPr>
            <p:ph type="body" sz="quarter" idx="23"/>
          </p:nvPr>
        </p:nvSpPr>
        <p:spPr>
          <a:xfrm>
            <a:off x="252000" y="1080000"/>
            <a:ext cx="4248000" cy="252000"/>
          </a:xfrm>
          <a:prstGeom prst="rect">
            <a:avLst/>
          </a:prstGeom>
          <a:solidFill>
            <a:srgbClr val="0F4B87"/>
          </a:solidFill>
          <a:ln>
            <a:noFill/>
          </a:ln>
        </p:spPr>
        <p:txBody>
          <a:bodyPr/>
          <a:lstStyle>
            <a:lvl1pPr>
              <a:buNone/>
              <a:defRPr sz="1200" b="1" cap="none" baseline="0">
                <a:solidFill>
                  <a:schemeClr val="bg1"/>
                </a:solidFill>
              </a:defRPr>
            </a:lvl1pPr>
            <a:lvl2pPr>
              <a:buNone/>
              <a:defRPr sz="1200" b="1" cap="none" baseline="0">
                <a:solidFill>
                  <a:schemeClr val="bg1"/>
                </a:solidFill>
              </a:defRPr>
            </a:lvl2pPr>
            <a:lvl3pPr>
              <a:buNone/>
              <a:defRPr sz="1200" b="1" cap="none" baseline="0">
                <a:solidFill>
                  <a:schemeClr val="bg1"/>
                </a:solidFill>
              </a:defRPr>
            </a:lvl3pPr>
            <a:lvl4pPr>
              <a:buNone/>
              <a:defRPr sz="1200" b="1" cap="none" baseline="0">
                <a:solidFill>
                  <a:schemeClr val="bg1"/>
                </a:solidFill>
              </a:defRPr>
            </a:lvl4pPr>
            <a:lvl5pPr>
              <a:buNone/>
              <a:defRPr sz="1200" b="1" cap="none" baseline="0">
                <a:solidFill>
                  <a:schemeClr val="bg1"/>
                </a:solidFill>
              </a:defRPr>
            </a:lvl5pPr>
          </a:lstStyle>
          <a:p>
            <a:pPr lvl="0"/>
            <a:r>
              <a:rPr lang="es-ES" dirty="0" smtClean="0"/>
              <a:t>Haga clic para modificar el estilo de texto del patrón</a:t>
            </a:r>
          </a:p>
          <a:p>
            <a:pPr lvl="1"/>
            <a:r>
              <a:rPr lang="es-ES" dirty="0" smtClean="0"/>
              <a:t>Segundo nivel</a:t>
            </a:r>
          </a:p>
          <a:p>
            <a:pPr lvl="2"/>
            <a:r>
              <a:rPr lang="es-ES" dirty="0" smtClean="0"/>
              <a:t>Tercer nivel</a:t>
            </a:r>
          </a:p>
          <a:p>
            <a:pPr lvl="3"/>
            <a:r>
              <a:rPr lang="es-ES" dirty="0" smtClean="0"/>
              <a:t>Cuarto nivel</a:t>
            </a:r>
          </a:p>
          <a:p>
            <a:pPr lvl="4"/>
            <a:r>
              <a:rPr lang="es-ES" dirty="0" smtClean="0"/>
              <a:t>Quinto nivel</a:t>
            </a:r>
            <a:endParaRPr lang="es-CO" dirty="0"/>
          </a:p>
        </p:txBody>
      </p:sp>
      <p:sp>
        <p:nvSpPr>
          <p:cNvPr id="25" name="23 Marcador de texto"/>
          <p:cNvSpPr>
            <a:spLocks noGrp="1"/>
          </p:cNvSpPr>
          <p:nvPr>
            <p:ph type="body" sz="quarter" idx="24"/>
          </p:nvPr>
        </p:nvSpPr>
        <p:spPr>
          <a:xfrm>
            <a:off x="252562" y="3924000"/>
            <a:ext cx="4248000" cy="252000"/>
          </a:xfrm>
          <a:prstGeom prst="rect">
            <a:avLst/>
          </a:prstGeom>
          <a:solidFill>
            <a:srgbClr val="0F4B87"/>
          </a:solidFill>
          <a:ln>
            <a:noFill/>
          </a:ln>
        </p:spPr>
        <p:txBody>
          <a:bodyPr/>
          <a:lstStyle>
            <a:lvl1pPr>
              <a:buNone/>
              <a:defRPr sz="1200" b="1" cap="none" baseline="0">
                <a:solidFill>
                  <a:schemeClr val="bg1"/>
                </a:solidFill>
              </a:defRPr>
            </a:lvl1pPr>
            <a:lvl2pPr>
              <a:buNone/>
              <a:defRPr sz="1200" b="1" cap="none" baseline="0">
                <a:solidFill>
                  <a:schemeClr val="bg1"/>
                </a:solidFill>
              </a:defRPr>
            </a:lvl2pPr>
            <a:lvl3pPr>
              <a:buNone/>
              <a:defRPr sz="1200" b="1" cap="none" baseline="0">
                <a:solidFill>
                  <a:schemeClr val="bg1"/>
                </a:solidFill>
              </a:defRPr>
            </a:lvl3pPr>
            <a:lvl4pPr>
              <a:buNone/>
              <a:defRPr sz="1200" b="1" cap="none" baseline="0">
                <a:solidFill>
                  <a:schemeClr val="bg1"/>
                </a:solidFill>
              </a:defRPr>
            </a:lvl4pPr>
            <a:lvl5pPr>
              <a:buNone/>
              <a:defRPr sz="1200" b="1" cap="none" baseline="0">
                <a:solidFill>
                  <a:schemeClr val="bg1"/>
                </a:solidFill>
              </a:defRPr>
            </a:lvl5pPr>
          </a:lstStyle>
          <a:p>
            <a:pPr lvl="0"/>
            <a:r>
              <a:rPr lang="es-ES" dirty="0" smtClean="0"/>
              <a:t>Haga clic para modificar el estilo de texto del patrón</a:t>
            </a:r>
          </a:p>
          <a:p>
            <a:pPr lvl="1"/>
            <a:r>
              <a:rPr lang="es-ES" dirty="0" smtClean="0"/>
              <a:t>Segundo nivel</a:t>
            </a:r>
          </a:p>
          <a:p>
            <a:pPr lvl="2"/>
            <a:r>
              <a:rPr lang="es-ES" dirty="0" smtClean="0"/>
              <a:t>Tercer nivel</a:t>
            </a:r>
          </a:p>
          <a:p>
            <a:pPr lvl="3"/>
            <a:r>
              <a:rPr lang="es-ES" dirty="0" smtClean="0"/>
              <a:t>Cuarto nivel</a:t>
            </a:r>
          </a:p>
          <a:p>
            <a:pPr lvl="4"/>
            <a:r>
              <a:rPr lang="es-ES" dirty="0" smtClean="0"/>
              <a:t>Quinto nivel</a:t>
            </a:r>
            <a:endParaRPr lang="es-CO" dirty="0"/>
          </a:p>
        </p:txBody>
      </p:sp>
      <p:sp>
        <p:nvSpPr>
          <p:cNvPr id="8" name="16 Marcador de fecha"/>
          <p:cNvSpPr>
            <a:spLocks noGrp="1"/>
          </p:cNvSpPr>
          <p:nvPr>
            <p:ph type="dt" sz="half" idx="25"/>
          </p:nvPr>
        </p:nvSpPr>
        <p:spPr/>
        <p:txBody>
          <a:bodyPr/>
          <a:lstStyle>
            <a:lvl1pPr>
              <a:defRPr/>
            </a:lvl1pPr>
          </a:lstStyle>
          <a:p>
            <a:pPr>
              <a:defRPr/>
            </a:pPr>
            <a:fld id="{B10C7B4C-8790-4993-8E85-8D846F46D10E}" type="datetimeFigureOut">
              <a:rPr lang="es-CO"/>
              <a:pPr>
                <a:defRPr/>
              </a:pPr>
              <a:t>02/06/2010</a:t>
            </a:fld>
            <a:endParaRPr lang="es-CO"/>
          </a:p>
        </p:txBody>
      </p:sp>
      <p:sp>
        <p:nvSpPr>
          <p:cNvPr id="9" name="17 Marcador de pie de página"/>
          <p:cNvSpPr>
            <a:spLocks noGrp="1"/>
          </p:cNvSpPr>
          <p:nvPr>
            <p:ph type="ftr" sz="quarter" idx="26"/>
          </p:nvPr>
        </p:nvSpPr>
        <p:spPr/>
        <p:txBody>
          <a:bodyPr/>
          <a:lstStyle>
            <a:lvl1pPr>
              <a:defRPr/>
            </a:lvl1pPr>
          </a:lstStyle>
          <a:p>
            <a:pPr>
              <a:defRPr/>
            </a:pPr>
            <a:r>
              <a:rPr lang="es-CO"/>
              <a:t>Ministerio de Hacienda y Crédito Público – República de Colombia</a:t>
            </a:r>
            <a:endParaRPr lang="es-CO" dirty="0"/>
          </a:p>
        </p:txBody>
      </p:sp>
      <p:sp>
        <p:nvSpPr>
          <p:cNvPr id="10" name="19 Marcador de número de diapositiva"/>
          <p:cNvSpPr>
            <a:spLocks noGrp="1"/>
          </p:cNvSpPr>
          <p:nvPr>
            <p:ph type="sldNum" sz="quarter" idx="27"/>
          </p:nvPr>
        </p:nvSpPr>
        <p:spPr/>
        <p:txBody>
          <a:bodyPr/>
          <a:lstStyle>
            <a:lvl1pPr>
              <a:defRPr/>
            </a:lvl1pPr>
          </a:lstStyle>
          <a:p>
            <a:pPr>
              <a:defRPr/>
            </a:pPr>
            <a:fld id="{E881922E-FD6E-45E5-9428-877CD21BDE8B}" type="slidenum">
              <a:rPr lang="es-CO"/>
              <a:pPr>
                <a:defRPr/>
              </a:pPr>
              <a:t>‹Nº›</a:t>
            </a:fld>
            <a:endParaRPr lang="es-CO"/>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userDrawn="1">
  <p:cSld name="Título y objetos">
    <p:spTree>
      <p:nvGrpSpPr>
        <p:cNvPr id="1" name=""/>
        <p:cNvGrpSpPr/>
        <p:nvPr/>
      </p:nvGrpSpPr>
      <p:grpSpPr>
        <a:xfrm>
          <a:off x="0" y="0"/>
          <a:ext cx="0" cy="0"/>
          <a:chOff x="0" y="0"/>
          <a:chExt cx="0" cy="0"/>
        </a:xfrm>
      </p:grpSpPr>
      <p:sp>
        <p:nvSpPr>
          <p:cNvPr id="2" name="Rectangle 4"/>
          <p:cNvSpPr>
            <a:spLocks noChangeArrowheads="1"/>
          </p:cNvSpPr>
          <p:nvPr userDrawn="1"/>
        </p:nvSpPr>
        <p:spPr bwMode="auto">
          <a:xfrm>
            <a:off x="0" y="806450"/>
            <a:ext cx="9144000" cy="36000"/>
          </a:xfrm>
          <a:prstGeom prst="rect">
            <a:avLst/>
          </a:prstGeom>
          <a:solidFill>
            <a:srgbClr val="0F4B87"/>
          </a:solidFill>
          <a:ln w="9525">
            <a:solidFill>
              <a:srgbClr val="0F479E"/>
            </a:solidFill>
            <a:miter lim="800000"/>
            <a:headEnd/>
            <a:tailEnd/>
          </a:ln>
          <a:effectLst>
            <a:outerShdw blurRad="50800" dist="38100" dir="8100000" algn="tr" rotWithShape="0">
              <a:prstClr val="black">
                <a:alpha val="40000"/>
              </a:prstClr>
            </a:outerShdw>
            <a:reflection blurRad="6350" stA="52000" endA="300" endPos="35000" dir="5400000" sy="-100000" algn="bl" rotWithShape="0"/>
          </a:effectLst>
        </p:spPr>
        <p:txBody>
          <a:bodyPr wrap="none" anchor="ctr"/>
          <a:lstStyle/>
          <a:p>
            <a:pPr fontAlgn="auto">
              <a:spcBef>
                <a:spcPts val="0"/>
              </a:spcBef>
              <a:spcAft>
                <a:spcPts val="0"/>
              </a:spcAft>
              <a:defRPr/>
            </a:pPr>
            <a:endParaRPr lang="es-CO">
              <a:latin typeface="+mn-lt"/>
              <a:cs typeface="Arial" charset="0"/>
            </a:endParaRPr>
          </a:p>
        </p:txBody>
      </p:sp>
      <p:pic>
        <p:nvPicPr>
          <p:cNvPr id="3" name="Picture 49" descr="Image_Colombia_COA_New"/>
          <p:cNvPicPr>
            <a:picLocks noChangeAspect="1" noChangeArrowheads="1"/>
          </p:cNvPicPr>
          <p:nvPr userDrawn="1">
            <p:custDataLst>
              <p:tags r:id="rId1"/>
            </p:custDataLst>
          </p:nvPr>
        </p:nvPicPr>
        <p:blipFill>
          <a:blip r:embed="rId3"/>
          <a:srcRect/>
          <a:stretch>
            <a:fillRect/>
          </a:stretch>
        </p:blipFill>
        <p:spPr bwMode="auto">
          <a:xfrm>
            <a:off x="185738" y="66675"/>
            <a:ext cx="714375" cy="712788"/>
          </a:xfrm>
          <a:prstGeom prst="rect">
            <a:avLst/>
          </a:prstGeom>
          <a:noFill/>
          <a:ln w="9525">
            <a:noFill/>
            <a:miter lim="800000"/>
            <a:headEnd/>
            <a:tailEnd/>
          </a:ln>
        </p:spPr>
      </p:pic>
      <p:sp>
        <p:nvSpPr>
          <p:cNvPr id="4" name="6 Rectángulo"/>
          <p:cNvSpPr/>
          <p:nvPr userDrawn="1"/>
        </p:nvSpPr>
        <p:spPr>
          <a:xfrm>
            <a:off x="0" y="0"/>
            <a:ext cx="9144000" cy="10001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CO"/>
          </a:p>
        </p:txBody>
      </p:sp>
      <p:sp>
        <p:nvSpPr>
          <p:cNvPr id="5" name="7 Rectángulo"/>
          <p:cNvSpPr/>
          <p:nvPr userDrawn="1"/>
        </p:nvSpPr>
        <p:spPr>
          <a:xfrm>
            <a:off x="0" y="5857875"/>
            <a:ext cx="9144000" cy="10001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CO"/>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En blanco">
    <p:spTree>
      <p:nvGrpSpPr>
        <p:cNvPr id="1" name=""/>
        <p:cNvGrpSpPr/>
        <p:nvPr/>
      </p:nvGrpSpPr>
      <p:grpSpPr>
        <a:xfrm>
          <a:off x="0" y="0"/>
          <a:ext cx="0" cy="0"/>
          <a:chOff x="0" y="0"/>
          <a:chExt cx="0" cy="0"/>
        </a:xfrm>
      </p:grpSpPr>
      <p:sp>
        <p:nvSpPr>
          <p:cNvPr id="2" name="16 Marcador de fecha"/>
          <p:cNvSpPr>
            <a:spLocks noGrp="1"/>
          </p:cNvSpPr>
          <p:nvPr>
            <p:ph type="dt" sz="half" idx="10"/>
          </p:nvPr>
        </p:nvSpPr>
        <p:spPr/>
        <p:txBody>
          <a:bodyPr/>
          <a:lstStyle>
            <a:lvl1pPr>
              <a:defRPr/>
            </a:lvl1pPr>
          </a:lstStyle>
          <a:p>
            <a:pPr>
              <a:defRPr/>
            </a:pPr>
            <a:fld id="{29086433-DCC6-4237-A357-FFB4C74C69DE}" type="datetimeFigureOut">
              <a:rPr lang="es-CO"/>
              <a:pPr>
                <a:defRPr/>
              </a:pPr>
              <a:t>02/06/2010</a:t>
            </a:fld>
            <a:endParaRPr lang="es-CO"/>
          </a:p>
        </p:txBody>
      </p:sp>
      <p:sp>
        <p:nvSpPr>
          <p:cNvPr id="3" name="17 Marcador de pie de página"/>
          <p:cNvSpPr>
            <a:spLocks noGrp="1"/>
          </p:cNvSpPr>
          <p:nvPr>
            <p:ph type="ftr" sz="quarter" idx="11"/>
          </p:nvPr>
        </p:nvSpPr>
        <p:spPr/>
        <p:txBody>
          <a:bodyPr/>
          <a:lstStyle>
            <a:lvl1pPr>
              <a:defRPr/>
            </a:lvl1pPr>
          </a:lstStyle>
          <a:p>
            <a:pPr>
              <a:defRPr/>
            </a:pPr>
            <a:r>
              <a:rPr lang="es-CO"/>
              <a:t>Ministerio de Hacienda y Crédito Público – República de Colombia</a:t>
            </a:r>
            <a:endParaRPr lang="es-CO" dirty="0"/>
          </a:p>
        </p:txBody>
      </p:sp>
      <p:sp>
        <p:nvSpPr>
          <p:cNvPr id="4" name="19 Marcador de número de diapositiva"/>
          <p:cNvSpPr>
            <a:spLocks noGrp="1"/>
          </p:cNvSpPr>
          <p:nvPr>
            <p:ph type="sldNum" sz="quarter" idx="12"/>
          </p:nvPr>
        </p:nvSpPr>
        <p:spPr/>
        <p:txBody>
          <a:bodyPr/>
          <a:lstStyle>
            <a:lvl1pPr>
              <a:defRPr/>
            </a:lvl1pPr>
          </a:lstStyle>
          <a:p>
            <a:pPr>
              <a:defRPr/>
            </a:pPr>
            <a:fld id="{CFD362D1-D6A5-4E0A-9C62-F53E51115D2E}" type="slidenum">
              <a:rPr lang="es-CO"/>
              <a:pPr>
                <a:defRPr/>
              </a:pPr>
              <a:t>‹Nº›</a:t>
            </a:fld>
            <a:endParaRPr lang="es-CO"/>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
  <p:cSld name="1_Título y objetos">
    <p:spTree>
      <p:nvGrpSpPr>
        <p:cNvPr id="1" name=""/>
        <p:cNvGrpSpPr/>
        <p:nvPr/>
      </p:nvGrpSpPr>
      <p:grpSpPr>
        <a:xfrm>
          <a:off x="0" y="0"/>
          <a:ext cx="0" cy="0"/>
          <a:chOff x="0" y="0"/>
          <a:chExt cx="0" cy="0"/>
        </a:xfrm>
      </p:grpSpPr>
      <p:sp>
        <p:nvSpPr>
          <p:cNvPr id="4" name="Rectangle 4"/>
          <p:cNvSpPr>
            <a:spLocks noChangeArrowheads="1"/>
          </p:cNvSpPr>
          <p:nvPr userDrawn="1"/>
        </p:nvSpPr>
        <p:spPr bwMode="auto">
          <a:xfrm>
            <a:off x="0" y="806450"/>
            <a:ext cx="9144000" cy="36000"/>
          </a:xfrm>
          <a:prstGeom prst="rect">
            <a:avLst/>
          </a:prstGeom>
          <a:solidFill>
            <a:srgbClr val="0F4B87"/>
          </a:solidFill>
          <a:ln w="9525">
            <a:solidFill>
              <a:srgbClr val="0F479E"/>
            </a:solidFill>
            <a:miter lim="800000"/>
            <a:headEnd/>
            <a:tailEnd/>
          </a:ln>
          <a:effectLst>
            <a:outerShdw blurRad="50800" dist="38100" dir="8100000" algn="tr" rotWithShape="0">
              <a:prstClr val="black">
                <a:alpha val="40000"/>
              </a:prstClr>
            </a:outerShdw>
            <a:reflection blurRad="6350" stA="52000" endA="300" endPos="35000" dir="5400000" sy="-100000" algn="bl" rotWithShape="0"/>
          </a:effectLst>
        </p:spPr>
        <p:txBody>
          <a:bodyPr wrap="none" anchor="ctr"/>
          <a:lstStyle/>
          <a:p>
            <a:pPr fontAlgn="auto">
              <a:spcBef>
                <a:spcPts val="0"/>
              </a:spcBef>
              <a:spcAft>
                <a:spcPts val="0"/>
              </a:spcAft>
              <a:defRPr/>
            </a:pPr>
            <a:endParaRPr lang="es-CO">
              <a:latin typeface="+mn-lt"/>
              <a:cs typeface="Arial" charset="0"/>
            </a:endParaRPr>
          </a:p>
        </p:txBody>
      </p:sp>
      <p:pic>
        <p:nvPicPr>
          <p:cNvPr id="5" name="Picture 49" descr="Image_Colombia_COA_New"/>
          <p:cNvPicPr>
            <a:picLocks noChangeAspect="1" noChangeArrowheads="1"/>
          </p:cNvPicPr>
          <p:nvPr userDrawn="1">
            <p:custDataLst>
              <p:tags r:id="rId1"/>
            </p:custDataLst>
          </p:nvPr>
        </p:nvPicPr>
        <p:blipFill>
          <a:blip r:embed="rId3"/>
          <a:srcRect/>
          <a:stretch>
            <a:fillRect/>
          </a:stretch>
        </p:blipFill>
        <p:spPr bwMode="auto">
          <a:xfrm>
            <a:off x="185738" y="66675"/>
            <a:ext cx="714375" cy="712788"/>
          </a:xfrm>
          <a:prstGeom prst="rect">
            <a:avLst/>
          </a:prstGeom>
          <a:noFill/>
          <a:ln w="9525">
            <a:noFill/>
            <a:miter lim="800000"/>
            <a:headEnd/>
            <a:tailEnd/>
          </a:ln>
        </p:spPr>
      </p:pic>
      <p:sp>
        <p:nvSpPr>
          <p:cNvPr id="6" name="Rectangle 4"/>
          <p:cNvSpPr>
            <a:spLocks noChangeArrowheads="1"/>
          </p:cNvSpPr>
          <p:nvPr userDrawn="1"/>
        </p:nvSpPr>
        <p:spPr bwMode="auto">
          <a:xfrm>
            <a:off x="252000" y="6138863"/>
            <a:ext cx="8640000" cy="0"/>
          </a:xfrm>
          <a:prstGeom prst="rect">
            <a:avLst/>
          </a:prstGeom>
          <a:solidFill>
            <a:srgbClr val="0F4B87"/>
          </a:solidFill>
          <a:ln w="9525">
            <a:solidFill>
              <a:srgbClr val="0F479E"/>
            </a:solidFill>
            <a:miter lim="800000"/>
            <a:headEnd/>
            <a:tailEnd/>
          </a:ln>
          <a:effectLst>
            <a:outerShdw blurRad="50800" dist="38100" dir="8100000" algn="tr" rotWithShape="0">
              <a:prstClr val="black">
                <a:alpha val="40000"/>
              </a:prstClr>
            </a:outerShdw>
            <a:reflection blurRad="6350" stA="52000" endA="300" endPos="35000" dir="5400000" sy="-100000" algn="bl" rotWithShape="0"/>
          </a:effectLst>
        </p:spPr>
        <p:txBody>
          <a:bodyPr wrap="none" anchor="ctr"/>
          <a:lstStyle/>
          <a:p>
            <a:pPr fontAlgn="auto">
              <a:spcBef>
                <a:spcPts val="0"/>
              </a:spcBef>
              <a:spcAft>
                <a:spcPts val="0"/>
              </a:spcAft>
              <a:defRPr/>
            </a:pPr>
            <a:endParaRPr lang="es-CO">
              <a:latin typeface="+mn-lt"/>
              <a:cs typeface="Arial" charset="0"/>
            </a:endParaRPr>
          </a:p>
        </p:txBody>
      </p:sp>
      <p:sp>
        <p:nvSpPr>
          <p:cNvPr id="2" name="1 Título"/>
          <p:cNvSpPr>
            <a:spLocks noGrp="1"/>
          </p:cNvSpPr>
          <p:nvPr>
            <p:ph type="title"/>
          </p:nvPr>
        </p:nvSpPr>
        <p:spPr>
          <a:xfrm>
            <a:off x="457200" y="274638"/>
            <a:ext cx="8229600" cy="1143000"/>
          </a:xfrm>
          <a:prstGeom prst="rect">
            <a:avLst/>
          </a:prstGeom>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a:xfrm>
            <a:off x="457200" y="1600200"/>
            <a:ext cx="8229600" cy="4525963"/>
          </a:xfrm>
          <a:prstGeom prst="rect">
            <a:avLst/>
          </a:prstGeo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3 Marcador de fecha"/>
          <p:cNvSpPr>
            <a:spLocks noGrp="1"/>
          </p:cNvSpPr>
          <p:nvPr>
            <p:ph type="dt" sz="half" idx="10"/>
          </p:nvPr>
        </p:nvSpPr>
        <p:spPr/>
        <p:txBody>
          <a:bodyPr/>
          <a:lstStyle>
            <a:lvl1pPr>
              <a:defRPr/>
            </a:lvl1pPr>
          </a:lstStyle>
          <a:p>
            <a:pPr>
              <a:defRPr/>
            </a:pPr>
            <a:endParaRPr lang="es-CO"/>
          </a:p>
        </p:txBody>
      </p:sp>
      <p:sp>
        <p:nvSpPr>
          <p:cNvPr id="8" name="4 Marcador de pie de página"/>
          <p:cNvSpPr>
            <a:spLocks noGrp="1"/>
          </p:cNvSpPr>
          <p:nvPr>
            <p:ph type="ftr" sz="quarter" idx="11"/>
          </p:nvPr>
        </p:nvSpPr>
        <p:spPr/>
        <p:txBody>
          <a:bodyPr/>
          <a:lstStyle>
            <a:lvl1pPr>
              <a:defRPr/>
            </a:lvl1pPr>
          </a:lstStyle>
          <a:p>
            <a:pPr>
              <a:defRPr/>
            </a:pPr>
            <a:r>
              <a:rPr lang="es-CO"/>
              <a:t>Ministerio de Hacienda y Crédito Público – República de Colombia</a:t>
            </a:r>
            <a:endParaRPr lang="es-CO" dirty="0"/>
          </a:p>
        </p:txBody>
      </p:sp>
      <p:sp>
        <p:nvSpPr>
          <p:cNvPr id="9" name="5 Marcador de número de diapositiva"/>
          <p:cNvSpPr>
            <a:spLocks noGrp="1"/>
          </p:cNvSpPr>
          <p:nvPr>
            <p:ph type="sldNum" sz="quarter" idx="12"/>
          </p:nvPr>
        </p:nvSpPr>
        <p:spPr/>
        <p:txBody>
          <a:bodyPr/>
          <a:lstStyle>
            <a:lvl1pPr>
              <a:defRPr/>
            </a:lvl1pPr>
          </a:lstStyle>
          <a:p>
            <a:pPr>
              <a:defRPr/>
            </a:pPr>
            <a:fld id="{BB80EE1B-75C1-4261-A91E-D3BE0EEED675}" type="slidenum">
              <a:rPr lang="es-CO"/>
              <a:pPr>
                <a:defRPr/>
              </a:pPr>
              <a:t>‹Nº›</a:t>
            </a:fld>
            <a:endParaRPr lang="es-CO"/>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1_En blanco">
    <p:spTree>
      <p:nvGrpSpPr>
        <p:cNvPr id="1" name=""/>
        <p:cNvGrpSpPr/>
        <p:nvPr/>
      </p:nvGrpSpPr>
      <p:grpSpPr>
        <a:xfrm>
          <a:off x="0" y="0"/>
          <a:ext cx="0" cy="0"/>
          <a:chOff x="0" y="0"/>
          <a:chExt cx="0" cy="0"/>
        </a:xfrm>
      </p:grpSpPr>
      <p:sp>
        <p:nvSpPr>
          <p:cNvPr id="2" name="16 Marcador de fecha"/>
          <p:cNvSpPr>
            <a:spLocks noGrp="1"/>
          </p:cNvSpPr>
          <p:nvPr>
            <p:ph type="dt" sz="half" idx="10"/>
          </p:nvPr>
        </p:nvSpPr>
        <p:spPr/>
        <p:txBody>
          <a:bodyPr/>
          <a:lstStyle>
            <a:lvl1pPr>
              <a:defRPr/>
            </a:lvl1pPr>
          </a:lstStyle>
          <a:p>
            <a:pPr>
              <a:defRPr/>
            </a:pPr>
            <a:fld id="{A58C8742-73FB-4DE1-B1FC-BBD18A275D2C}" type="datetimeFigureOut">
              <a:rPr lang="es-CO"/>
              <a:pPr>
                <a:defRPr/>
              </a:pPr>
              <a:t>02/06/2010</a:t>
            </a:fld>
            <a:endParaRPr lang="es-CO"/>
          </a:p>
        </p:txBody>
      </p:sp>
      <p:sp>
        <p:nvSpPr>
          <p:cNvPr id="3" name="17 Marcador de pie de página"/>
          <p:cNvSpPr>
            <a:spLocks noGrp="1"/>
          </p:cNvSpPr>
          <p:nvPr>
            <p:ph type="ftr" sz="quarter" idx="11"/>
          </p:nvPr>
        </p:nvSpPr>
        <p:spPr/>
        <p:txBody>
          <a:bodyPr/>
          <a:lstStyle>
            <a:lvl1pPr>
              <a:defRPr/>
            </a:lvl1pPr>
          </a:lstStyle>
          <a:p>
            <a:pPr>
              <a:defRPr/>
            </a:pPr>
            <a:r>
              <a:rPr lang="es-CO"/>
              <a:t>Ministerio de Hacienda y Crédito Público – República de Colombia</a:t>
            </a:r>
            <a:endParaRPr lang="es-CO" dirty="0"/>
          </a:p>
        </p:txBody>
      </p:sp>
      <p:sp>
        <p:nvSpPr>
          <p:cNvPr id="4" name="19 Marcador de número de diapositiva"/>
          <p:cNvSpPr>
            <a:spLocks noGrp="1"/>
          </p:cNvSpPr>
          <p:nvPr>
            <p:ph type="sldNum" sz="quarter" idx="12"/>
          </p:nvPr>
        </p:nvSpPr>
        <p:spPr/>
        <p:txBody>
          <a:bodyPr/>
          <a:lstStyle>
            <a:lvl1pPr>
              <a:defRPr/>
            </a:lvl1pPr>
          </a:lstStyle>
          <a:p>
            <a:pPr>
              <a:defRPr/>
            </a:pPr>
            <a:fld id="{5F7ED68D-44CA-4DD8-AB24-BF4ADFEEB069}" type="slidenum">
              <a:rPr lang="es-CO"/>
              <a:pPr>
                <a:defRPr/>
              </a:pPr>
              <a:t>‹Nº›</a:t>
            </a:fld>
            <a:endParaRPr lang="es-CO"/>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chart">
  <p:cSld name="Título y gráfico">
    <p:spTree>
      <p:nvGrpSpPr>
        <p:cNvPr id="1" name=""/>
        <p:cNvGrpSpPr/>
        <p:nvPr/>
      </p:nvGrpSpPr>
      <p:grpSpPr>
        <a:xfrm>
          <a:off x="0" y="0"/>
          <a:ext cx="0" cy="0"/>
          <a:chOff x="0" y="0"/>
          <a:chExt cx="0" cy="0"/>
        </a:xfrm>
      </p:grpSpPr>
      <p:sp>
        <p:nvSpPr>
          <p:cNvPr id="4" name="Rectangle 4"/>
          <p:cNvSpPr>
            <a:spLocks noChangeArrowheads="1"/>
          </p:cNvSpPr>
          <p:nvPr userDrawn="1"/>
        </p:nvSpPr>
        <p:spPr bwMode="auto">
          <a:xfrm>
            <a:off x="0" y="806450"/>
            <a:ext cx="9144000" cy="36000"/>
          </a:xfrm>
          <a:prstGeom prst="rect">
            <a:avLst/>
          </a:prstGeom>
          <a:solidFill>
            <a:srgbClr val="0F4B87"/>
          </a:solidFill>
          <a:ln w="9525">
            <a:solidFill>
              <a:srgbClr val="0F479E"/>
            </a:solidFill>
            <a:miter lim="800000"/>
            <a:headEnd/>
            <a:tailEnd/>
          </a:ln>
          <a:effectLst>
            <a:outerShdw blurRad="50800" dist="38100" dir="8100000" algn="tr" rotWithShape="0">
              <a:prstClr val="black">
                <a:alpha val="40000"/>
              </a:prstClr>
            </a:outerShdw>
            <a:reflection blurRad="6350" stA="52000" endA="300" endPos="35000" dir="5400000" sy="-100000" algn="bl" rotWithShape="0"/>
          </a:effectLst>
        </p:spPr>
        <p:txBody>
          <a:bodyPr wrap="none" anchor="ctr"/>
          <a:lstStyle/>
          <a:p>
            <a:pPr fontAlgn="auto">
              <a:spcBef>
                <a:spcPts val="0"/>
              </a:spcBef>
              <a:spcAft>
                <a:spcPts val="0"/>
              </a:spcAft>
              <a:defRPr/>
            </a:pPr>
            <a:endParaRPr lang="es-CO">
              <a:latin typeface="+mn-lt"/>
              <a:cs typeface="Arial" charset="0"/>
            </a:endParaRPr>
          </a:p>
        </p:txBody>
      </p:sp>
      <p:pic>
        <p:nvPicPr>
          <p:cNvPr id="5" name="Picture 49" descr="Image_Colombia_COA_New"/>
          <p:cNvPicPr>
            <a:picLocks noChangeAspect="1" noChangeArrowheads="1"/>
          </p:cNvPicPr>
          <p:nvPr userDrawn="1">
            <p:custDataLst>
              <p:tags r:id="rId1"/>
            </p:custDataLst>
          </p:nvPr>
        </p:nvPicPr>
        <p:blipFill>
          <a:blip r:embed="rId3"/>
          <a:srcRect/>
          <a:stretch>
            <a:fillRect/>
          </a:stretch>
        </p:blipFill>
        <p:spPr bwMode="auto">
          <a:xfrm>
            <a:off x="185738" y="66675"/>
            <a:ext cx="714375" cy="712788"/>
          </a:xfrm>
          <a:prstGeom prst="rect">
            <a:avLst/>
          </a:prstGeom>
          <a:noFill/>
          <a:ln w="9525">
            <a:noFill/>
            <a:miter lim="800000"/>
            <a:headEnd/>
            <a:tailEnd/>
          </a:ln>
        </p:spPr>
      </p:pic>
      <p:sp>
        <p:nvSpPr>
          <p:cNvPr id="6" name="Rectangle 4"/>
          <p:cNvSpPr>
            <a:spLocks noChangeArrowheads="1"/>
          </p:cNvSpPr>
          <p:nvPr userDrawn="1"/>
        </p:nvSpPr>
        <p:spPr bwMode="auto">
          <a:xfrm>
            <a:off x="252000" y="6138863"/>
            <a:ext cx="8640000" cy="0"/>
          </a:xfrm>
          <a:prstGeom prst="rect">
            <a:avLst/>
          </a:prstGeom>
          <a:solidFill>
            <a:srgbClr val="0F4B87"/>
          </a:solidFill>
          <a:ln w="9525">
            <a:solidFill>
              <a:srgbClr val="0F479E"/>
            </a:solidFill>
            <a:miter lim="800000"/>
            <a:headEnd/>
            <a:tailEnd/>
          </a:ln>
          <a:effectLst>
            <a:outerShdw blurRad="50800" dist="38100" dir="8100000" algn="tr" rotWithShape="0">
              <a:prstClr val="black">
                <a:alpha val="40000"/>
              </a:prstClr>
            </a:outerShdw>
            <a:reflection blurRad="6350" stA="52000" endA="300" endPos="35000" dir="5400000" sy="-100000" algn="bl" rotWithShape="0"/>
          </a:effectLst>
        </p:spPr>
        <p:txBody>
          <a:bodyPr wrap="none" anchor="ctr"/>
          <a:lstStyle/>
          <a:p>
            <a:pPr fontAlgn="auto">
              <a:spcBef>
                <a:spcPts val="0"/>
              </a:spcBef>
              <a:spcAft>
                <a:spcPts val="0"/>
              </a:spcAft>
              <a:defRPr/>
            </a:pPr>
            <a:endParaRPr lang="es-CO">
              <a:latin typeface="+mn-lt"/>
              <a:cs typeface="Arial" charset="0"/>
            </a:endParaRPr>
          </a:p>
        </p:txBody>
      </p:sp>
      <p:sp>
        <p:nvSpPr>
          <p:cNvPr id="2" name="1 Título"/>
          <p:cNvSpPr>
            <a:spLocks noGrp="1"/>
          </p:cNvSpPr>
          <p:nvPr>
            <p:ph type="title"/>
          </p:nvPr>
        </p:nvSpPr>
        <p:spPr>
          <a:xfrm>
            <a:off x="457200" y="274638"/>
            <a:ext cx="8229600" cy="1143000"/>
          </a:xfrm>
          <a:prstGeom prst="rect">
            <a:avLst/>
          </a:prstGeom>
        </p:spPr>
        <p:txBody>
          <a:bodyPr/>
          <a:lstStyle/>
          <a:p>
            <a:r>
              <a:rPr lang="es-ES" smtClean="0"/>
              <a:t>Haga clic para modificar el estilo de título del patrón</a:t>
            </a:r>
            <a:endParaRPr lang="es-ES"/>
          </a:p>
        </p:txBody>
      </p:sp>
      <p:sp>
        <p:nvSpPr>
          <p:cNvPr id="3" name="2 Marcador de gráfico"/>
          <p:cNvSpPr>
            <a:spLocks noGrp="1"/>
          </p:cNvSpPr>
          <p:nvPr>
            <p:ph type="chart" idx="1"/>
          </p:nvPr>
        </p:nvSpPr>
        <p:spPr>
          <a:xfrm>
            <a:off x="457200" y="1600200"/>
            <a:ext cx="8229600" cy="4525963"/>
          </a:xfrm>
          <a:prstGeom prst="rect">
            <a:avLst/>
          </a:prstGeom>
        </p:spPr>
        <p:txBody>
          <a:bodyPr/>
          <a:lstStyle/>
          <a:p>
            <a:pPr lvl="0"/>
            <a:endParaRPr lang="es-ES" noProof="0"/>
          </a:p>
        </p:txBody>
      </p:sp>
      <p:sp>
        <p:nvSpPr>
          <p:cNvPr id="7" name="3 Marcador de fecha"/>
          <p:cNvSpPr>
            <a:spLocks noGrp="1"/>
          </p:cNvSpPr>
          <p:nvPr>
            <p:ph type="dt" sz="half" idx="10"/>
          </p:nvPr>
        </p:nvSpPr>
        <p:spPr>
          <a:xfrm>
            <a:off x="457200" y="6245225"/>
            <a:ext cx="2133600" cy="476250"/>
          </a:xfrm>
        </p:spPr>
        <p:txBody>
          <a:bodyPr/>
          <a:lstStyle>
            <a:lvl1pPr>
              <a:defRPr/>
            </a:lvl1pPr>
          </a:lstStyle>
          <a:p>
            <a:pPr>
              <a:defRPr/>
            </a:pPr>
            <a:endParaRPr lang="es-ES"/>
          </a:p>
        </p:txBody>
      </p:sp>
      <p:sp>
        <p:nvSpPr>
          <p:cNvPr id="8" name="4 Marcador de pie de página"/>
          <p:cNvSpPr>
            <a:spLocks noGrp="1"/>
          </p:cNvSpPr>
          <p:nvPr>
            <p:ph type="ftr" sz="quarter" idx="11"/>
          </p:nvPr>
        </p:nvSpPr>
        <p:spPr>
          <a:xfrm>
            <a:off x="3124200" y="6245225"/>
            <a:ext cx="2895600" cy="476250"/>
          </a:xfrm>
        </p:spPr>
        <p:txBody>
          <a:bodyPr/>
          <a:lstStyle>
            <a:lvl1pPr>
              <a:defRPr/>
            </a:lvl1pPr>
          </a:lstStyle>
          <a:p>
            <a:pPr>
              <a:defRPr/>
            </a:pPr>
            <a:endParaRPr lang="es-ES"/>
          </a:p>
        </p:txBody>
      </p:sp>
      <p:sp>
        <p:nvSpPr>
          <p:cNvPr id="9" name="5 Marcador de número de diapositiva"/>
          <p:cNvSpPr>
            <a:spLocks noGrp="1"/>
          </p:cNvSpPr>
          <p:nvPr>
            <p:ph type="sldNum" sz="quarter" idx="12"/>
          </p:nvPr>
        </p:nvSpPr>
        <p:spPr>
          <a:xfrm>
            <a:off x="6553200" y="6245225"/>
            <a:ext cx="2133600" cy="476250"/>
          </a:xfrm>
        </p:spPr>
        <p:txBody>
          <a:bodyPr/>
          <a:lstStyle>
            <a:lvl1pPr>
              <a:defRPr/>
            </a:lvl1pPr>
          </a:lstStyle>
          <a:p>
            <a:pPr>
              <a:defRPr/>
            </a:pPr>
            <a:fld id="{F5682F61-C8DD-4F4B-B23F-9BBB41182693}" type="slidenum">
              <a:rPr lang="es-ES"/>
              <a:pPr>
                <a:defRPr/>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a:prstGeom prst="rect">
            <a:avLst/>
          </a:prstGeom>
        </p:spPr>
        <p:txBody>
          <a:bodyPr/>
          <a:lstStyle/>
          <a:p>
            <a:r>
              <a:rPr lang="en-US"/>
              <a:t>Haga clic para modificar el estilo de título del patrón</a:t>
            </a:r>
          </a:p>
        </p:txBody>
      </p:sp>
      <p:sp>
        <p:nvSpPr>
          <p:cNvPr id="3" name="Subtítulo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Haga clic para modificar el estilo de subtítulo del patrón</a:t>
            </a:r>
          </a:p>
        </p:txBody>
      </p:sp>
      <p:sp>
        <p:nvSpPr>
          <p:cNvPr id="4" name="16 Marcador de fecha"/>
          <p:cNvSpPr>
            <a:spLocks noGrp="1"/>
          </p:cNvSpPr>
          <p:nvPr>
            <p:ph type="dt" sz="half" idx="10"/>
          </p:nvPr>
        </p:nvSpPr>
        <p:spPr/>
        <p:txBody>
          <a:bodyPr/>
          <a:lstStyle>
            <a:lvl1pPr>
              <a:defRPr/>
            </a:lvl1pPr>
          </a:lstStyle>
          <a:p>
            <a:pPr>
              <a:defRPr/>
            </a:pPr>
            <a:fld id="{58A5EFB1-2DDA-4CEE-A96E-4E57C378977D}" type="datetimeFigureOut">
              <a:rPr lang="es-CO"/>
              <a:pPr>
                <a:defRPr/>
              </a:pPr>
              <a:t>02/06/2010</a:t>
            </a:fld>
            <a:endParaRPr lang="es-CO"/>
          </a:p>
        </p:txBody>
      </p:sp>
      <p:sp>
        <p:nvSpPr>
          <p:cNvPr id="5" name="17 Marcador de pie de página"/>
          <p:cNvSpPr>
            <a:spLocks noGrp="1"/>
          </p:cNvSpPr>
          <p:nvPr>
            <p:ph type="ftr" sz="quarter" idx="11"/>
          </p:nvPr>
        </p:nvSpPr>
        <p:spPr/>
        <p:txBody>
          <a:bodyPr/>
          <a:lstStyle>
            <a:lvl1pPr>
              <a:defRPr/>
            </a:lvl1pPr>
          </a:lstStyle>
          <a:p>
            <a:pPr>
              <a:defRPr/>
            </a:pPr>
            <a:r>
              <a:rPr lang="es-CO"/>
              <a:t>Ministerio de Hacienda y Crédito Público – República de Colombia</a:t>
            </a:r>
            <a:endParaRPr lang="es-CO" dirty="0"/>
          </a:p>
        </p:txBody>
      </p:sp>
      <p:sp>
        <p:nvSpPr>
          <p:cNvPr id="6" name="19 Marcador de número de diapositiva"/>
          <p:cNvSpPr>
            <a:spLocks noGrp="1"/>
          </p:cNvSpPr>
          <p:nvPr>
            <p:ph type="sldNum" sz="quarter" idx="12"/>
          </p:nvPr>
        </p:nvSpPr>
        <p:spPr/>
        <p:txBody>
          <a:bodyPr/>
          <a:lstStyle>
            <a:lvl1pPr>
              <a:defRPr/>
            </a:lvl1pPr>
          </a:lstStyle>
          <a:p>
            <a:pPr>
              <a:defRPr/>
            </a:pPr>
            <a:fld id="{ED1CB407-1526-49C7-9913-2C79394B2AF4}" type="slidenum">
              <a:rPr lang="es-CO"/>
              <a:pPr>
                <a:defRPr/>
              </a:pPr>
              <a:t>‹Nº›</a:t>
            </a:fld>
            <a:endParaRPr lang="es-CO"/>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1143000"/>
          </a:xfrm>
          <a:prstGeom prst="rect">
            <a:avLst/>
          </a:prstGeom>
        </p:spPr>
        <p:txBody>
          <a:bodyPr/>
          <a:lstStyle/>
          <a:p>
            <a:r>
              <a:rPr lang="en-US"/>
              <a:t>Haga clic para modificar el estilo de título del patrón</a:t>
            </a:r>
          </a:p>
        </p:txBody>
      </p:sp>
      <p:sp>
        <p:nvSpPr>
          <p:cNvPr id="3" name="Marcador de contenido 2"/>
          <p:cNvSpPr>
            <a:spLocks noGrp="1"/>
          </p:cNvSpPr>
          <p:nvPr>
            <p:ph idx="1"/>
          </p:nvPr>
        </p:nvSpPr>
        <p:spPr>
          <a:xfrm>
            <a:off x="457200" y="1600200"/>
            <a:ext cx="8229600" cy="4525963"/>
          </a:xfrm>
          <a:prstGeom prst="rect">
            <a:avLst/>
          </a:prstGeom>
        </p:spPr>
        <p:txBody>
          <a:bodyPr/>
          <a:lstStyle/>
          <a:p>
            <a:pPr lvl="0"/>
            <a:r>
              <a:rPr lang="en-US"/>
              <a:t>Haga clic para modificar el estilo de texto del patrón</a:t>
            </a:r>
          </a:p>
          <a:p>
            <a:pPr lvl="1"/>
            <a:r>
              <a:rPr lang="en-US"/>
              <a:t>Segundo nivel</a:t>
            </a:r>
          </a:p>
          <a:p>
            <a:pPr lvl="2"/>
            <a:r>
              <a:rPr lang="en-US"/>
              <a:t>Tercer nivel</a:t>
            </a:r>
          </a:p>
          <a:p>
            <a:pPr lvl="3"/>
            <a:r>
              <a:rPr lang="en-US"/>
              <a:t>Cuarto nivel</a:t>
            </a:r>
          </a:p>
          <a:p>
            <a:pPr lvl="4"/>
            <a:r>
              <a:rPr lang="en-US"/>
              <a:t>Quinto nivel</a:t>
            </a:r>
          </a:p>
        </p:txBody>
      </p:sp>
      <p:sp>
        <p:nvSpPr>
          <p:cNvPr id="4" name="16 Marcador de fecha"/>
          <p:cNvSpPr>
            <a:spLocks noGrp="1"/>
          </p:cNvSpPr>
          <p:nvPr>
            <p:ph type="dt" sz="half" idx="10"/>
          </p:nvPr>
        </p:nvSpPr>
        <p:spPr/>
        <p:txBody>
          <a:bodyPr/>
          <a:lstStyle>
            <a:lvl1pPr>
              <a:defRPr/>
            </a:lvl1pPr>
          </a:lstStyle>
          <a:p>
            <a:pPr>
              <a:defRPr/>
            </a:pPr>
            <a:fld id="{0CA3C633-70CA-4984-974A-FA2D936A82A5}" type="datetimeFigureOut">
              <a:rPr lang="es-CO"/>
              <a:pPr>
                <a:defRPr/>
              </a:pPr>
              <a:t>02/06/2010</a:t>
            </a:fld>
            <a:endParaRPr lang="es-CO"/>
          </a:p>
        </p:txBody>
      </p:sp>
      <p:sp>
        <p:nvSpPr>
          <p:cNvPr id="5" name="17 Marcador de pie de página"/>
          <p:cNvSpPr>
            <a:spLocks noGrp="1"/>
          </p:cNvSpPr>
          <p:nvPr>
            <p:ph type="ftr" sz="quarter" idx="11"/>
          </p:nvPr>
        </p:nvSpPr>
        <p:spPr/>
        <p:txBody>
          <a:bodyPr/>
          <a:lstStyle>
            <a:lvl1pPr>
              <a:defRPr/>
            </a:lvl1pPr>
          </a:lstStyle>
          <a:p>
            <a:pPr>
              <a:defRPr/>
            </a:pPr>
            <a:r>
              <a:rPr lang="es-CO"/>
              <a:t>Ministerio de Hacienda y Crédito Público – República de Colombia</a:t>
            </a:r>
            <a:endParaRPr lang="es-CO" dirty="0"/>
          </a:p>
        </p:txBody>
      </p:sp>
      <p:sp>
        <p:nvSpPr>
          <p:cNvPr id="6" name="19 Marcador de número de diapositiva"/>
          <p:cNvSpPr>
            <a:spLocks noGrp="1"/>
          </p:cNvSpPr>
          <p:nvPr>
            <p:ph type="sldNum" sz="quarter" idx="12"/>
          </p:nvPr>
        </p:nvSpPr>
        <p:spPr/>
        <p:txBody>
          <a:bodyPr/>
          <a:lstStyle>
            <a:lvl1pPr>
              <a:defRPr/>
            </a:lvl1pPr>
          </a:lstStyle>
          <a:p>
            <a:pPr>
              <a:defRPr/>
            </a:pPr>
            <a:fld id="{E3B01C95-C914-45E7-94B9-E5F08F70123B}" type="slidenum">
              <a:rPr lang="es-CO"/>
              <a:pPr>
                <a:defRPr/>
              </a:pPr>
              <a:t>‹Nº›</a:t>
            </a:fld>
            <a:endParaRPr lang="es-CO"/>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Haga clic para modificar el estilo de título del patrón</a:t>
            </a:r>
          </a:p>
        </p:txBody>
      </p:sp>
      <p:sp>
        <p:nvSpPr>
          <p:cNvPr id="3" name="Marcador de texto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Haga clic para modificar el estilo de texto del patrón</a:t>
            </a:r>
          </a:p>
        </p:txBody>
      </p:sp>
      <p:sp>
        <p:nvSpPr>
          <p:cNvPr id="4" name="16 Marcador de fecha"/>
          <p:cNvSpPr>
            <a:spLocks noGrp="1"/>
          </p:cNvSpPr>
          <p:nvPr>
            <p:ph type="dt" sz="half" idx="10"/>
          </p:nvPr>
        </p:nvSpPr>
        <p:spPr/>
        <p:txBody>
          <a:bodyPr/>
          <a:lstStyle>
            <a:lvl1pPr>
              <a:defRPr/>
            </a:lvl1pPr>
          </a:lstStyle>
          <a:p>
            <a:pPr>
              <a:defRPr/>
            </a:pPr>
            <a:fld id="{2EF42A4A-2AEF-4807-9176-F7F90C6561CE}" type="datetimeFigureOut">
              <a:rPr lang="es-CO"/>
              <a:pPr>
                <a:defRPr/>
              </a:pPr>
              <a:t>02/06/2010</a:t>
            </a:fld>
            <a:endParaRPr lang="es-CO"/>
          </a:p>
        </p:txBody>
      </p:sp>
      <p:sp>
        <p:nvSpPr>
          <p:cNvPr id="5" name="17 Marcador de pie de página"/>
          <p:cNvSpPr>
            <a:spLocks noGrp="1"/>
          </p:cNvSpPr>
          <p:nvPr>
            <p:ph type="ftr" sz="quarter" idx="11"/>
          </p:nvPr>
        </p:nvSpPr>
        <p:spPr/>
        <p:txBody>
          <a:bodyPr/>
          <a:lstStyle>
            <a:lvl1pPr>
              <a:defRPr/>
            </a:lvl1pPr>
          </a:lstStyle>
          <a:p>
            <a:pPr>
              <a:defRPr/>
            </a:pPr>
            <a:r>
              <a:rPr lang="es-CO"/>
              <a:t>Ministerio de Hacienda y Crédito Público – República de Colombia</a:t>
            </a:r>
            <a:endParaRPr lang="es-CO" dirty="0"/>
          </a:p>
        </p:txBody>
      </p:sp>
      <p:sp>
        <p:nvSpPr>
          <p:cNvPr id="6" name="19 Marcador de número de diapositiva"/>
          <p:cNvSpPr>
            <a:spLocks noGrp="1"/>
          </p:cNvSpPr>
          <p:nvPr>
            <p:ph type="sldNum" sz="quarter" idx="12"/>
          </p:nvPr>
        </p:nvSpPr>
        <p:spPr/>
        <p:txBody>
          <a:bodyPr/>
          <a:lstStyle>
            <a:lvl1pPr>
              <a:defRPr/>
            </a:lvl1pPr>
          </a:lstStyle>
          <a:p>
            <a:pPr>
              <a:defRPr/>
            </a:pPr>
            <a:fld id="{8B9662E3-5C3A-4A17-86F3-E52C2DAA177D}" type="slidenum">
              <a:rPr lang="es-CO"/>
              <a:pPr>
                <a:defRPr/>
              </a:pPr>
              <a:t>‹Nº›</a:t>
            </a:fld>
            <a:endParaRPr lang="es-CO"/>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1143000"/>
          </a:xfrm>
          <a:prstGeom prst="rect">
            <a:avLst/>
          </a:prstGeom>
        </p:spPr>
        <p:txBody>
          <a:bodyPr/>
          <a:lstStyle/>
          <a:p>
            <a:r>
              <a:rPr lang="en-US"/>
              <a:t>Haga clic para modificar el estilo de título del patrón</a:t>
            </a:r>
          </a:p>
        </p:txBody>
      </p:sp>
      <p:sp>
        <p:nvSpPr>
          <p:cNvPr id="3" name="Marcador de contenido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Haga clic para modificar el estilo de texto del patrón</a:t>
            </a:r>
          </a:p>
          <a:p>
            <a:pPr lvl="1"/>
            <a:r>
              <a:rPr lang="en-US"/>
              <a:t>Segundo nivel</a:t>
            </a:r>
          </a:p>
          <a:p>
            <a:pPr lvl="2"/>
            <a:r>
              <a:rPr lang="en-US"/>
              <a:t>Tercer nivel</a:t>
            </a:r>
          </a:p>
          <a:p>
            <a:pPr lvl="3"/>
            <a:r>
              <a:rPr lang="en-US"/>
              <a:t>Cuarto nivel</a:t>
            </a:r>
          </a:p>
          <a:p>
            <a:pPr lvl="4"/>
            <a:r>
              <a:rPr lang="en-US"/>
              <a:t>Quinto nivel</a:t>
            </a:r>
          </a:p>
        </p:txBody>
      </p:sp>
      <p:sp>
        <p:nvSpPr>
          <p:cNvPr id="4" name="Marcador de contenido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Haga clic para modificar el estilo de texto del patrón</a:t>
            </a:r>
          </a:p>
          <a:p>
            <a:pPr lvl="1"/>
            <a:r>
              <a:rPr lang="en-US"/>
              <a:t>Segundo nivel</a:t>
            </a:r>
          </a:p>
          <a:p>
            <a:pPr lvl="2"/>
            <a:r>
              <a:rPr lang="en-US"/>
              <a:t>Tercer nivel</a:t>
            </a:r>
          </a:p>
          <a:p>
            <a:pPr lvl="3"/>
            <a:r>
              <a:rPr lang="en-US"/>
              <a:t>Cuarto nivel</a:t>
            </a:r>
          </a:p>
          <a:p>
            <a:pPr lvl="4"/>
            <a:r>
              <a:rPr lang="en-US"/>
              <a:t>Quinto nivel</a:t>
            </a:r>
          </a:p>
        </p:txBody>
      </p:sp>
      <p:sp>
        <p:nvSpPr>
          <p:cNvPr id="5" name="16 Marcador de fecha"/>
          <p:cNvSpPr>
            <a:spLocks noGrp="1"/>
          </p:cNvSpPr>
          <p:nvPr>
            <p:ph type="dt" sz="half" idx="10"/>
          </p:nvPr>
        </p:nvSpPr>
        <p:spPr/>
        <p:txBody>
          <a:bodyPr/>
          <a:lstStyle>
            <a:lvl1pPr>
              <a:defRPr/>
            </a:lvl1pPr>
          </a:lstStyle>
          <a:p>
            <a:pPr>
              <a:defRPr/>
            </a:pPr>
            <a:fld id="{CCDA74FC-FBC4-4575-9EFB-E23CE3D0650E}" type="datetimeFigureOut">
              <a:rPr lang="es-CO"/>
              <a:pPr>
                <a:defRPr/>
              </a:pPr>
              <a:t>02/06/2010</a:t>
            </a:fld>
            <a:endParaRPr lang="es-CO"/>
          </a:p>
        </p:txBody>
      </p:sp>
      <p:sp>
        <p:nvSpPr>
          <p:cNvPr id="6" name="17 Marcador de pie de página"/>
          <p:cNvSpPr>
            <a:spLocks noGrp="1"/>
          </p:cNvSpPr>
          <p:nvPr>
            <p:ph type="ftr" sz="quarter" idx="11"/>
          </p:nvPr>
        </p:nvSpPr>
        <p:spPr/>
        <p:txBody>
          <a:bodyPr/>
          <a:lstStyle>
            <a:lvl1pPr>
              <a:defRPr/>
            </a:lvl1pPr>
          </a:lstStyle>
          <a:p>
            <a:pPr>
              <a:defRPr/>
            </a:pPr>
            <a:r>
              <a:rPr lang="es-CO"/>
              <a:t>Ministerio de Hacienda y Crédito Público – República de Colombia</a:t>
            </a:r>
            <a:endParaRPr lang="es-CO" dirty="0"/>
          </a:p>
        </p:txBody>
      </p:sp>
      <p:sp>
        <p:nvSpPr>
          <p:cNvPr id="7" name="19 Marcador de número de diapositiva"/>
          <p:cNvSpPr>
            <a:spLocks noGrp="1"/>
          </p:cNvSpPr>
          <p:nvPr>
            <p:ph type="sldNum" sz="quarter" idx="12"/>
          </p:nvPr>
        </p:nvSpPr>
        <p:spPr/>
        <p:txBody>
          <a:bodyPr/>
          <a:lstStyle>
            <a:lvl1pPr>
              <a:defRPr/>
            </a:lvl1pPr>
          </a:lstStyle>
          <a:p>
            <a:pPr>
              <a:defRPr/>
            </a:pPr>
            <a:fld id="{713B1C60-01A8-4606-B20C-2BDB6CE3F856}" type="slidenum">
              <a:rPr lang="es-CO"/>
              <a:pPr>
                <a:defRPr/>
              </a:pPr>
              <a:t>‹Nº›</a:t>
            </a:fld>
            <a:endParaRPr lang="es-CO"/>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1143000"/>
          </a:xfrm>
          <a:prstGeom prst="rect">
            <a:avLst/>
          </a:prstGeom>
        </p:spPr>
        <p:txBody>
          <a:bodyPr/>
          <a:lstStyle>
            <a:lvl1pPr>
              <a:defRPr/>
            </a:lvl1pPr>
          </a:lstStyle>
          <a:p>
            <a:r>
              <a:rPr lang="en-US"/>
              <a:t>Haga clic para modificar el estilo de título del patrón</a:t>
            </a:r>
          </a:p>
        </p:txBody>
      </p:sp>
      <p:sp>
        <p:nvSpPr>
          <p:cNvPr id="3" name="Marcador de texto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Haga clic para modificar el estilo de texto del patrón</a:t>
            </a:r>
          </a:p>
        </p:txBody>
      </p:sp>
      <p:sp>
        <p:nvSpPr>
          <p:cNvPr id="4" name="Marcador de contenido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Haga clic para modificar el estilo de texto del patrón</a:t>
            </a:r>
          </a:p>
          <a:p>
            <a:pPr lvl="1"/>
            <a:r>
              <a:rPr lang="en-US"/>
              <a:t>Segundo nivel</a:t>
            </a:r>
          </a:p>
          <a:p>
            <a:pPr lvl="2"/>
            <a:r>
              <a:rPr lang="en-US"/>
              <a:t>Tercer nivel</a:t>
            </a:r>
          </a:p>
          <a:p>
            <a:pPr lvl="3"/>
            <a:r>
              <a:rPr lang="en-US"/>
              <a:t>Cuarto nivel</a:t>
            </a:r>
          </a:p>
          <a:p>
            <a:pPr lvl="4"/>
            <a:r>
              <a:rPr lang="en-US"/>
              <a:t>Quinto nivel</a:t>
            </a:r>
          </a:p>
        </p:txBody>
      </p:sp>
      <p:sp>
        <p:nvSpPr>
          <p:cNvPr id="5" name="Marcador de texto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Haga clic para modificar el estilo de texto del patrón</a:t>
            </a:r>
          </a:p>
        </p:txBody>
      </p:sp>
      <p:sp>
        <p:nvSpPr>
          <p:cNvPr id="6" name="Marcador de contenido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Haga clic para modificar el estilo de texto del patrón</a:t>
            </a:r>
          </a:p>
          <a:p>
            <a:pPr lvl="1"/>
            <a:r>
              <a:rPr lang="en-US"/>
              <a:t>Segundo nivel</a:t>
            </a:r>
          </a:p>
          <a:p>
            <a:pPr lvl="2"/>
            <a:r>
              <a:rPr lang="en-US"/>
              <a:t>Tercer nivel</a:t>
            </a:r>
          </a:p>
          <a:p>
            <a:pPr lvl="3"/>
            <a:r>
              <a:rPr lang="en-US"/>
              <a:t>Cuarto nivel</a:t>
            </a:r>
          </a:p>
          <a:p>
            <a:pPr lvl="4"/>
            <a:r>
              <a:rPr lang="en-US"/>
              <a:t>Quinto nivel</a:t>
            </a:r>
          </a:p>
        </p:txBody>
      </p:sp>
      <p:sp>
        <p:nvSpPr>
          <p:cNvPr id="7" name="16 Marcador de fecha"/>
          <p:cNvSpPr>
            <a:spLocks noGrp="1"/>
          </p:cNvSpPr>
          <p:nvPr>
            <p:ph type="dt" sz="half" idx="10"/>
          </p:nvPr>
        </p:nvSpPr>
        <p:spPr/>
        <p:txBody>
          <a:bodyPr/>
          <a:lstStyle>
            <a:lvl1pPr>
              <a:defRPr/>
            </a:lvl1pPr>
          </a:lstStyle>
          <a:p>
            <a:pPr>
              <a:defRPr/>
            </a:pPr>
            <a:fld id="{EBE67700-673F-4D9A-A237-360572EC6BF0}" type="datetimeFigureOut">
              <a:rPr lang="es-CO"/>
              <a:pPr>
                <a:defRPr/>
              </a:pPr>
              <a:t>02/06/2010</a:t>
            </a:fld>
            <a:endParaRPr lang="es-CO"/>
          </a:p>
        </p:txBody>
      </p:sp>
      <p:sp>
        <p:nvSpPr>
          <p:cNvPr id="8" name="17 Marcador de pie de página"/>
          <p:cNvSpPr>
            <a:spLocks noGrp="1"/>
          </p:cNvSpPr>
          <p:nvPr>
            <p:ph type="ftr" sz="quarter" idx="11"/>
          </p:nvPr>
        </p:nvSpPr>
        <p:spPr/>
        <p:txBody>
          <a:bodyPr/>
          <a:lstStyle>
            <a:lvl1pPr>
              <a:defRPr/>
            </a:lvl1pPr>
          </a:lstStyle>
          <a:p>
            <a:pPr>
              <a:defRPr/>
            </a:pPr>
            <a:r>
              <a:rPr lang="es-CO"/>
              <a:t>Ministerio de Hacienda y Crédito Público – República de Colombia</a:t>
            </a:r>
            <a:endParaRPr lang="es-CO" dirty="0"/>
          </a:p>
        </p:txBody>
      </p:sp>
      <p:sp>
        <p:nvSpPr>
          <p:cNvPr id="9" name="19 Marcador de número de diapositiva"/>
          <p:cNvSpPr>
            <a:spLocks noGrp="1"/>
          </p:cNvSpPr>
          <p:nvPr>
            <p:ph type="sldNum" sz="quarter" idx="12"/>
          </p:nvPr>
        </p:nvSpPr>
        <p:spPr/>
        <p:txBody>
          <a:bodyPr/>
          <a:lstStyle>
            <a:lvl1pPr>
              <a:defRPr/>
            </a:lvl1pPr>
          </a:lstStyle>
          <a:p>
            <a:pPr>
              <a:defRPr/>
            </a:pPr>
            <a:fld id="{00AA2EA3-FF51-484A-8EC9-93A234A3061E}" type="slidenum">
              <a:rPr lang="es-CO"/>
              <a:pPr>
                <a:defRPr/>
              </a:pPr>
              <a:t>‹Nº›</a:t>
            </a:fld>
            <a:endParaRPr lang="es-CO"/>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1143000"/>
          </a:xfrm>
          <a:prstGeom prst="rect">
            <a:avLst/>
          </a:prstGeom>
        </p:spPr>
        <p:txBody>
          <a:bodyPr/>
          <a:lstStyle/>
          <a:p>
            <a:r>
              <a:rPr lang="en-US"/>
              <a:t>Haga clic para modificar el estilo de título del patrón</a:t>
            </a:r>
          </a:p>
        </p:txBody>
      </p:sp>
      <p:sp>
        <p:nvSpPr>
          <p:cNvPr id="3" name="16 Marcador de fecha"/>
          <p:cNvSpPr>
            <a:spLocks noGrp="1"/>
          </p:cNvSpPr>
          <p:nvPr>
            <p:ph type="dt" sz="half" idx="10"/>
          </p:nvPr>
        </p:nvSpPr>
        <p:spPr/>
        <p:txBody>
          <a:bodyPr/>
          <a:lstStyle>
            <a:lvl1pPr>
              <a:defRPr/>
            </a:lvl1pPr>
          </a:lstStyle>
          <a:p>
            <a:pPr>
              <a:defRPr/>
            </a:pPr>
            <a:fld id="{E1965E30-07B8-4235-B5E8-585E2AC406E9}" type="datetimeFigureOut">
              <a:rPr lang="es-CO"/>
              <a:pPr>
                <a:defRPr/>
              </a:pPr>
              <a:t>02/06/2010</a:t>
            </a:fld>
            <a:endParaRPr lang="es-CO"/>
          </a:p>
        </p:txBody>
      </p:sp>
      <p:sp>
        <p:nvSpPr>
          <p:cNvPr id="4" name="17 Marcador de pie de página"/>
          <p:cNvSpPr>
            <a:spLocks noGrp="1"/>
          </p:cNvSpPr>
          <p:nvPr>
            <p:ph type="ftr" sz="quarter" idx="11"/>
          </p:nvPr>
        </p:nvSpPr>
        <p:spPr/>
        <p:txBody>
          <a:bodyPr/>
          <a:lstStyle>
            <a:lvl1pPr>
              <a:defRPr/>
            </a:lvl1pPr>
          </a:lstStyle>
          <a:p>
            <a:pPr>
              <a:defRPr/>
            </a:pPr>
            <a:r>
              <a:rPr lang="es-CO"/>
              <a:t>Ministerio de Hacienda y Crédito Público – República de Colombia</a:t>
            </a:r>
            <a:endParaRPr lang="es-CO" dirty="0"/>
          </a:p>
        </p:txBody>
      </p:sp>
      <p:sp>
        <p:nvSpPr>
          <p:cNvPr id="5" name="19 Marcador de número de diapositiva"/>
          <p:cNvSpPr>
            <a:spLocks noGrp="1"/>
          </p:cNvSpPr>
          <p:nvPr>
            <p:ph type="sldNum" sz="quarter" idx="12"/>
          </p:nvPr>
        </p:nvSpPr>
        <p:spPr/>
        <p:txBody>
          <a:bodyPr/>
          <a:lstStyle>
            <a:lvl1pPr>
              <a:defRPr/>
            </a:lvl1pPr>
          </a:lstStyle>
          <a:p>
            <a:pPr>
              <a:defRPr/>
            </a:pPr>
            <a:fld id="{580DB0D7-4DCB-4449-9A26-263BFCDAA938}" type="slidenum">
              <a:rPr lang="es-CO"/>
              <a:pPr>
                <a:defRPr/>
              </a:pPr>
              <a:t>‹Nº›</a:t>
            </a:fld>
            <a:endParaRPr lang="es-CO"/>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6 Marcador de fecha"/>
          <p:cNvSpPr>
            <a:spLocks noGrp="1"/>
          </p:cNvSpPr>
          <p:nvPr>
            <p:ph type="dt" sz="half" idx="10"/>
          </p:nvPr>
        </p:nvSpPr>
        <p:spPr/>
        <p:txBody>
          <a:bodyPr/>
          <a:lstStyle>
            <a:lvl1pPr>
              <a:defRPr/>
            </a:lvl1pPr>
          </a:lstStyle>
          <a:p>
            <a:pPr>
              <a:defRPr/>
            </a:pPr>
            <a:fld id="{96F67606-4F92-4998-8C77-A9B2CE74244E}" type="datetimeFigureOut">
              <a:rPr lang="es-CO"/>
              <a:pPr>
                <a:defRPr/>
              </a:pPr>
              <a:t>02/06/2010</a:t>
            </a:fld>
            <a:endParaRPr lang="es-CO"/>
          </a:p>
        </p:txBody>
      </p:sp>
      <p:sp>
        <p:nvSpPr>
          <p:cNvPr id="3" name="17 Marcador de pie de página"/>
          <p:cNvSpPr>
            <a:spLocks noGrp="1"/>
          </p:cNvSpPr>
          <p:nvPr>
            <p:ph type="ftr" sz="quarter" idx="11"/>
          </p:nvPr>
        </p:nvSpPr>
        <p:spPr/>
        <p:txBody>
          <a:bodyPr/>
          <a:lstStyle>
            <a:lvl1pPr>
              <a:defRPr/>
            </a:lvl1pPr>
          </a:lstStyle>
          <a:p>
            <a:pPr>
              <a:defRPr/>
            </a:pPr>
            <a:r>
              <a:rPr lang="es-CO"/>
              <a:t>Ministerio de Hacienda y Crédito Público – República de Colombia</a:t>
            </a:r>
            <a:endParaRPr lang="es-CO" dirty="0"/>
          </a:p>
        </p:txBody>
      </p:sp>
      <p:sp>
        <p:nvSpPr>
          <p:cNvPr id="4" name="19 Marcador de número de diapositiva"/>
          <p:cNvSpPr>
            <a:spLocks noGrp="1"/>
          </p:cNvSpPr>
          <p:nvPr>
            <p:ph type="sldNum" sz="quarter" idx="12"/>
          </p:nvPr>
        </p:nvSpPr>
        <p:spPr/>
        <p:txBody>
          <a:bodyPr/>
          <a:lstStyle>
            <a:lvl1pPr>
              <a:defRPr/>
            </a:lvl1pPr>
          </a:lstStyle>
          <a:p>
            <a:pPr>
              <a:defRPr/>
            </a:pPr>
            <a:fld id="{FA80D160-DE90-4FED-B4B5-A1004903B1CE}" type="slidenum">
              <a:rPr lang="es-CO"/>
              <a:pPr>
                <a:defRPr/>
              </a:pPr>
              <a:t>‹Nº›</a:t>
            </a:fld>
            <a:endParaRPr lang="es-CO"/>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Haga clic para modificar el estilo de título del patrón</a:t>
            </a:r>
          </a:p>
        </p:txBody>
      </p:sp>
      <p:sp>
        <p:nvSpPr>
          <p:cNvPr id="3" name="Marcador de contenido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Haga clic para modificar el estilo de texto del patrón</a:t>
            </a:r>
          </a:p>
          <a:p>
            <a:pPr lvl="1"/>
            <a:r>
              <a:rPr lang="en-US"/>
              <a:t>Segundo nivel</a:t>
            </a:r>
          </a:p>
          <a:p>
            <a:pPr lvl="2"/>
            <a:r>
              <a:rPr lang="en-US"/>
              <a:t>Tercer nivel</a:t>
            </a:r>
          </a:p>
          <a:p>
            <a:pPr lvl="3"/>
            <a:r>
              <a:rPr lang="en-US"/>
              <a:t>Cuarto nivel</a:t>
            </a:r>
          </a:p>
          <a:p>
            <a:pPr lvl="4"/>
            <a:r>
              <a:rPr lang="en-US"/>
              <a:t>Quinto nivel</a:t>
            </a:r>
          </a:p>
        </p:txBody>
      </p:sp>
      <p:sp>
        <p:nvSpPr>
          <p:cNvPr id="4" name="Marcador de texto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Haga clic para modificar el estilo de texto del patrón</a:t>
            </a:r>
          </a:p>
        </p:txBody>
      </p:sp>
      <p:sp>
        <p:nvSpPr>
          <p:cNvPr id="5" name="16 Marcador de fecha"/>
          <p:cNvSpPr>
            <a:spLocks noGrp="1"/>
          </p:cNvSpPr>
          <p:nvPr>
            <p:ph type="dt" sz="half" idx="10"/>
          </p:nvPr>
        </p:nvSpPr>
        <p:spPr/>
        <p:txBody>
          <a:bodyPr/>
          <a:lstStyle>
            <a:lvl1pPr>
              <a:defRPr/>
            </a:lvl1pPr>
          </a:lstStyle>
          <a:p>
            <a:pPr>
              <a:defRPr/>
            </a:pPr>
            <a:fld id="{B08D1614-0E16-45F5-8679-E8E42F9663DC}" type="datetimeFigureOut">
              <a:rPr lang="es-CO"/>
              <a:pPr>
                <a:defRPr/>
              </a:pPr>
              <a:t>02/06/2010</a:t>
            </a:fld>
            <a:endParaRPr lang="es-CO"/>
          </a:p>
        </p:txBody>
      </p:sp>
      <p:sp>
        <p:nvSpPr>
          <p:cNvPr id="6" name="17 Marcador de pie de página"/>
          <p:cNvSpPr>
            <a:spLocks noGrp="1"/>
          </p:cNvSpPr>
          <p:nvPr>
            <p:ph type="ftr" sz="quarter" idx="11"/>
          </p:nvPr>
        </p:nvSpPr>
        <p:spPr/>
        <p:txBody>
          <a:bodyPr/>
          <a:lstStyle>
            <a:lvl1pPr>
              <a:defRPr/>
            </a:lvl1pPr>
          </a:lstStyle>
          <a:p>
            <a:pPr>
              <a:defRPr/>
            </a:pPr>
            <a:r>
              <a:rPr lang="es-CO"/>
              <a:t>Ministerio de Hacienda y Crédito Público – República de Colombia</a:t>
            </a:r>
            <a:endParaRPr lang="es-CO" dirty="0"/>
          </a:p>
        </p:txBody>
      </p:sp>
      <p:sp>
        <p:nvSpPr>
          <p:cNvPr id="7" name="19 Marcador de número de diapositiva"/>
          <p:cNvSpPr>
            <a:spLocks noGrp="1"/>
          </p:cNvSpPr>
          <p:nvPr>
            <p:ph type="sldNum" sz="quarter" idx="12"/>
          </p:nvPr>
        </p:nvSpPr>
        <p:spPr/>
        <p:txBody>
          <a:bodyPr/>
          <a:lstStyle>
            <a:lvl1pPr>
              <a:defRPr/>
            </a:lvl1pPr>
          </a:lstStyle>
          <a:p>
            <a:pPr>
              <a:defRPr/>
            </a:pPr>
            <a:fld id="{D90F218A-F374-4E40-A114-63E34723DC4C}" type="slidenum">
              <a:rPr lang="es-CO"/>
              <a:pPr>
                <a:defRPr/>
              </a:pPr>
              <a:t>‹Nº›</a:t>
            </a:fld>
            <a:endParaRPr lang="es-CO"/>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Haga clic para modificar el estilo de título del patrón</a:t>
            </a:r>
          </a:p>
        </p:txBody>
      </p:sp>
      <p:sp>
        <p:nvSpPr>
          <p:cNvPr id="3" name="Marcador de posición de imagen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Marcador de texto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Haga clic para modificar el estilo de texto del patrón</a:t>
            </a:r>
          </a:p>
        </p:txBody>
      </p:sp>
      <p:sp>
        <p:nvSpPr>
          <p:cNvPr id="5" name="16 Marcador de fecha"/>
          <p:cNvSpPr>
            <a:spLocks noGrp="1"/>
          </p:cNvSpPr>
          <p:nvPr>
            <p:ph type="dt" sz="half" idx="10"/>
          </p:nvPr>
        </p:nvSpPr>
        <p:spPr/>
        <p:txBody>
          <a:bodyPr/>
          <a:lstStyle>
            <a:lvl1pPr>
              <a:defRPr/>
            </a:lvl1pPr>
          </a:lstStyle>
          <a:p>
            <a:pPr>
              <a:defRPr/>
            </a:pPr>
            <a:fld id="{A0490F79-5419-43FB-8CF4-F4829496A5B4}" type="datetimeFigureOut">
              <a:rPr lang="es-CO"/>
              <a:pPr>
                <a:defRPr/>
              </a:pPr>
              <a:t>02/06/2010</a:t>
            </a:fld>
            <a:endParaRPr lang="es-CO"/>
          </a:p>
        </p:txBody>
      </p:sp>
      <p:sp>
        <p:nvSpPr>
          <p:cNvPr id="6" name="17 Marcador de pie de página"/>
          <p:cNvSpPr>
            <a:spLocks noGrp="1"/>
          </p:cNvSpPr>
          <p:nvPr>
            <p:ph type="ftr" sz="quarter" idx="11"/>
          </p:nvPr>
        </p:nvSpPr>
        <p:spPr/>
        <p:txBody>
          <a:bodyPr/>
          <a:lstStyle>
            <a:lvl1pPr>
              <a:defRPr/>
            </a:lvl1pPr>
          </a:lstStyle>
          <a:p>
            <a:pPr>
              <a:defRPr/>
            </a:pPr>
            <a:r>
              <a:rPr lang="es-CO"/>
              <a:t>Ministerio de Hacienda y Crédito Público – República de Colombia</a:t>
            </a:r>
            <a:endParaRPr lang="es-CO" dirty="0"/>
          </a:p>
        </p:txBody>
      </p:sp>
      <p:sp>
        <p:nvSpPr>
          <p:cNvPr id="7" name="19 Marcador de número de diapositiva"/>
          <p:cNvSpPr>
            <a:spLocks noGrp="1"/>
          </p:cNvSpPr>
          <p:nvPr>
            <p:ph type="sldNum" sz="quarter" idx="12"/>
          </p:nvPr>
        </p:nvSpPr>
        <p:spPr/>
        <p:txBody>
          <a:bodyPr/>
          <a:lstStyle>
            <a:lvl1pPr>
              <a:defRPr/>
            </a:lvl1pPr>
          </a:lstStyle>
          <a:p>
            <a:pPr>
              <a:defRPr/>
            </a:pPr>
            <a:fld id="{BF1BCE36-95DE-4A8D-AFDF-B9D5CB9D8B31}" type="slidenum">
              <a:rPr lang="es-CO"/>
              <a:pPr>
                <a:defRPr/>
              </a:pPr>
              <a:t>‹Nº›</a:t>
            </a:fld>
            <a:endParaRPr lang="es-CO"/>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1143000"/>
          </a:xfrm>
          <a:prstGeom prst="rect">
            <a:avLst/>
          </a:prstGeom>
        </p:spPr>
        <p:txBody>
          <a:bodyPr/>
          <a:lstStyle/>
          <a:p>
            <a:r>
              <a:rPr lang="en-US"/>
              <a:t>Haga clic para modificar el estilo de título del patrón</a:t>
            </a:r>
          </a:p>
        </p:txBody>
      </p:sp>
      <p:sp>
        <p:nvSpPr>
          <p:cNvPr id="3" name="Marcador de texto vertical 2"/>
          <p:cNvSpPr>
            <a:spLocks noGrp="1"/>
          </p:cNvSpPr>
          <p:nvPr>
            <p:ph type="body" orient="vert" idx="1"/>
          </p:nvPr>
        </p:nvSpPr>
        <p:spPr>
          <a:xfrm>
            <a:off x="457200" y="1600200"/>
            <a:ext cx="8229600" cy="4525963"/>
          </a:xfrm>
          <a:prstGeom prst="rect">
            <a:avLst/>
          </a:prstGeom>
        </p:spPr>
        <p:txBody>
          <a:bodyPr vert="eaVert"/>
          <a:lstStyle/>
          <a:p>
            <a:pPr lvl="0"/>
            <a:r>
              <a:rPr lang="en-US"/>
              <a:t>Haga clic para modificar el estilo de texto del patrón</a:t>
            </a:r>
          </a:p>
          <a:p>
            <a:pPr lvl="1"/>
            <a:r>
              <a:rPr lang="en-US"/>
              <a:t>Segundo nivel</a:t>
            </a:r>
          </a:p>
          <a:p>
            <a:pPr lvl="2"/>
            <a:r>
              <a:rPr lang="en-US"/>
              <a:t>Tercer nivel</a:t>
            </a:r>
          </a:p>
          <a:p>
            <a:pPr lvl="3"/>
            <a:r>
              <a:rPr lang="en-US"/>
              <a:t>Cuarto nivel</a:t>
            </a:r>
          </a:p>
          <a:p>
            <a:pPr lvl="4"/>
            <a:r>
              <a:rPr lang="en-US"/>
              <a:t>Quinto nivel</a:t>
            </a:r>
          </a:p>
        </p:txBody>
      </p:sp>
      <p:sp>
        <p:nvSpPr>
          <p:cNvPr id="4" name="16 Marcador de fecha"/>
          <p:cNvSpPr>
            <a:spLocks noGrp="1"/>
          </p:cNvSpPr>
          <p:nvPr>
            <p:ph type="dt" sz="half" idx="10"/>
          </p:nvPr>
        </p:nvSpPr>
        <p:spPr/>
        <p:txBody>
          <a:bodyPr/>
          <a:lstStyle>
            <a:lvl1pPr>
              <a:defRPr/>
            </a:lvl1pPr>
          </a:lstStyle>
          <a:p>
            <a:pPr>
              <a:defRPr/>
            </a:pPr>
            <a:fld id="{89621003-EC2E-4248-A94D-B3E4D8267669}" type="datetimeFigureOut">
              <a:rPr lang="es-CO"/>
              <a:pPr>
                <a:defRPr/>
              </a:pPr>
              <a:t>02/06/2010</a:t>
            </a:fld>
            <a:endParaRPr lang="es-CO"/>
          </a:p>
        </p:txBody>
      </p:sp>
      <p:sp>
        <p:nvSpPr>
          <p:cNvPr id="5" name="17 Marcador de pie de página"/>
          <p:cNvSpPr>
            <a:spLocks noGrp="1"/>
          </p:cNvSpPr>
          <p:nvPr>
            <p:ph type="ftr" sz="quarter" idx="11"/>
          </p:nvPr>
        </p:nvSpPr>
        <p:spPr/>
        <p:txBody>
          <a:bodyPr/>
          <a:lstStyle>
            <a:lvl1pPr>
              <a:defRPr/>
            </a:lvl1pPr>
          </a:lstStyle>
          <a:p>
            <a:pPr>
              <a:defRPr/>
            </a:pPr>
            <a:r>
              <a:rPr lang="es-CO"/>
              <a:t>Ministerio de Hacienda y Crédito Público – República de Colombia</a:t>
            </a:r>
            <a:endParaRPr lang="es-CO" dirty="0"/>
          </a:p>
        </p:txBody>
      </p:sp>
      <p:sp>
        <p:nvSpPr>
          <p:cNvPr id="6" name="19 Marcador de número de diapositiva"/>
          <p:cNvSpPr>
            <a:spLocks noGrp="1"/>
          </p:cNvSpPr>
          <p:nvPr>
            <p:ph type="sldNum" sz="quarter" idx="12"/>
          </p:nvPr>
        </p:nvSpPr>
        <p:spPr/>
        <p:txBody>
          <a:bodyPr/>
          <a:lstStyle>
            <a:lvl1pPr>
              <a:defRPr/>
            </a:lvl1pPr>
          </a:lstStyle>
          <a:p>
            <a:pPr>
              <a:defRPr/>
            </a:pPr>
            <a:fld id="{F4704D6F-EC65-41EF-969C-D849F5224196}" type="slidenum">
              <a:rPr lang="es-CO"/>
              <a:pPr>
                <a:defRPr/>
              </a:pPr>
              <a:t>‹Nº›</a:t>
            </a:fld>
            <a:endParaRPr lang="es-CO"/>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a:prstGeom prst="rect">
            <a:avLst/>
          </a:prstGeom>
        </p:spPr>
        <p:txBody>
          <a:bodyPr vert="eaVert"/>
          <a:lstStyle/>
          <a:p>
            <a:r>
              <a:rPr lang="en-US"/>
              <a:t>Haga clic para modificar el estilo de título del patrón</a:t>
            </a:r>
          </a:p>
        </p:txBody>
      </p:sp>
      <p:sp>
        <p:nvSpPr>
          <p:cNvPr id="3" name="Marcador de texto vertical 2"/>
          <p:cNvSpPr>
            <a:spLocks noGrp="1"/>
          </p:cNvSpPr>
          <p:nvPr>
            <p:ph type="body" orient="vert" idx="1"/>
          </p:nvPr>
        </p:nvSpPr>
        <p:spPr>
          <a:xfrm>
            <a:off x="457200" y="274638"/>
            <a:ext cx="6019800" cy="5851525"/>
          </a:xfrm>
          <a:prstGeom prst="rect">
            <a:avLst/>
          </a:prstGeom>
        </p:spPr>
        <p:txBody>
          <a:bodyPr vert="eaVert"/>
          <a:lstStyle/>
          <a:p>
            <a:pPr lvl="0"/>
            <a:r>
              <a:rPr lang="en-US"/>
              <a:t>Haga clic para modificar el estilo de texto del patrón</a:t>
            </a:r>
          </a:p>
          <a:p>
            <a:pPr lvl="1"/>
            <a:r>
              <a:rPr lang="en-US"/>
              <a:t>Segundo nivel</a:t>
            </a:r>
          </a:p>
          <a:p>
            <a:pPr lvl="2"/>
            <a:r>
              <a:rPr lang="en-US"/>
              <a:t>Tercer nivel</a:t>
            </a:r>
          </a:p>
          <a:p>
            <a:pPr lvl="3"/>
            <a:r>
              <a:rPr lang="en-US"/>
              <a:t>Cuarto nivel</a:t>
            </a:r>
          </a:p>
          <a:p>
            <a:pPr lvl="4"/>
            <a:r>
              <a:rPr lang="en-US"/>
              <a:t>Quinto nivel</a:t>
            </a:r>
          </a:p>
        </p:txBody>
      </p:sp>
      <p:sp>
        <p:nvSpPr>
          <p:cNvPr id="4" name="16 Marcador de fecha"/>
          <p:cNvSpPr>
            <a:spLocks noGrp="1"/>
          </p:cNvSpPr>
          <p:nvPr>
            <p:ph type="dt" sz="half" idx="10"/>
          </p:nvPr>
        </p:nvSpPr>
        <p:spPr/>
        <p:txBody>
          <a:bodyPr/>
          <a:lstStyle>
            <a:lvl1pPr>
              <a:defRPr/>
            </a:lvl1pPr>
          </a:lstStyle>
          <a:p>
            <a:pPr>
              <a:defRPr/>
            </a:pPr>
            <a:fld id="{0B9049C6-E13E-415B-9B4A-0F3D905EB1B0}" type="datetimeFigureOut">
              <a:rPr lang="es-CO"/>
              <a:pPr>
                <a:defRPr/>
              </a:pPr>
              <a:t>02/06/2010</a:t>
            </a:fld>
            <a:endParaRPr lang="es-CO"/>
          </a:p>
        </p:txBody>
      </p:sp>
      <p:sp>
        <p:nvSpPr>
          <p:cNvPr id="5" name="17 Marcador de pie de página"/>
          <p:cNvSpPr>
            <a:spLocks noGrp="1"/>
          </p:cNvSpPr>
          <p:nvPr>
            <p:ph type="ftr" sz="quarter" idx="11"/>
          </p:nvPr>
        </p:nvSpPr>
        <p:spPr/>
        <p:txBody>
          <a:bodyPr/>
          <a:lstStyle>
            <a:lvl1pPr>
              <a:defRPr/>
            </a:lvl1pPr>
          </a:lstStyle>
          <a:p>
            <a:pPr>
              <a:defRPr/>
            </a:pPr>
            <a:r>
              <a:rPr lang="es-CO"/>
              <a:t>Ministerio de Hacienda y Crédito Público – República de Colombia</a:t>
            </a:r>
            <a:endParaRPr lang="es-CO" dirty="0"/>
          </a:p>
        </p:txBody>
      </p:sp>
      <p:sp>
        <p:nvSpPr>
          <p:cNvPr id="6" name="19 Marcador de número de diapositiva"/>
          <p:cNvSpPr>
            <a:spLocks noGrp="1"/>
          </p:cNvSpPr>
          <p:nvPr>
            <p:ph type="sldNum" sz="quarter" idx="12"/>
          </p:nvPr>
        </p:nvSpPr>
        <p:spPr/>
        <p:txBody>
          <a:bodyPr/>
          <a:lstStyle>
            <a:lvl1pPr>
              <a:defRPr/>
            </a:lvl1pPr>
          </a:lstStyle>
          <a:p>
            <a:pPr>
              <a:defRPr/>
            </a:pPr>
            <a:fld id="{99A3BF1B-02A1-468F-A55D-A0A054C2DF6F}" type="slidenum">
              <a:rPr lang="es-CO"/>
              <a:pPr>
                <a:defRPr/>
              </a:pPr>
              <a:t>‹Nº›</a:t>
            </a:fld>
            <a:endParaRPr lang="es-CO"/>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ags" Target="../tags/tag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tags" Target="../tags/tag5.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theme" Target="../theme/theme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auto">
      <p:bgRef idx="1001">
        <a:schemeClr val="bg1"/>
      </p:bgRef>
    </p:bg>
    <p:spTree>
      <p:nvGrpSpPr>
        <p:cNvPr id="1" name=""/>
        <p:cNvGrpSpPr/>
        <p:nvPr/>
      </p:nvGrpSpPr>
      <p:grpSpPr>
        <a:xfrm>
          <a:off x="0" y="0"/>
          <a:ext cx="0" cy="0"/>
          <a:chOff x="0" y="0"/>
          <a:chExt cx="0" cy="0"/>
        </a:xfrm>
      </p:grpSpPr>
      <p:sp>
        <p:nvSpPr>
          <p:cNvPr id="14" name="Rectangle 4"/>
          <p:cNvSpPr>
            <a:spLocks noChangeArrowheads="1"/>
          </p:cNvSpPr>
          <p:nvPr userDrawn="1"/>
        </p:nvSpPr>
        <p:spPr bwMode="auto">
          <a:xfrm>
            <a:off x="0" y="806450"/>
            <a:ext cx="9144000" cy="36000"/>
          </a:xfrm>
          <a:prstGeom prst="rect">
            <a:avLst/>
          </a:prstGeom>
          <a:solidFill>
            <a:srgbClr val="0F4B87"/>
          </a:solidFill>
          <a:ln w="9525">
            <a:solidFill>
              <a:srgbClr val="0F479E"/>
            </a:solidFill>
            <a:miter lim="800000"/>
            <a:headEnd/>
            <a:tailEnd/>
          </a:ln>
          <a:effectLst>
            <a:outerShdw blurRad="50800" dist="38100" dir="8100000" algn="tr" rotWithShape="0">
              <a:prstClr val="black">
                <a:alpha val="40000"/>
              </a:prstClr>
            </a:outerShdw>
            <a:reflection blurRad="6350" stA="52000" endA="300" endPos="35000" dir="5400000" sy="-100000" algn="bl" rotWithShape="0"/>
          </a:effectLst>
        </p:spPr>
        <p:txBody>
          <a:bodyPr wrap="none" anchor="ctr"/>
          <a:lstStyle/>
          <a:p>
            <a:pPr fontAlgn="auto">
              <a:spcBef>
                <a:spcPts val="0"/>
              </a:spcBef>
              <a:spcAft>
                <a:spcPts val="0"/>
              </a:spcAft>
              <a:defRPr/>
            </a:pPr>
            <a:endParaRPr lang="es-CO">
              <a:latin typeface="+mn-lt"/>
              <a:cs typeface="Arial" charset="0"/>
            </a:endParaRPr>
          </a:p>
        </p:txBody>
      </p:sp>
      <p:pic>
        <p:nvPicPr>
          <p:cNvPr id="1027" name="Picture 49" descr="Image_Colombia_COA_New"/>
          <p:cNvPicPr>
            <a:picLocks noChangeAspect="1" noChangeArrowheads="1"/>
          </p:cNvPicPr>
          <p:nvPr userDrawn="1">
            <p:custDataLst>
              <p:tags r:id="rId12"/>
            </p:custDataLst>
          </p:nvPr>
        </p:nvPicPr>
        <p:blipFill>
          <a:blip r:embed="rId13"/>
          <a:srcRect/>
          <a:stretch>
            <a:fillRect/>
          </a:stretch>
        </p:blipFill>
        <p:spPr bwMode="auto">
          <a:xfrm>
            <a:off x="185738" y="66675"/>
            <a:ext cx="714375" cy="712788"/>
          </a:xfrm>
          <a:prstGeom prst="rect">
            <a:avLst/>
          </a:prstGeom>
          <a:noFill/>
          <a:ln w="9525">
            <a:noFill/>
            <a:miter lim="800000"/>
            <a:headEnd/>
            <a:tailEnd/>
          </a:ln>
        </p:spPr>
      </p:pic>
      <p:sp>
        <p:nvSpPr>
          <p:cNvPr id="11" name="Rectangle 4"/>
          <p:cNvSpPr>
            <a:spLocks noChangeArrowheads="1"/>
          </p:cNvSpPr>
          <p:nvPr userDrawn="1"/>
        </p:nvSpPr>
        <p:spPr bwMode="auto">
          <a:xfrm>
            <a:off x="231363" y="6138863"/>
            <a:ext cx="8640000" cy="0"/>
          </a:xfrm>
          <a:prstGeom prst="rect">
            <a:avLst/>
          </a:prstGeom>
          <a:solidFill>
            <a:srgbClr val="0F4B87"/>
          </a:solidFill>
          <a:ln w="9525">
            <a:solidFill>
              <a:srgbClr val="0F479E"/>
            </a:solidFill>
            <a:miter lim="800000"/>
            <a:headEnd/>
            <a:tailEnd/>
          </a:ln>
          <a:effectLst>
            <a:outerShdw blurRad="50800" dist="38100" dir="8100000" algn="tr" rotWithShape="0">
              <a:prstClr val="black">
                <a:alpha val="40000"/>
              </a:prstClr>
            </a:outerShdw>
            <a:reflection blurRad="6350" stA="52000" endA="300" endPos="35000" dir="5400000" sy="-100000" algn="bl" rotWithShape="0"/>
          </a:effectLst>
        </p:spPr>
        <p:txBody>
          <a:bodyPr wrap="none" anchor="ctr"/>
          <a:lstStyle/>
          <a:p>
            <a:pPr fontAlgn="auto">
              <a:spcBef>
                <a:spcPts val="0"/>
              </a:spcBef>
              <a:spcAft>
                <a:spcPts val="0"/>
              </a:spcAft>
              <a:defRPr/>
            </a:pPr>
            <a:endParaRPr lang="es-CO">
              <a:latin typeface="+mn-lt"/>
              <a:cs typeface="Arial" charset="0"/>
            </a:endParaRPr>
          </a:p>
        </p:txBody>
      </p:sp>
      <p:sp>
        <p:nvSpPr>
          <p:cNvPr id="17" name="16 Marcador de fecha"/>
          <p:cNvSpPr>
            <a:spLocks noGrp="1"/>
          </p:cNvSpPr>
          <p:nvPr>
            <p:ph type="dt" sz="half" idx="2"/>
          </p:nvPr>
        </p:nvSpPr>
        <p:spPr>
          <a:xfrm>
            <a:off x="3505200" y="6624638"/>
            <a:ext cx="2133600" cy="215900"/>
          </a:xfrm>
          <a:prstGeom prst="rect">
            <a:avLst/>
          </a:prstGeom>
        </p:spPr>
        <p:txBody>
          <a:bodyPr vert="horz" lIns="91440" tIns="45720" rIns="91440" bIns="45720" rtlCol="0" anchor="ctr"/>
          <a:lstStyle>
            <a:lvl1pPr algn="ctr" fontAlgn="auto">
              <a:spcBef>
                <a:spcPts val="0"/>
              </a:spcBef>
              <a:spcAft>
                <a:spcPts val="0"/>
              </a:spcAft>
              <a:defRPr sz="800">
                <a:solidFill>
                  <a:schemeClr val="tx1"/>
                </a:solidFill>
                <a:latin typeface="+mn-lt"/>
              </a:defRPr>
            </a:lvl1pPr>
          </a:lstStyle>
          <a:p>
            <a:pPr>
              <a:defRPr/>
            </a:pPr>
            <a:fld id="{3E9CA07D-1A4A-49EE-8142-0FEFF89843CF}" type="datetimeFigureOut">
              <a:rPr lang="es-CO"/>
              <a:pPr>
                <a:defRPr/>
              </a:pPr>
              <a:t>02/06/2010</a:t>
            </a:fld>
            <a:endParaRPr lang="es-CO"/>
          </a:p>
        </p:txBody>
      </p:sp>
      <p:sp>
        <p:nvSpPr>
          <p:cNvPr id="18" name="17 Marcador de pie de página"/>
          <p:cNvSpPr>
            <a:spLocks noGrp="1"/>
          </p:cNvSpPr>
          <p:nvPr>
            <p:ph type="ftr" sz="quarter" idx="3"/>
          </p:nvPr>
        </p:nvSpPr>
        <p:spPr>
          <a:xfrm>
            <a:off x="252413" y="6624638"/>
            <a:ext cx="2895600" cy="215900"/>
          </a:xfrm>
          <a:prstGeom prst="rect">
            <a:avLst/>
          </a:prstGeom>
        </p:spPr>
        <p:txBody>
          <a:bodyPr vert="horz" lIns="91440" tIns="45720" rIns="91440" bIns="45720" rtlCol="0" anchor="ctr"/>
          <a:lstStyle>
            <a:lvl1pPr algn="l" fontAlgn="auto">
              <a:spcBef>
                <a:spcPts val="0"/>
              </a:spcBef>
              <a:spcAft>
                <a:spcPts val="0"/>
              </a:spcAft>
              <a:defRPr sz="800">
                <a:solidFill>
                  <a:schemeClr val="tx1"/>
                </a:solidFill>
                <a:latin typeface="+mn-lt"/>
              </a:defRPr>
            </a:lvl1pPr>
          </a:lstStyle>
          <a:p>
            <a:pPr>
              <a:defRPr/>
            </a:pPr>
            <a:r>
              <a:rPr lang="es-CO"/>
              <a:t>Ministerio de Hacienda y Crédito Público – República de Colombia</a:t>
            </a:r>
            <a:endParaRPr lang="es-CO" dirty="0"/>
          </a:p>
        </p:txBody>
      </p:sp>
      <p:sp>
        <p:nvSpPr>
          <p:cNvPr id="20" name="19 Marcador de número de diapositiva"/>
          <p:cNvSpPr>
            <a:spLocks noGrp="1"/>
          </p:cNvSpPr>
          <p:nvPr>
            <p:ph type="sldNum" sz="quarter" idx="4"/>
          </p:nvPr>
        </p:nvSpPr>
        <p:spPr>
          <a:xfrm>
            <a:off x="6757988" y="6624638"/>
            <a:ext cx="2133600" cy="215900"/>
          </a:xfrm>
          <a:prstGeom prst="rect">
            <a:avLst/>
          </a:prstGeom>
        </p:spPr>
        <p:txBody>
          <a:bodyPr vert="horz" lIns="91440" tIns="45720" rIns="91440" bIns="45720" rtlCol="0" anchor="ctr"/>
          <a:lstStyle>
            <a:lvl1pPr algn="r" fontAlgn="auto">
              <a:spcBef>
                <a:spcPts val="0"/>
              </a:spcBef>
              <a:spcAft>
                <a:spcPts val="0"/>
              </a:spcAft>
              <a:defRPr sz="800">
                <a:solidFill>
                  <a:schemeClr val="tx1"/>
                </a:solidFill>
                <a:latin typeface="+mn-lt"/>
              </a:defRPr>
            </a:lvl1pPr>
          </a:lstStyle>
          <a:p>
            <a:pPr>
              <a:defRPr/>
            </a:pPr>
            <a:fld id="{D2E4BE4A-66BC-4F54-98FC-0428D51D1A6A}" type="slidenum">
              <a:rPr lang="es-CO"/>
              <a:pPr>
                <a:defRPr/>
              </a:pPr>
              <a:t>‹Nº›</a:t>
            </a:fld>
            <a:endParaRPr lang="es-CO"/>
          </a:p>
        </p:txBody>
      </p:sp>
    </p:spTree>
  </p:cSld>
  <p:clrMap bg1="lt1" tx1="dk1" bg2="lt2" tx2="dk2" accent1="accent1" accent2="accent2" accent3="accent3" accent4="accent4" accent5="accent5" accent6="accent6" hlink="hlink" folHlink="folHlink"/>
  <p:sldLayoutIdLst>
    <p:sldLayoutId id="2147483664" r:id="rId1"/>
    <p:sldLayoutId id="2147483663" r:id="rId2"/>
    <p:sldLayoutId id="2147483662" r:id="rId3"/>
    <p:sldLayoutId id="2147483661" r:id="rId4"/>
    <p:sldLayoutId id="2147483660" r:id="rId5"/>
    <p:sldLayoutId id="2147483676" r:id="rId6"/>
    <p:sldLayoutId id="2147483659" r:id="rId7"/>
    <p:sldLayoutId id="2147483677" r:id="rId8"/>
    <p:sldLayoutId id="2147483658" r:id="rId9"/>
    <p:sldLayoutId id="2147483678" r:id="rId10"/>
  </p:sldLayoutIdLst>
  <p:transition/>
  <p:hf hdr="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Arial Narrow" pitchFamily="34" charset="0"/>
        </a:defRPr>
      </a:lvl2pPr>
      <a:lvl3pPr algn="ctr" rtl="0" eaLnBrk="0" fontAlgn="base" hangingPunct="0">
        <a:spcBef>
          <a:spcPct val="0"/>
        </a:spcBef>
        <a:spcAft>
          <a:spcPct val="0"/>
        </a:spcAft>
        <a:defRPr sz="4400">
          <a:solidFill>
            <a:schemeClr val="tx1"/>
          </a:solidFill>
          <a:latin typeface="Arial Narrow" pitchFamily="34" charset="0"/>
        </a:defRPr>
      </a:lvl3pPr>
      <a:lvl4pPr algn="ctr" rtl="0" eaLnBrk="0" fontAlgn="base" hangingPunct="0">
        <a:spcBef>
          <a:spcPct val="0"/>
        </a:spcBef>
        <a:spcAft>
          <a:spcPct val="0"/>
        </a:spcAft>
        <a:defRPr sz="4400">
          <a:solidFill>
            <a:schemeClr val="tx1"/>
          </a:solidFill>
          <a:latin typeface="Arial Narrow" pitchFamily="34" charset="0"/>
        </a:defRPr>
      </a:lvl4pPr>
      <a:lvl5pPr algn="ctr" rtl="0" eaLnBrk="0" fontAlgn="base" hangingPunct="0">
        <a:spcBef>
          <a:spcPct val="0"/>
        </a:spcBef>
        <a:spcAft>
          <a:spcPct val="0"/>
        </a:spcAft>
        <a:defRPr sz="4400">
          <a:solidFill>
            <a:schemeClr val="tx1"/>
          </a:solidFill>
          <a:latin typeface="Arial Narrow" pitchFamily="34" charset="0"/>
        </a:defRPr>
      </a:lvl5pPr>
      <a:lvl6pPr marL="457200" algn="ctr" rtl="0" fontAlgn="base">
        <a:spcBef>
          <a:spcPct val="0"/>
        </a:spcBef>
        <a:spcAft>
          <a:spcPct val="0"/>
        </a:spcAft>
        <a:defRPr sz="4400">
          <a:solidFill>
            <a:schemeClr val="tx1"/>
          </a:solidFill>
          <a:latin typeface="Arial Narrow" pitchFamily="34" charset="0"/>
        </a:defRPr>
      </a:lvl6pPr>
      <a:lvl7pPr marL="914400" algn="ctr" rtl="0" fontAlgn="base">
        <a:spcBef>
          <a:spcPct val="0"/>
        </a:spcBef>
        <a:spcAft>
          <a:spcPct val="0"/>
        </a:spcAft>
        <a:defRPr sz="4400">
          <a:solidFill>
            <a:schemeClr val="tx1"/>
          </a:solidFill>
          <a:latin typeface="Arial Narrow" pitchFamily="34" charset="0"/>
        </a:defRPr>
      </a:lvl7pPr>
      <a:lvl8pPr marL="1371600" algn="ctr" rtl="0" fontAlgn="base">
        <a:spcBef>
          <a:spcPct val="0"/>
        </a:spcBef>
        <a:spcAft>
          <a:spcPct val="0"/>
        </a:spcAft>
        <a:defRPr sz="4400">
          <a:solidFill>
            <a:schemeClr val="tx1"/>
          </a:solidFill>
          <a:latin typeface="Arial Narrow" pitchFamily="34" charset="0"/>
        </a:defRPr>
      </a:lvl8pPr>
      <a:lvl9pPr marL="1828800" algn="ctr" rtl="0" fontAlgn="base">
        <a:spcBef>
          <a:spcPct val="0"/>
        </a:spcBef>
        <a:spcAft>
          <a:spcPct val="0"/>
        </a:spcAft>
        <a:defRPr sz="4400">
          <a:solidFill>
            <a:schemeClr val="tx1"/>
          </a:solidFill>
          <a:latin typeface="Arial Narrow"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sp>
        <p:nvSpPr>
          <p:cNvPr id="14" name="Rectangle 4"/>
          <p:cNvSpPr>
            <a:spLocks noChangeArrowheads="1"/>
          </p:cNvSpPr>
          <p:nvPr/>
        </p:nvSpPr>
        <p:spPr bwMode="auto">
          <a:xfrm>
            <a:off x="0" y="806450"/>
            <a:ext cx="9144000" cy="36000"/>
          </a:xfrm>
          <a:prstGeom prst="rect">
            <a:avLst/>
          </a:prstGeom>
          <a:solidFill>
            <a:srgbClr val="0F4B87"/>
          </a:solidFill>
          <a:ln w="9525">
            <a:solidFill>
              <a:srgbClr val="0F479E"/>
            </a:solidFill>
            <a:miter lim="800000"/>
            <a:headEnd/>
            <a:tailEnd/>
          </a:ln>
          <a:effectLst>
            <a:outerShdw blurRad="50800" dist="38100" dir="8100000" algn="tr" rotWithShape="0">
              <a:prstClr val="black">
                <a:alpha val="40000"/>
              </a:prstClr>
            </a:outerShdw>
            <a:reflection blurRad="6350" stA="52000" endA="300" endPos="35000" dir="5400000" sy="-100000" algn="bl" rotWithShape="0"/>
          </a:effectLst>
        </p:spPr>
        <p:txBody>
          <a:bodyPr wrap="none" anchor="ctr"/>
          <a:lstStyle/>
          <a:p>
            <a:pPr fontAlgn="auto">
              <a:spcBef>
                <a:spcPts val="0"/>
              </a:spcBef>
              <a:spcAft>
                <a:spcPts val="0"/>
              </a:spcAft>
              <a:defRPr/>
            </a:pPr>
            <a:endParaRPr lang="es-CO">
              <a:latin typeface="+mn-lt"/>
              <a:cs typeface="Arial" charset="0"/>
            </a:endParaRPr>
          </a:p>
        </p:txBody>
      </p:sp>
      <p:pic>
        <p:nvPicPr>
          <p:cNvPr id="12291" name="Picture 49" descr="Image_Colombia_COA_New"/>
          <p:cNvPicPr>
            <a:picLocks noChangeAspect="1" noChangeArrowheads="1"/>
          </p:cNvPicPr>
          <p:nvPr>
            <p:custDataLst>
              <p:tags r:id="rId13"/>
            </p:custDataLst>
          </p:nvPr>
        </p:nvPicPr>
        <p:blipFill>
          <a:blip r:embed="rId14"/>
          <a:srcRect/>
          <a:stretch>
            <a:fillRect/>
          </a:stretch>
        </p:blipFill>
        <p:spPr bwMode="auto">
          <a:xfrm>
            <a:off x="185738" y="66675"/>
            <a:ext cx="714375" cy="712788"/>
          </a:xfrm>
          <a:prstGeom prst="rect">
            <a:avLst/>
          </a:prstGeom>
          <a:noFill/>
          <a:ln w="9525">
            <a:noFill/>
            <a:miter lim="800000"/>
            <a:headEnd/>
            <a:tailEnd/>
          </a:ln>
        </p:spPr>
      </p:pic>
      <p:sp>
        <p:nvSpPr>
          <p:cNvPr id="11" name="Rectangle 4"/>
          <p:cNvSpPr>
            <a:spLocks noChangeArrowheads="1"/>
          </p:cNvSpPr>
          <p:nvPr/>
        </p:nvSpPr>
        <p:spPr bwMode="auto">
          <a:xfrm>
            <a:off x="252000" y="6138863"/>
            <a:ext cx="8640000" cy="0"/>
          </a:xfrm>
          <a:prstGeom prst="rect">
            <a:avLst/>
          </a:prstGeom>
          <a:solidFill>
            <a:srgbClr val="0F4B87"/>
          </a:solidFill>
          <a:ln w="9525">
            <a:solidFill>
              <a:srgbClr val="0F479E"/>
            </a:solidFill>
            <a:miter lim="800000"/>
            <a:headEnd/>
            <a:tailEnd/>
          </a:ln>
          <a:effectLst>
            <a:outerShdw blurRad="50800" dist="38100" dir="8100000" algn="tr" rotWithShape="0">
              <a:prstClr val="black">
                <a:alpha val="40000"/>
              </a:prstClr>
            </a:outerShdw>
            <a:reflection blurRad="6350" stA="52000" endA="300" endPos="35000" dir="5400000" sy="-100000" algn="bl" rotWithShape="0"/>
          </a:effectLst>
        </p:spPr>
        <p:txBody>
          <a:bodyPr wrap="none" anchor="ctr"/>
          <a:lstStyle/>
          <a:p>
            <a:pPr fontAlgn="auto">
              <a:spcBef>
                <a:spcPts val="0"/>
              </a:spcBef>
              <a:spcAft>
                <a:spcPts val="0"/>
              </a:spcAft>
              <a:defRPr/>
            </a:pPr>
            <a:endParaRPr lang="es-CO">
              <a:latin typeface="+mn-lt"/>
              <a:cs typeface="Arial" charset="0"/>
            </a:endParaRPr>
          </a:p>
        </p:txBody>
      </p:sp>
      <p:sp>
        <p:nvSpPr>
          <p:cNvPr id="17" name="16 Marcador de fecha"/>
          <p:cNvSpPr>
            <a:spLocks noGrp="1"/>
          </p:cNvSpPr>
          <p:nvPr>
            <p:ph type="dt" sz="half" idx="2"/>
          </p:nvPr>
        </p:nvSpPr>
        <p:spPr>
          <a:xfrm>
            <a:off x="3505200" y="6624638"/>
            <a:ext cx="2133600" cy="215900"/>
          </a:xfrm>
          <a:prstGeom prst="rect">
            <a:avLst/>
          </a:prstGeom>
        </p:spPr>
        <p:txBody>
          <a:bodyPr vert="horz" lIns="91440" tIns="45720" rIns="91440" bIns="45720" rtlCol="0" anchor="ctr"/>
          <a:lstStyle>
            <a:lvl1pPr algn="ctr" fontAlgn="auto">
              <a:spcBef>
                <a:spcPts val="0"/>
              </a:spcBef>
              <a:spcAft>
                <a:spcPts val="0"/>
              </a:spcAft>
              <a:defRPr sz="800">
                <a:solidFill>
                  <a:schemeClr val="tx1"/>
                </a:solidFill>
                <a:latin typeface="+mn-lt"/>
              </a:defRPr>
            </a:lvl1pPr>
          </a:lstStyle>
          <a:p>
            <a:pPr>
              <a:defRPr/>
            </a:pPr>
            <a:fld id="{623EBDD3-BE98-4F46-8770-607DAE1DEEB2}" type="datetimeFigureOut">
              <a:rPr lang="es-CO"/>
              <a:pPr>
                <a:defRPr/>
              </a:pPr>
              <a:t>02/06/2010</a:t>
            </a:fld>
            <a:endParaRPr lang="es-CO"/>
          </a:p>
        </p:txBody>
      </p:sp>
      <p:sp>
        <p:nvSpPr>
          <p:cNvPr id="18" name="17 Marcador de pie de página"/>
          <p:cNvSpPr>
            <a:spLocks noGrp="1"/>
          </p:cNvSpPr>
          <p:nvPr>
            <p:ph type="ftr" sz="quarter" idx="3"/>
          </p:nvPr>
        </p:nvSpPr>
        <p:spPr>
          <a:xfrm>
            <a:off x="179388" y="6597650"/>
            <a:ext cx="2895600" cy="215900"/>
          </a:xfrm>
          <a:prstGeom prst="rect">
            <a:avLst/>
          </a:prstGeom>
        </p:spPr>
        <p:txBody>
          <a:bodyPr vert="horz" lIns="91440" tIns="45720" rIns="91440" bIns="45720" rtlCol="0" anchor="ctr"/>
          <a:lstStyle>
            <a:lvl1pPr algn="l" fontAlgn="auto">
              <a:spcBef>
                <a:spcPts val="0"/>
              </a:spcBef>
              <a:spcAft>
                <a:spcPts val="0"/>
              </a:spcAft>
              <a:defRPr sz="800">
                <a:solidFill>
                  <a:schemeClr val="tx1"/>
                </a:solidFill>
                <a:latin typeface="+mn-lt"/>
              </a:defRPr>
            </a:lvl1pPr>
          </a:lstStyle>
          <a:p>
            <a:pPr>
              <a:defRPr/>
            </a:pPr>
            <a:r>
              <a:rPr lang="es-CO"/>
              <a:t>Ministerio de Hacienda y Crédito Público – República de Colombia</a:t>
            </a:r>
            <a:endParaRPr lang="es-CO" dirty="0"/>
          </a:p>
        </p:txBody>
      </p:sp>
      <p:sp>
        <p:nvSpPr>
          <p:cNvPr id="20" name="19 Marcador de número de diapositiva"/>
          <p:cNvSpPr>
            <a:spLocks noGrp="1"/>
          </p:cNvSpPr>
          <p:nvPr>
            <p:ph type="sldNum" sz="quarter" idx="4"/>
          </p:nvPr>
        </p:nvSpPr>
        <p:spPr>
          <a:xfrm>
            <a:off x="6757988" y="6597650"/>
            <a:ext cx="2133600" cy="215900"/>
          </a:xfrm>
          <a:prstGeom prst="rect">
            <a:avLst/>
          </a:prstGeom>
        </p:spPr>
        <p:txBody>
          <a:bodyPr vert="horz" lIns="91440" tIns="45720" rIns="91440" bIns="45720" rtlCol="0" anchor="ctr"/>
          <a:lstStyle>
            <a:lvl1pPr algn="r" fontAlgn="auto">
              <a:spcBef>
                <a:spcPts val="0"/>
              </a:spcBef>
              <a:spcAft>
                <a:spcPts val="0"/>
              </a:spcAft>
              <a:defRPr sz="800">
                <a:solidFill>
                  <a:schemeClr val="tx1"/>
                </a:solidFill>
                <a:latin typeface="+mn-lt"/>
              </a:defRPr>
            </a:lvl1pPr>
          </a:lstStyle>
          <a:p>
            <a:pPr>
              <a:defRPr/>
            </a:pPr>
            <a:fld id="{974ACACC-AF6C-4E22-81A4-A1EFB1429EEC}" type="slidenum">
              <a:rPr lang="es-CO"/>
              <a:pPr>
                <a:defRPr/>
              </a:pPr>
              <a:t>‹Nº›</a:t>
            </a:fld>
            <a:endParaRPr lang="es-CO"/>
          </a:p>
        </p:txBody>
      </p:sp>
    </p:spTree>
  </p:cSld>
  <p:clrMap bg1="lt1" tx1="dk1" bg2="lt2" tx2="dk2" accent1="accent1" accent2="accent2" accent3="accent3" accent4="accent4" accent5="accent5" accent6="accent6" hlink="hlink" folHlink="folHlink"/>
  <p:sldLayoutIdLst>
    <p:sldLayoutId id="2147483675" r:id="rId1"/>
    <p:sldLayoutId id="2147483674" r:id="rId2"/>
    <p:sldLayoutId id="2147483673" r:id="rId3"/>
    <p:sldLayoutId id="2147483672" r:id="rId4"/>
    <p:sldLayoutId id="2147483671" r:id="rId5"/>
    <p:sldLayoutId id="2147483670" r:id="rId6"/>
    <p:sldLayoutId id="2147483669" r:id="rId7"/>
    <p:sldLayoutId id="2147483668" r:id="rId8"/>
    <p:sldLayoutId id="2147483667" r:id="rId9"/>
    <p:sldLayoutId id="2147483666" r:id="rId10"/>
    <p:sldLayoutId id="2147483665" r:id="rId11"/>
  </p:sldLayoutIdLst>
  <p:transition/>
  <p:hf hdr="0"/>
  <p:txStyles>
    <p:titleStyle>
      <a:lvl1pPr algn="ctr" rtl="0" eaLnBrk="0" fontAlgn="base" hangingPunct="0">
        <a:spcBef>
          <a:spcPct val="0"/>
        </a:spcBef>
        <a:spcAft>
          <a:spcPct val="0"/>
        </a:spcAft>
        <a:defRPr sz="44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Arial Narrow" pitchFamily="34" charset="0"/>
        </a:defRPr>
      </a:lvl2pPr>
      <a:lvl3pPr algn="ctr" rtl="0" eaLnBrk="0" fontAlgn="base" hangingPunct="0">
        <a:spcBef>
          <a:spcPct val="0"/>
        </a:spcBef>
        <a:spcAft>
          <a:spcPct val="0"/>
        </a:spcAft>
        <a:defRPr sz="4400">
          <a:solidFill>
            <a:schemeClr val="tx1"/>
          </a:solidFill>
          <a:latin typeface="Arial Narrow" pitchFamily="34" charset="0"/>
        </a:defRPr>
      </a:lvl3pPr>
      <a:lvl4pPr algn="ctr" rtl="0" eaLnBrk="0" fontAlgn="base" hangingPunct="0">
        <a:spcBef>
          <a:spcPct val="0"/>
        </a:spcBef>
        <a:spcAft>
          <a:spcPct val="0"/>
        </a:spcAft>
        <a:defRPr sz="4400">
          <a:solidFill>
            <a:schemeClr val="tx1"/>
          </a:solidFill>
          <a:latin typeface="Arial Narrow" pitchFamily="34" charset="0"/>
        </a:defRPr>
      </a:lvl4pPr>
      <a:lvl5pPr algn="ctr" rtl="0" eaLnBrk="0" fontAlgn="base" hangingPunct="0">
        <a:spcBef>
          <a:spcPct val="0"/>
        </a:spcBef>
        <a:spcAft>
          <a:spcPct val="0"/>
        </a:spcAft>
        <a:defRPr sz="4400">
          <a:solidFill>
            <a:schemeClr val="tx1"/>
          </a:solidFill>
          <a:latin typeface="Arial Narrow" pitchFamily="34" charset="0"/>
        </a:defRPr>
      </a:lvl5pPr>
      <a:lvl6pPr marL="457200" algn="ctr" rtl="0" fontAlgn="base">
        <a:spcBef>
          <a:spcPct val="0"/>
        </a:spcBef>
        <a:spcAft>
          <a:spcPct val="0"/>
        </a:spcAft>
        <a:defRPr sz="4400">
          <a:solidFill>
            <a:schemeClr val="tx1"/>
          </a:solidFill>
          <a:latin typeface="Arial Narrow" pitchFamily="34" charset="0"/>
        </a:defRPr>
      </a:lvl6pPr>
      <a:lvl7pPr marL="914400" algn="ctr" rtl="0" fontAlgn="base">
        <a:spcBef>
          <a:spcPct val="0"/>
        </a:spcBef>
        <a:spcAft>
          <a:spcPct val="0"/>
        </a:spcAft>
        <a:defRPr sz="4400">
          <a:solidFill>
            <a:schemeClr val="tx1"/>
          </a:solidFill>
          <a:latin typeface="Arial Narrow" pitchFamily="34" charset="0"/>
        </a:defRPr>
      </a:lvl7pPr>
      <a:lvl8pPr marL="1371600" algn="ctr" rtl="0" fontAlgn="base">
        <a:spcBef>
          <a:spcPct val="0"/>
        </a:spcBef>
        <a:spcAft>
          <a:spcPct val="0"/>
        </a:spcAft>
        <a:defRPr sz="4400">
          <a:solidFill>
            <a:schemeClr val="tx1"/>
          </a:solidFill>
          <a:latin typeface="Arial Narrow" pitchFamily="34" charset="0"/>
        </a:defRPr>
      </a:lvl8pPr>
      <a:lvl9pPr marL="1828800" algn="ctr" rtl="0" fontAlgn="base">
        <a:spcBef>
          <a:spcPct val="0"/>
        </a:spcBef>
        <a:spcAft>
          <a:spcPct val="0"/>
        </a:spcAft>
        <a:defRPr sz="4400">
          <a:solidFill>
            <a:schemeClr val="tx1"/>
          </a:solidFill>
          <a:latin typeface="Arial Narrow" pitchFamily="34" charset="0"/>
        </a:defRPr>
      </a:lvl9pPr>
    </p:titleStyle>
    <p:bodyStyle>
      <a:lvl1pPr marL="342900" indent="-342900" algn="l" rtl="0" eaLnBrk="0" fontAlgn="base" hangingPunct="0">
        <a:spcBef>
          <a:spcPct val="20000"/>
        </a:spcBef>
        <a:spcAft>
          <a:spcPct val="0"/>
        </a:spcAft>
        <a:buFont typeface="Arial" charset="0"/>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a:solidFill>
            <a:schemeClr val="tx1"/>
          </a:solidFill>
          <a:latin typeface="+mn-lt"/>
        </a:defRPr>
      </a:lvl2pPr>
      <a:lvl3pPr marL="1143000" indent="-228600" algn="l" rtl="0" eaLnBrk="0" fontAlgn="base" hangingPunct="0">
        <a:spcBef>
          <a:spcPct val="20000"/>
        </a:spcBef>
        <a:spcAft>
          <a:spcPct val="0"/>
        </a:spcAft>
        <a:buFont typeface="Arial" charset="0"/>
        <a:buChar char="•"/>
        <a:defRPr sz="2400">
          <a:solidFill>
            <a:schemeClr val="tx1"/>
          </a:solidFill>
          <a:latin typeface="+mn-lt"/>
        </a:defRPr>
      </a:lvl3pPr>
      <a:lvl4pPr marL="1600200" indent="-228600" algn="l" rtl="0" eaLnBrk="0" fontAlgn="base" hangingPunct="0">
        <a:spcBef>
          <a:spcPct val="20000"/>
        </a:spcBef>
        <a:spcAft>
          <a:spcPct val="0"/>
        </a:spcAft>
        <a:buFont typeface="Arial" charset="0"/>
        <a:buChar char="–"/>
        <a:defRPr sz="2000">
          <a:solidFill>
            <a:schemeClr val="tx1"/>
          </a:solidFill>
          <a:latin typeface="+mn-lt"/>
        </a:defRPr>
      </a:lvl4pPr>
      <a:lvl5pPr marL="2057400" indent="-228600" algn="l" rtl="0" eaLnBrk="0" fontAlgn="base" hangingPunct="0">
        <a:spcBef>
          <a:spcPct val="20000"/>
        </a:spcBef>
        <a:spcAft>
          <a:spcPct val="0"/>
        </a:spcAft>
        <a:buFont typeface="Arial" charset="0"/>
        <a:buChar char="»"/>
        <a:defRPr sz="2000">
          <a:solidFill>
            <a:schemeClr val="tx1"/>
          </a:solidFill>
          <a:latin typeface="+mn-lt"/>
        </a:defRPr>
      </a:lvl5pPr>
      <a:lvl6pPr marL="2514600" indent="-228600" algn="l" rtl="0" fontAlgn="base">
        <a:spcBef>
          <a:spcPct val="20000"/>
        </a:spcBef>
        <a:spcAft>
          <a:spcPct val="0"/>
        </a:spcAft>
        <a:buFont typeface="Arial" charset="0"/>
        <a:buChar char="»"/>
        <a:defRPr sz="2000">
          <a:solidFill>
            <a:schemeClr val="tx1"/>
          </a:solidFill>
          <a:latin typeface="+mn-lt"/>
        </a:defRPr>
      </a:lvl6pPr>
      <a:lvl7pPr marL="2971800" indent="-228600" algn="l" rtl="0" fontAlgn="base">
        <a:spcBef>
          <a:spcPct val="20000"/>
        </a:spcBef>
        <a:spcAft>
          <a:spcPct val="0"/>
        </a:spcAft>
        <a:buFont typeface="Arial" charset="0"/>
        <a:buChar char="»"/>
        <a:defRPr sz="2000">
          <a:solidFill>
            <a:schemeClr val="tx1"/>
          </a:solidFill>
          <a:latin typeface="+mn-lt"/>
        </a:defRPr>
      </a:lvl7pPr>
      <a:lvl8pPr marL="3429000" indent="-228600" algn="l" rtl="0" fontAlgn="base">
        <a:spcBef>
          <a:spcPct val="20000"/>
        </a:spcBef>
        <a:spcAft>
          <a:spcPct val="0"/>
        </a:spcAft>
        <a:buFont typeface="Arial" charset="0"/>
        <a:buChar char="»"/>
        <a:defRPr sz="2000">
          <a:solidFill>
            <a:schemeClr val="tx1"/>
          </a:solidFill>
          <a:latin typeface="+mn-lt"/>
        </a:defRPr>
      </a:lvl8pPr>
      <a:lvl9pPr marL="3886200" indent="-228600" algn="l" rtl="0" fontAlgn="base">
        <a:spcBef>
          <a:spcPct val="20000"/>
        </a:spcBef>
        <a:spcAft>
          <a:spcPct val="0"/>
        </a:spcAft>
        <a:buFont typeface="Arial" charset="0"/>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3.xml"/><Relationship Id="rId1" Type="http://schemas.openxmlformats.org/officeDocument/2006/relationships/vmlDrawing" Target="../drawings/vmlDrawing2.vml"/><Relationship Id="rId4" Type="http://schemas.openxmlformats.org/officeDocument/2006/relationships/oleObject" Target="../embeddings/oleObject3.bin"/></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7.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emf"/><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9.xml"/><Relationship Id="rId1" Type="http://schemas.openxmlformats.org/officeDocument/2006/relationships/vmlDrawing" Target="../drawings/vmlDrawing4.vml"/></Relationships>
</file>

<file path=ppt/slides/_rels/slide9.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6.xml"/><Relationship Id="rId1" Type="http://schemas.openxmlformats.org/officeDocument/2006/relationships/vmlDrawing" Target="../drawings/vmlDrawing5.vml"/><Relationship Id="rId5" Type="http://schemas.openxmlformats.org/officeDocument/2006/relationships/oleObject" Target="../embeddings/oleObject7.bin"/><Relationship Id="rId4" Type="http://schemas.openxmlformats.org/officeDocument/2006/relationships/oleObject" Target="../embeddings/oleObject6.bin"/></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9.xml"/><Relationship Id="rId1" Type="http://schemas.openxmlformats.org/officeDocument/2006/relationships/vmlDrawing" Target="../drawings/vmlDrawing6.vml"/></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7.xml"/><Relationship Id="rId1" Type="http://schemas.openxmlformats.org/officeDocument/2006/relationships/vmlDrawing" Target="../drawings/vmlDrawing8.vml"/></Relationships>
</file>

<file path=ppt/slides/_rels/slide15.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slideLayout" Target="../slideLayouts/slideLayout9.xml"/><Relationship Id="rId1" Type="http://schemas.openxmlformats.org/officeDocument/2006/relationships/vmlDrawing" Target="../drawings/vmlDrawing9.vml"/><Relationship Id="rId4" Type="http://schemas.openxmlformats.org/officeDocument/2006/relationships/oleObject" Target="../embeddings/oleObject11.bin"/></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tags" Target="../tags/tag8.xml"/><Relationship Id="rId2" Type="http://schemas.openxmlformats.org/officeDocument/2006/relationships/tags" Target="../tags/tag7.xml"/><Relationship Id="rId1" Type="http://schemas.openxmlformats.org/officeDocument/2006/relationships/vmlDrawing" Target="../drawings/vmlDrawing10.vml"/><Relationship Id="rId6" Type="http://schemas.openxmlformats.org/officeDocument/2006/relationships/oleObject" Target="../embeddings/oleObject12.bin"/><Relationship Id="rId5" Type="http://schemas.openxmlformats.org/officeDocument/2006/relationships/notesSlide" Target="../notesSlides/notesSlide1.xml"/><Relationship Id="rId4"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slideLayout" Target="../slideLayouts/slideLayout9.xml"/><Relationship Id="rId1" Type="http://schemas.openxmlformats.org/officeDocument/2006/relationships/vmlDrawing" Target="../drawings/vmlDrawing11.vml"/><Relationship Id="rId4" Type="http://schemas.openxmlformats.org/officeDocument/2006/relationships/oleObject" Target="../embeddings/oleObject13.bin"/></Relationships>
</file>

<file path=ppt/slides/_rels/slide22.xml.rels><?xml version="1.0" encoding="UTF-8" standalone="yes"?>
<Relationships xmlns="http://schemas.openxmlformats.org/package/2006/relationships"><Relationship Id="rId2" Type="http://schemas.openxmlformats.org/officeDocument/2006/relationships/image" Target="../media/image24.w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Layout" Target="../slideLayouts/slideLayout10.xml"/><Relationship Id="rId1" Type="http://schemas.openxmlformats.org/officeDocument/2006/relationships/vmlDrawing" Target="../drawings/vmlDrawing12.vml"/></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Layout" Target="../slideLayouts/slideLayout10.xml"/><Relationship Id="rId1" Type="http://schemas.openxmlformats.org/officeDocument/2006/relationships/vmlDrawing" Target="../drawings/vmlDrawing13.vml"/></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Layout" Target="../slideLayouts/slideLayout10.xml"/><Relationship Id="rId1" Type="http://schemas.openxmlformats.org/officeDocument/2006/relationships/vmlDrawing" Target="../drawings/vmlDrawing14.vml"/><Relationship Id="rId4" Type="http://schemas.openxmlformats.org/officeDocument/2006/relationships/oleObject" Target="../embeddings/oleObject17.bin"/></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Layout" Target="../slideLayouts/slideLayout9.xml"/><Relationship Id="rId1" Type="http://schemas.openxmlformats.org/officeDocument/2006/relationships/vmlDrawing" Target="../drawings/vmlDrawing15.vml"/></Relationships>
</file>

<file path=ppt/slides/_rels/slide29.xml.rels><?xml version="1.0" encoding="UTF-8" standalone="yes"?>
<Relationships xmlns="http://schemas.openxmlformats.org/package/2006/relationships"><Relationship Id="rId2" Type="http://schemas.openxmlformats.org/officeDocument/2006/relationships/image" Target="../media/image31.wm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Layout" Target="../slideLayouts/slideLayout17.xml"/><Relationship Id="rId1" Type="http://schemas.openxmlformats.org/officeDocument/2006/relationships/vmlDrawing" Target="../drawings/vmlDrawing16.vml"/><Relationship Id="rId4" Type="http://schemas.openxmlformats.org/officeDocument/2006/relationships/oleObject" Target="../embeddings/oleObject20.bin"/></Relationships>
</file>

<file path=ppt/slides/_rels/slide32.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Layout" Target="../slideLayouts/slideLayout7.xml"/><Relationship Id="rId1" Type="http://schemas.openxmlformats.org/officeDocument/2006/relationships/vmlDrawing" Target="../drawings/vmlDrawing17.vml"/><Relationship Id="rId4" Type="http://schemas.openxmlformats.org/officeDocument/2006/relationships/oleObject" Target="../embeddings/oleObject22.bin"/></Relationships>
</file>

<file path=ppt/slides/_rels/slide33.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37.emf"/></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ext Box 3"/>
          <p:cNvSpPr txBox="1">
            <a:spLocks noChangeArrowheads="1"/>
          </p:cNvSpPr>
          <p:nvPr/>
        </p:nvSpPr>
        <p:spPr bwMode="auto">
          <a:xfrm>
            <a:off x="2124075" y="333375"/>
            <a:ext cx="6316663" cy="4422775"/>
          </a:xfrm>
          <a:prstGeom prst="rect">
            <a:avLst/>
          </a:prstGeom>
          <a:noFill/>
          <a:ln w="3175">
            <a:noFill/>
            <a:prstDash val="lgDash"/>
            <a:miter lim="800000"/>
            <a:headEnd/>
            <a:tailEnd/>
          </a:ln>
        </p:spPr>
        <p:txBody>
          <a:bodyPr lIns="45714" tIns="45714" rIns="45714" bIns="45714">
            <a:spAutoFit/>
          </a:bodyPr>
          <a:lstStyle/>
          <a:p>
            <a:pPr algn="ctr" defTabSz="820738" eaLnBrk="0" hangingPunct="0">
              <a:spcBef>
                <a:spcPct val="50000"/>
              </a:spcBef>
            </a:pPr>
            <a:r>
              <a:rPr lang="es-CO" sz="2800" b="1">
                <a:latin typeface="Arial Narrow" pitchFamily="34" charset="0"/>
              </a:rPr>
              <a:t>Colombia: Un satisfactorio desempeño económico y un futuro promisorio</a:t>
            </a:r>
          </a:p>
          <a:p>
            <a:pPr algn="ctr" defTabSz="820738" eaLnBrk="0" hangingPunct="0">
              <a:spcBef>
                <a:spcPct val="50000"/>
              </a:spcBef>
            </a:pPr>
            <a:endParaRPr lang="es-CO" sz="2800" b="1">
              <a:latin typeface="Arial Narrow" pitchFamily="34" charset="0"/>
            </a:endParaRPr>
          </a:p>
          <a:p>
            <a:pPr algn="ctr" defTabSz="820738" eaLnBrk="0" hangingPunct="0">
              <a:spcBef>
                <a:spcPct val="50000"/>
              </a:spcBef>
            </a:pPr>
            <a:r>
              <a:rPr lang="es-CO" sz="2400" b="1">
                <a:latin typeface="Arial Narrow" pitchFamily="34" charset="0"/>
              </a:rPr>
              <a:t>Ministro de Hacienda y Crédito Público</a:t>
            </a:r>
          </a:p>
          <a:p>
            <a:pPr algn="ctr" defTabSz="820738" eaLnBrk="0" hangingPunct="0">
              <a:spcBef>
                <a:spcPct val="50000"/>
              </a:spcBef>
            </a:pPr>
            <a:r>
              <a:rPr lang="es-CO" sz="2800" b="1">
                <a:latin typeface="Arial Narrow" pitchFamily="34" charset="0"/>
              </a:rPr>
              <a:t> </a:t>
            </a:r>
            <a:r>
              <a:rPr lang="es-CO" sz="2000" b="1">
                <a:latin typeface="Arial Narrow" pitchFamily="34" charset="0"/>
              </a:rPr>
              <a:t>IV Congreso FIAFIN-ASOFIDUCIARIAS 2010</a:t>
            </a:r>
          </a:p>
          <a:p>
            <a:pPr algn="ctr" defTabSz="820738" eaLnBrk="0" hangingPunct="0">
              <a:spcBef>
                <a:spcPct val="50000"/>
              </a:spcBef>
            </a:pPr>
            <a:endParaRPr lang="es-CO" sz="2000" b="1">
              <a:latin typeface="Arial Narrow" pitchFamily="34" charset="0"/>
            </a:endParaRPr>
          </a:p>
          <a:p>
            <a:pPr algn="ctr" defTabSz="820738" eaLnBrk="0" hangingPunct="0">
              <a:spcBef>
                <a:spcPct val="50000"/>
              </a:spcBef>
            </a:pPr>
            <a:endParaRPr lang="es-CO" sz="2800" b="1">
              <a:latin typeface="Arial Narrow" pitchFamily="34" charset="0"/>
            </a:endParaRPr>
          </a:p>
          <a:p>
            <a:pPr algn="ctr" defTabSz="820738" eaLnBrk="0" hangingPunct="0">
              <a:spcBef>
                <a:spcPct val="50000"/>
              </a:spcBef>
            </a:pPr>
            <a:endParaRPr lang="es-CO" sz="2400" b="1">
              <a:latin typeface="Arial Narrow" pitchFamily="34" charset="0"/>
            </a:endParaRPr>
          </a:p>
        </p:txBody>
      </p:sp>
      <p:pic>
        <p:nvPicPr>
          <p:cNvPr id="26626" name="Picture 5" descr="Escudo"/>
          <p:cNvPicPr>
            <a:picLocks noChangeAspect="1" noChangeArrowheads="1"/>
          </p:cNvPicPr>
          <p:nvPr/>
        </p:nvPicPr>
        <p:blipFill>
          <a:blip r:embed="rId2"/>
          <a:srcRect/>
          <a:stretch>
            <a:fillRect/>
          </a:stretch>
        </p:blipFill>
        <p:spPr bwMode="auto">
          <a:xfrm>
            <a:off x="266700" y="1828800"/>
            <a:ext cx="1627188" cy="1752600"/>
          </a:xfrm>
          <a:prstGeom prst="rect">
            <a:avLst/>
          </a:prstGeom>
          <a:noFill/>
          <a:ln w="9525">
            <a:noFill/>
            <a:miter lim="800000"/>
            <a:headEnd/>
            <a:tailEnd/>
          </a:ln>
        </p:spPr>
      </p:pic>
      <p:pic>
        <p:nvPicPr>
          <p:cNvPr id="26627" name="Picture 1"/>
          <p:cNvPicPr>
            <a:picLocks noChangeAspect="1" noChangeArrowheads="1"/>
          </p:cNvPicPr>
          <p:nvPr/>
        </p:nvPicPr>
        <p:blipFill>
          <a:blip r:embed="rId3"/>
          <a:srcRect/>
          <a:stretch>
            <a:fillRect/>
          </a:stretch>
        </p:blipFill>
        <p:spPr bwMode="auto">
          <a:xfrm>
            <a:off x="0" y="5613400"/>
            <a:ext cx="9144000" cy="1236663"/>
          </a:xfrm>
          <a:prstGeom prst="rect">
            <a:avLst/>
          </a:prstGeom>
          <a:noFill/>
          <a:ln w="9525">
            <a:noFill/>
            <a:miter lim="800000"/>
            <a:headEnd/>
            <a:tailEnd/>
          </a:ln>
        </p:spPr>
      </p:pic>
      <p:sp>
        <p:nvSpPr>
          <p:cNvPr id="26628" name="Rectangle 4"/>
          <p:cNvSpPr>
            <a:spLocks noChangeArrowheads="1"/>
          </p:cNvSpPr>
          <p:nvPr/>
        </p:nvSpPr>
        <p:spPr bwMode="auto">
          <a:xfrm>
            <a:off x="2035175" y="4432300"/>
            <a:ext cx="5073650" cy="796925"/>
          </a:xfrm>
          <a:prstGeom prst="rect">
            <a:avLst/>
          </a:prstGeom>
          <a:noFill/>
          <a:ln w="9525">
            <a:noFill/>
            <a:miter lim="800000"/>
            <a:headEnd/>
            <a:tailEnd/>
          </a:ln>
        </p:spPr>
        <p:txBody>
          <a:bodyPr lIns="0" tIns="0" rIns="0" bIns="0" anchor="ctr"/>
          <a:lstStyle/>
          <a:p>
            <a:pPr algn="ctr" eaLnBrk="0" hangingPunct="0">
              <a:lnSpc>
                <a:spcPts val="2500"/>
              </a:lnSpc>
            </a:pPr>
            <a:r>
              <a:rPr lang="es-CO" sz="2000" b="1">
                <a:latin typeface="Arial Narrow" pitchFamily="34" charset="0"/>
              </a:rPr>
              <a:t>Ministerio de Hacienda y Crédito Público</a:t>
            </a:r>
          </a:p>
          <a:p>
            <a:pPr algn="ctr" eaLnBrk="0" hangingPunct="0">
              <a:lnSpc>
                <a:spcPts val="2500"/>
              </a:lnSpc>
            </a:pPr>
            <a:r>
              <a:rPr lang="es-CO" sz="2000">
                <a:latin typeface="Arial Narrow" pitchFamily="34" charset="0"/>
              </a:rPr>
              <a:t>República de Colombia</a:t>
            </a:r>
          </a:p>
          <a:p>
            <a:pPr algn="ctr" eaLnBrk="0" hangingPunct="0">
              <a:lnSpc>
                <a:spcPts val="2500"/>
              </a:lnSpc>
            </a:pPr>
            <a:endParaRPr lang="es-CO" sz="2000">
              <a:latin typeface="Arial Narrow" pitchFamily="34" charset="0"/>
            </a:endParaRPr>
          </a:p>
          <a:p>
            <a:pPr algn="ctr" eaLnBrk="0" hangingPunct="0">
              <a:lnSpc>
                <a:spcPts val="2500"/>
              </a:lnSpc>
            </a:pPr>
            <a:r>
              <a:rPr lang="es-CO" sz="1600" b="1">
                <a:latin typeface="Arial Narrow" pitchFamily="34" charset="0"/>
              </a:rPr>
              <a:t>03 de junio de 2010</a:t>
            </a:r>
          </a:p>
        </p:txBody>
      </p:sp>
      <p:sp>
        <p:nvSpPr>
          <p:cNvPr id="6" name="Rectangle 4"/>
          <p:cNvSpPr>
            <a:spLocks noChangeArrowheads="1"/>
          </p:cNvSpPr>
          <p:nvPr/>
        </p:nvSpPr>
        <p:spPr bwMode="auto">
          <a:xfrm>
            <a:off x="252000" y="3714752"/>
            <a:ext cx="8640000" cy="108000"/>
          </a:xfrm>
          <a:prstGeom prst="rect">
            <a:avLst/>
          </a:prstGeom>
          <a:solidFill>
            <a:srgbClr val="0F4B87"/>
          </a:solidFill>
          <a:ln w="9525">
            <a:solidFill>
              <a:srgbClr val="0F479E"/>
            </a:solidFill>
            <a:miter lim="800000"/>
            <a:headEnd/>
            <a:tailEnd/>
          </a:ln>
          <a:effectLst>
            <a:outerShdw blurRad="127000" dist="88900" dir="5400000" algn="t" rotWithShape="0">
              <a:prstClr val="black">
                <a:alpha val="40000"/>
              </a:prstClr>
            </a:outerShdw>
            <a:reflection blurRad="6350" stA="52000" endA="300" endPos="35000" dir="5400000" sy="-100000" algn="bl" rotWithShape="0"/>
          </a:effectLst>
        </p:spPr>
        <p:txBody>
          <a:bodyPr wrap="none" anchor="ctr"/>
          <a:lstStyle/>
          <a:p>
            <a:pPr fontAlgn="auto">
              <a:spcBef>
                <a:spcPts val="0"/>
              </a:spcBef>
              <a:spcAft>
                <a:spcPts val="0"/>
              </a:spcAft>
              <a:defRPr/>
            </a:pPr>
            <a:endParaRPr lang="es-CO">
              <a:latin typeface="+mn-lt"/>
              <a:cs typeface="Arial"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4 Título"/>
          <p:cNvSpPr>
            <a:spLocks noGrp="1"/>
          </p:cNvSpPr>
          <p:nvPr>
            <p:ph type="ctrTitle"/>
          </p:nvPr>
        </p:nvSpPr>
        <p:spPr bwMode="auto">
          <a:xfrm>
            <a:off x="1079500" y="107950"/>
            <a:ext cx="7812088" cy="612775"/>
          </a:xfrm>
          <a:noFill/>
          <a:ln>
            <a:miter lim="800000"/>
            <a:headEnd/>
            <a:tailEnd/>
          </a:ln>
        </p:spPr>
        <p:txBody>
          <a:bodyPr vert="horz" wrap="square" lIns="91440" tIns="45720" rIns="91440" bIns="45720" numCol="1" anchorCtr="0" compatLnSpc="1">
            <a:prstTxWarp prst="textNoShape">
              <a:avLst/>
            </a:prstTxWarp>
          </a:bodyPr>
          <a:lstStyle/>
          <a:p>
            <a:pPr algn="ctr" eaLnBrk="1" hangingPunct="1"/>
            <a:r>
              <a:rPr lang="es-CO" smtClean="0"/>
              <a:t>Agenda</a:t>
            </a:r>
          </a:p>
        </p:txBody>
      </p:sp>
      <p:sp>
        <p:nvSpPr>
          <p:cNvPr id="13314" name="1 Marcador de fecha"/>
          <p:cNvSpPr>
            <a:spLocks noGrp="1"/>
          </p:cNvSpPr>
          <p:nvPr>
            <p:ph type="dt" sz="quarter" idx="10"/>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050FE82-A2A6-4BD6-A6CA-C90B9DE622D3}" type="datetime1">
              <a:rPr lang="es-CO"/>
              <a:pPr fontAlgn="base">
                <a:spcBef>
                  <a:spcPct val="0"/>
                </a:spcBef>
                <a:spcAft>
                  <a:spcPct val="0"/>
                </a:spcAft>
                <a:defRPr/>
              </a:pPr>
              <a:t>02/06/2010</a:t>
            </a:fld>
            <a:endParaRPr lang="es-CO"/>
          </a:p>
        </p:txBody>
      </p:sp>
      <p:sp>
        <p:nvSpPr>
          <p:cNvPr id="13315" name="2 Marcador de número de diapositiva"/>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333DEC1-AB51-4DEA-8400-A018F3BA6ECA}" type="slidenum">
              <a:rPr lang="es-CO"/>
              <a:pPr fontAlgn="base">
                <a:spcBef>
                  <a:spcPct val="0"/>
                </a:spcBef>
                <a:spcAft>
                  <a:spcPct val="0"/>
                </a:spcAft>
                <a:defRPr/>
              </a:pPr>
              <a:t>2</a:t>
            </a:fld>
            <a:endParaRPr lang="es-CO"/>
          </a:p>
        </p:txBody>
      </p:sp>
      <p:sp>
        <p:nvSpPr>
          <p:cNvPr id="13316" name="3 Marcador de pie de página"/>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s-CO"/>
              <a:t>Ministerio de Hacienda y Crédito Público – República de Colombia</a:t>
            </a:r>
          </a:p>
        </p:txBody>
      </p:sp>
      <p:sp>
        <p:nvSpPr>
          <p:cNvPr id="27653" name="5 Subtítulo"/>
          <p:cNvSpPr>
            <a:spLocks noGrp="1"/>
          </p:cNvSpPr>
          <p:nvPr>
            <p:ph type="subTitle" idx="1"/>
          </p:nvPr>
        </p:nvSpPr>
        <p:spPr bwMode="auto">
          <a:xfrm>
            <a:off x="252413" y="1079500"/>
            <a:ext cx="8639175" cy="5508625"/>
          </a:xfrm>
          <a:noFill/>
          <a:ln>
            <a:miter lim="800000"/>
            <a:headEnd/>
            <a:tailEnd/>
          </a:ln>
        </p:spPr>
        <p:txBody>
          <a:bodyPr vert="horz" wrap="square" lIns="91440" tIns="45720" rIns="91440" bIns="45720" numCol="1" anchor="t" anchorCtr="0" compatLnSpc="1">
            <a:prstTxWarp prst="textNoShape">
              <a:avLst/>
            </a:prstTxWarp>
          </a:bodyPr>
          <a:lstStyle/>
          <a:p>
            <a:pPr eaLnBrk="1" hangingPunct="1">
              <a:buFont typeface="Arial Narrow" pitchFamily="34" charset="0"/>
              <a:buAutoNum type="arabicPeriod"/>
            </a:pPr>
            <a:r>
              <a:rPr lang="es-CO" b="1" smtClean="0">
                <a:solidFill>
                  <a:srgbClr val="0F4B87"/>
                </a:solidFill>
              </a:rPr>
              <a:t>Solidez en los fundamentales de la economía colombiana</a:t>
            </a:r>
          </a:p>
          <a:p>
            <a:pPr eaLnBrk="1" hangingPunct="1">
              <a:buFont typeface="Arial Narrow" pitchFamily="34" charset="0"/>
              <a:buAutoNum type="arabicPeriod"/>
            </a:pPr>
            <a:r>
              <a:rPr lang="es-CO" smtClean="0">
                <a:solidFill>
                  <a:srgbClr val="0F4B87"/>
                </a:solidFill>
              </a:rPr>
              <a:t>La economía colombiana resistió la crisis</a:t>
            </a:r>
          </a:p>
          <a:p>
            <a:pPr eaLnBrk="1" hangingPunct="1">
              <a:buFont typeface="Arial Narrow" pitchFamily="34" charset="0"/>
              <a:buAutoNum type="arabicPeriod"/>
            </a:pPr>
            <a:r>
              <a:rPr lang="es-CO" smtClean="0">
                <a:solidFill>
                  <a:srgbClr val="0F4B87"/>
                </a:solidFill>
              </a:rPr>
              <a:t>Perspectivas de la economía para 2010</a:t>
            </a:r>
          </a:p>
          <a:p>
            <a:pPr eaLnBrk="1" hangingPunct="1">
              <a:buFont typeface="Arial Narrow" pitchFamily="34" charset="0"/>
              <a:buAutoNum type="arabicPeriod"/>
            </a:pPr>
            <a:r>
              <a:rPr lang="es-CO" smtClean="0">
                <a:solidFill>
                  <a:srgbClr val="0F4B87"/>
                </a:solidFill>
              </a:rPr>
              <a:t>Nuevos desafíos en el mediano plazo</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4 Título"/>
          <p:cNvSpPr>
            <a:spLocks noGrp="1"/>
          </p:cNvSpPr>
          <p:nvPr>
            <p:ph type="ctrTitle"/>
          </p:nvPr>
        </p:nvSpPr>
        <p:spPr bwMode="auto">
          <a:xfrm>
            <a:off x="1079500" y="107950"/>
            <a:ext cx="7812088" cy="612775"/>
          </a:xfrm>
          <a:noFill/>
          <a:ln>
            <a:miter lim="800000"/>
            <a:headEnd/>
            <a:tailEnd/>
          </a:ln>
        </p:spPr>
        <p:txBody>
          <a:bodyPr vert="horz" wrap="square" lIns="91440" tIns="45720" rIns="91440" bIns="45720" numCol="1" anchorCtr="0" compatLnSpc="1">
            <a:prstTxWarp prst="textNoShape">
              <a:avLst/>
            </a:prstTxWarp>
          </a:bodyPr>
          <a:lstStyle/>
          <a:p>
            <a:pPr algn="ctr" eaLnBrk="1" hangingPunct="1"/>
            <a:r>
              <a:rPr lang="es-ES" sz="2000" smtClean="0"/>
              <a:t>Solidez en los fundamentales de la economía colombiana</a:t>
            </a:r>
          </a:p>
        </p:txBody>
      </p:sp>
      <p:sp>
        <p:nvSpPr>
          <p:cNvPr id="28674" name="8 Marcador de texto"/>
          <p:cNvSpPr>
            <a:spLocks noGrp="1"/>
          </p:cNvSpPr>
          <p:nvPr>
            <p:ph type="body" sz="quarter" idx="24"/>
          </p:nvPr>
        </p:nvSpPr>
        <p:spPr bwMode="auto">
          <a:xfrm>
            <a:off x="252413" y="981075"/>
            <a:ext cx="8712200" cy="503238"/>
          </a:xfrm>
          <a:ln>
            <a:miter lim="800000"/>
            <a:headEnd/>
            <a:tailEnd/>
          </a:ln>
        </p:spPr>
        <p:txBody>
          <a:bodyPr vert="horz" wrap="square" lIns="91440" tIns="45720" rIns="91440" bIns="45720" numCol="1" anchor="t" anchorCtr="0" compatLnSpc="1">
            <a:prstTxWarp prst="textNoShape">
              <a:avLst/>
            </a:prstTxWarp>
          </a:bodyPr>
          <a:lstStyle/>
          <a:p>
            <a:pPr algn="ctr" eaLnBrk="1" hangingPunct="1"/>
            <a:r>
              <a:rPr lang="es-ES" sz="2000" smtClean="0"/>
              <a:t>Coherencia en el manejo económico</a:t>
            </a:r>
          </a:p>
        </p:txBody>
      </p:sp>
      <p:sp>
        <p:nvSpPr>
          <p:cNvPr id="14339" name="1 Marcador de fecha"/>
          <p:cNvSpPr>
            <a:spLocks noGrp="1"/>
          </p:cNvSpPr>
          <p:nvPr>
            <p:ph type="dt" sz="quarter" idx="2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9D861B3-7E74-4256-85E8-5709778637D5}" type="datetime1">
              <a:rPr lang="es-CO"/>
              <a:pPr fontAlgn="base">
                <a:spcBef>
                  <a:spcPct val="0"/>
                </a:spcBef>
                <a:spcAft>
                  <a:spcPct val="0"/>
                </a:spcAft>
                <a:defRPr/>
              </a:pPr>
              <a:t>02/06/2010</a:t>
            </a:fld>
            <a:endParaRPr lang="es-CO"/>
          </a:p>
        </p:txBody>
      </p:sp>
      <p:sp>
        <p:nvSpPr>
          <p:cNvPr id="14340" name="2 Marcador de número de diapositiva"/>
          <p:cNvSpPr>
            <a:spLocks noGrp="1"/>
          </p:cNvSpPr>
          <p:nvPr>
            <p:ph type="sldNum" sz="quarter" idx="27"/>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EBA8196-764D-4B53-AB99-F3B4FBA75C8E}" type="slidenum">
              <a:rPr lang="es-CO"/>
              <a:pPr fontAlgn="base">
                <a:spcBef>
                  <a:spcPct val="0"/>
                </a:spcBef>
                <a:spcAft>
                  <a:spcPct val="0"/>
                </a:spcAft>
                <a:defRPr/>
              </a:pPr>
              <a:t>3</a:t>
            </a:fld>
            <a:endParaRPr lang="es-CO"/>
          </a:p>
        </p:txBody>
      </p:sp>
      <p:sp>
        <p:nvSpPr>
          <p:cNvPr id="14341" name="3 Marcador de pie de página"/>
          <p:cNvSpPr>
            <a:spLocks noGrp="1"/>
          </p:cNvSpPr>
          <p:nvPr>
            <p:ph type="ftr" sz="quarter" idx="26"/>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s-CO"/>
              <a:t>Ministerio de Hacienda y Crédito Público – República de Colombia</a:t>
            </a:r>
          </a:p>
        </p:txBody>
      </p:sp>
      <p:sp>
        <p:nvSpPr>
          <p:cNvPr id="28678" name="11 Subtítulo"/>
          <p:cNvSpPr>
            <a:spLocks noGrp="1"/>
          </p:cNvSpPr>
          <p:nvPr>
            <p:ph type="subTitle" idx="1"/>
          </p:nvPr>
        </p:nvSpPr>
        <p:spPr bwMode="auto">
          <a:xfrm>
            <a:off x="252413" y="4652963"/>
            <a:ext cx="8639175" cy="1584325"/>
          </a:xfrm>
          <a:noFill/>
          <a:ln>
            <a:miter lim="800000"/>
            <a:headEnd/>
            <a:tailEnd/>
          </a:ln>
        </p:spPr>
        <p:txBody>
          <a:bodyPr vert="horz" wrap="square" lIns="91440" tIns="45720" rIns="91440" bIns="45720" numCol="1" anchor="t" anchorCtr="0" compatLnSpc="1">
            <a:prstTxWarp prst="textNoShape">
              <a:avLst/>
            </a:prstTxWarp>
          </a:bodyPr>
          <a:lstStyle/>
          <a:p>
            <a:pPr eaLnBrk="1" hangingPunct="1">
              <a:lnSpc>
                <a:spcPct val="80000"/>
              </a:lnSpc>
              <a:buFont typeface="Arial" charset="0"/>
              <a:buChar char="•"/>
            </a:pPr>
            <a:r>
              <a:rPr lang="es-ES" sz="1600" b="1" smtClean="0"/>
              <a:t>Política fiscal: </a:t>
            </a:r>
            <a:r>
              <a:rPr lang="es-ES" sz="1600" smtClean="0"/>
              <a:t>Priorización del gasto social e inversión pública manteniendo la sostenibilidad de las finanzas públicas.</a:t>
            </a:r>
          </a:p>
          <a:p>
            <a:pPr eaLnBrk="1" hangingPunct="1">
              <a:lnSpc>
                <a:spcPct val="80000"/>
              </a:lnSpc>
              <a:buFont typeface="Arial" charset="0"/>
              <a:buChar char="•"/>
            </a:pPr>
            <a:r>
              <a:rPr lang="es-ES" sz="1600" b="1" smtClean="0"/>
              <a:t>Política monetaria: </a:t>
            </a:r>
            <a:r>
              <a:rPr lang="es-ES" sz="1600" smtClean="0"/>
              <a:t>Coordinación de política económica, papel contracíclico de la política monetaria</a:t>
            </a:r>
          </a:p>
          <a:p>
            <a:pPr eaLnBrk="1" hangingPunct="1">
              <a:lnSpc>
                <a:spcPct val="80000"/>
              </a:lnSpc>
              <a:buFont typeface="Arial" charset="0"/>
              <a:buChar char="•"/>
            </a:pPr>
            <a:r>
              <a:rPr lang="es-CO" sz="1600" b="1" smtClean="0"/>
              <a:t>Política financiera</a:t>
            </a:r>
            <a:r>
              <a:rPr lang="es-CO" sz="1600" smtClean="0"/>
              <a:t>: Constitución de reservas, fortalecimiento patrimonial, esquemas de regulación a las entidades financieras, reforma financiera.</a:t>
            </a:r>
            <a:endParaRPr lang="es-ES" sz="1600" smtClean="0"/>
          </a:p>
        </p:txBody>
      </p:sp>
      <p:sp>
        <p:nvSpPr>
          <p:cNvPr id="13" name="12 Rectángulo"/>
          <p:cNvSpPr/>
          <p:nvPr/>
        </p:nvSpPr>
        <p:spPr>
          <a:xfrm>
            <a:off x="1571625" y="2506663"/>
            <a:ext cx="1643063" cy="164306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s-ES" b="1" dirty="0">
                <a:solidFill>
                  <a:schemeClr val="tx1"/>
                </a:solidFill>
              </a:rPr>
              <a:t>POLITICA MONETARIA</a:t>
            </a:r>
            <a:endParaRPr lang="es-ES" b="1" dirty="0"/>
          </a:p>
        </p:txBody>
      </p:sp>
      <p:sp>
        <p:nvSpPr>
          <p:cNvPr id="14" name="13 Rectángulo"/>
          <p:cNvSpPr/>
          <p:nvPr/>
        </p:nvSpPr>
        <p:spPr>
          <a:xfrm>
            <a:off x="3571875" y="2506663"/>
            <a:ext cx="1714500" cy="164306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s-ES" b="1" dirty="0">
                <a:solidFill>
                  <a:schemeClr val="tx1"/>
                </a:solidFill>
              </a:rPr>
              <a:t>POLITICA FISCAL</a:t>
            </a:r>
            <a:endParaRPr lang="es-ES" b="1" dirty="0"/>
          </a:p>
        </p:txBody>
      </p:sp>
      <p:sp>
        <p:nvSpPr>
          <p:cNvPr id="15" name="14 Rectángulo"/>
          <p:cNvSpPr/>
          <p:nvPr/>
        </p:nvSpPr>
        <p:spPr>
          <a:xfrm>
            <a:off x="5572125" y="2506663"/>
            <a:ext cx="1643063" cy="164306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s-ES" b="1" dirty="0">
                <a:solidFill>
                  <a:schemeClr val="tx1"/>
                </a:solidFill>
              </a:rPr>
              <a:t>POLITICA FINANCIERA</a:t>
            </a:r>
          </a:p>
        </p:txBody>
      </p:sp>
      <p:sp>
        <p:nvSpPr>
          <p:cNvPr id="16" name="15 Elipse"/>
          <p:cNvSpPr/>
          <p:nvPr/>
        </p:nvSpPr>
        <p:spPr>
          <a:xfrm>
            <a:off x="1857375" y="1649413"/>
            <a:ext cx="5286375" cy="714375"/>
          </a:xfrm>
          <a:prstGeom prst="ellipse">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s-ES" b="1" dirty="0">
                <a:solidFill>
                  <a:schemeClr val="tx1"/>
                </a:solidFill>
              </a:rPr>
              <a:t>PILARES DE LA POLITICA ECONÓMICA</a:t>
            </a:r>
          </a:p>
        </p:txBody>
      </p:sp>
      <p:sp>
        <p:nvSpPr>
          <p:cNvPr id="28683" name="Text Box 9"/>
          <p:cNvSpPr txBox="1">
            <a:spLocks noChangeArrowheads="1"/>
          </p:cNvSpPr>
          <p:nvPr/>
        </p:nvSpPr>
        <p:spPr bwMode="auto">
          <a:xfrm>
            <a:off x="4214813" y="3933825"/>
            <a:ext cx="431800" cy="641350"/>
          </a:xfrm>
          <a:prstGeom prst="rect">
            <a:avLst/>
          </a:prstGeom>
          <a:noFill/>
          <a:ln w="9525" algn="ctr">
            <a:noFill/>
            <a:miter lim="800000"/>
            <a:headEnd/>
            <a:tailEnd/>
          </a:ln>
        </p:spPr>
        <p:txBody>
          <a:bodyPr>
            <a:spAutoFit/>
          </a:bodyPr>
          <a:lstStyle/>
          <a:p>
            <a:pPr>
              <a:spcBef>
                <a:spcPct val="50000"/>
              </a:spcBef>
            </a:pPr>
            <a:r>
              <a:rPr lang="es-CO" sz="3600">
                <a:latin typeface="Arial Narrow" pitchFamily="34" charset="0"/>
              </a:rPr>
              <a:t>+</a:t>
            </a:r>
            <a:endParaRPr lang="es-ES" sz="3600">
              <a:latin typeface="Arial Narrow" pitchFamily="34" charset="0"/>
            </a:endParaRPr>
          </a:p>
        </p:txBody>
      </p:sp>
      <p:sp>
        <p:nvSpPr>
          <p:cNvPr id="28684" name="Text Box 5"/>
          <p:cNvSpPr txBox="1">
            <a:spLocks noChangeArrowheads="1"/>
          </p:cNvSpPr>
          <p:nvPr/>
        </p:nvSpPr>
        <p:spPr bwMode="auto">
          <a:xfrm>
            <a:off x="357188" y="4351338"/>
            <a:ext cx="7500937" cy="396875"/>
          </a:xfrm>
          <a:prstGeom prst="rect">
            <a:avLst/>
          </a:prstGeom>
          <a:noFill/>
          <a:ln w="9525" algn="ctr">
            <a:noFill/>
            <a:miter lim="800000"/>
            <a:headEnd/>
            <a:tailEnd/>
          </a:ln>
        </p:spPr>
        <p:txBody>
          <a:bodyPr>
            <a:spAutoFit/>
          </a:bodyPr>
          <a:lstStyle/>
          <a:p>
            <a:pPr lvl="2" algn="ctr"/>
            <a:r>
              <a:rPr lang="es-CO" sz="2000" b="1" u="sng">
                <a:latin typeface="Arial Narrow" pitchFamily="34" charset="0"/>
              </a:rPr>
              <a:t>Flexibilidad cambiaria</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83" name="4 Título"/>
          <p:cNvSpPr>
            <a:spLocks noGrp="1"/>
          </p:cNvSpPr>
          <p:nvPr>
            <p:ph type="ctrTitle" idx="4294967295"/>
          </p:nvPr>
        </p:nvSpPr>
        <p:spPr bwMode="auto">
          <a:xfrm>
            <a:off x="1079500" y="107950"/>
            <a:ext cx="7812088" cy="612775"/>
          </a:xfrm>
          <a:prstGeom prst="rect">
            <a:avLst/>
          </a:prstGeom>
          <a:noFill/>
          <a:ln>
            <a:miter lim="800000"/>
            <a:headEnd/>
            <a:tailEnd/>
          </a:ln>
        </p:spPr>
        <p:txBody>
          <a:bodyPr anchor="ctr"/>
          <a:lstStyle/>
          <a:p>
            <a:pPr eaLnBrk="1" hangingPunct="1"/>
            <a:r>
              <a:rPr lang="es-ES" sz="2000" b="1" smtClean="0"/>
              <a:t>Solidez en los fundamentales de la economía colombiana</a:t>
            </a:r>
            <a:endParaRPr lang="es-CO" sz="2000" b="1" smtClean="0"/>
          </a:p>
        </p:txBody>
      </p:sp>
      <p:sp>
        <p:nvSpPr>
          <p:cNvPr id="182284" name="8 Marcador de texto"/>
          <p:cNvSpPr>
            <a:spLocks noGrp="1"/>
          </p:cNvSpPr>
          <p:nvPr>
            <p:ph type="body" sz="quarter" idx="4294967295"/>
          </p:nvPr>
        </p:nvSpPr>
        <p:spPr bwMode="auto">
          <a:xfrm>
            <a:off x="252413" y="1079500"/>
            <a:ext cx="8640762" cy="252413"/>
          </a:xfrm>
          <a:prstGeom prst="rect">
            <a:avLst/>
          </a:prstGeom>
          <a:solidFill>
            <a:srgbClr val="0F4B87"/>
          </a:solidFill>
          <a:ln>
            <a:miter lim="800000"/>
            <a:headEnd/>
            <a:tailEnd/>
          </a:ln>
        </p:spPr>
        <p:txBody>
          <a:bodyPr/>
          <a:lstStyle/>
          <a:p>
            <a:pPr eaLnBrk="1" hangingPunct="1">
              <a:buFont typeface="Arial" charset="0"/>
              <a:buNone/>
            </a:pPr>
            <a:r>
              <a:rPr lang="es-ES" sz="1200" b="1" smtClean="0">
                <a:solidFill>
                  <a:schemeClr val="bg1"/>
                </a:solidFill>
              </a:rPr>
              <a:t>Índice de Precios al Consumidor (crecimiento anual)</a:t>
            </a:r>
          </a:p>
          <a:p>
            <a:pPr eaLnBrk="1" hangingPunct="1">
              <a:buFont typeface="Arial" charset="0"/>
              <a:buNone/>
            </a:pPr>
            <a:r>
              <a:rPr lang="es-ES" sz="1200" b="1" smtClean="0">
                <a:solidFill>
                  <a:schemeClr val="bg1"/>
                </a:solidFill>
              </a:rPr>
              <a:t>(Puntos del PIB)</a:t>
            </a:r>
          </a:p>
        </p:txBody>
      </p:sp>
      <p:sp>
        <p:nvSpPr>
          <p:cNvPr id="3080" name="1 Marcador de fecha"/>
          <p:cNvSpPr txBox="1">
            <a:spLocks noGrp="1"/>
          </p:cNvSpPr>
          <p:nvPr/>
        </p:nvSpPr>
        <p:spPr bwMode="auto">
          <a:xfrm>
            <a:off x="3505200" y="6624638"/>
            <a:ext cx="2133600" cy="215900"/>
          </a:xfrm>
          <a:prstGeom prst="rect">
            <a:avLst/>
          </a:prstGeom>
          <a:noFill/>
          <a:ln>
            <a:miter lim="800000"/>
            <a:headEnd/>
            <a:tailEnd/>
          </a:ln>
        </p:spPr>
        <p:txBody>
          <a:bodyPr anchor="ctr"/>
          <a:lstStyle/>
          <a:p>
            <a:pPr algn="ctr">
              <a:defRPr/>
            </a:pPr>
            <a:fld id="{821030E8-CC52-4D10-A061-7EE7AECDD068}" type="datetime1">
              <a:rPr lang="es-CO" sz="800">
                <a:latin typeface="+mn-lt"/>
              </a:rPr>
              <a:pPr algn="ctr">
                <a:defRPr/>
              </a:pPr>
              <a:t>02/06/2010</a:t>
            </a:fld>
            <a:endParaRPr lang="es-CO" sz="800">
              <a:latin typeface="+mn-lt"/>
            </a:endParaRPr>
          </a:p>
        </p:txBody>
      </p:sp>
      <p:sp>
        <p:nvSpPr>
          <p:cNvPr id="3081" name="2 Marcador de número de diapositiva"/>
          <p:cNvSpPr txBox="1">
            <a:spLocks noGrp="1"/>
          </p:cNvSpPr>
          <p:nvPr/>
        </p:nvSpPr>
        <p:spPr bwMode="auto">
          <a:xfrm>
            <a:off x="6757988" y="6624638"/>
            <a:ext cx="2133600" cy="215900"/>
          </a:xfrm>
          <a:prstGeom prst="rect">
            <a:avLst/>
          </a:prstGeom>
          <a:noFill/>
          <a:ln>
            <a:miter lim="800000"/>
            <a:headEnd/>
            <a:tailEnd/>
          </a:ln>
        </p:spPr>
        <p:txBody>
          <a:bodyPr anchor="ctr"/>
          <a:lstStyle/>
          <a:p>
            <a:pPr algn="r">
              <a:defRPr/>
            </a:pPr>
            <a:fld id="{464A11E4-2F38-4681-BD8A-562FFFD91084}" type="slidenum">
              <a:rPr lang="es-CO" sz="800">
                <a:latin typeface="+mn-lt"/>
              </a:rPr>
              <a:pPr algn="r">
                <a:defRPr/>
              </a:pPr>
              <a:t>4</a:t>
            </a:fld>
            <a:endParaRPr lang="es-CO" sz="800">
              <a:latin typeface="+mn-lt"/>
            </a:endParaRPr>
          </a:p>
        </p:txBody>
      </p:sp>
      <p:sp>
        <p:nvSpPr>
          <p:cNvPr id="3082" name="3 Marcador de pie de página"/>
          <p:cNvSpPr txBox="1">
            <a:spLocks noGrp="1"/>
          </p:cNvSpPr>
          <p:nvPr/>
        </p:nvSpPr>
        <p:spPr bwMode="auto">
          <a:xfrm>
            <a:off x="252413" y="6624638"/>
            <a:ext cx="2895600" cy="215900"/>
          </a:xfrm>
          <a:prstGeom prst="rect">
            <a:avLst/>
          </a:prstGeom>
          <a:noFill/>
          <a:ln>
            <a:miter lim="800000"/>
            <a:headEnd/>
            <a:tailEnd/>
          </a:ln>
        </p:spPr>
        <p:txBody>
          <a:bodyPr anchor="ctr"/>
          <a:lstStyle/>
          <a:p>
            <a:pPr>
              <a:defRPr/>
            </a:pPr>
            <a:r>
              <a:rPr lang="es-CO" sz="800">
                <a:latin typeface="+mn-lt"/>
              </a:rPr>
              <a:t>Ministerio de Hacienda y Crédito Público – República de Colombia</a:t>
            </a:r>
          </a:p>
        </p:txBody>
      </p:sp>
      <p:sp>
        <p:nvSpPr>
          <p:cNvPr id="182288" name="6 Subtítulo"/>
          <p:cNvSpPr>
            <a:spLocks noGrp="1"/>
          </p:cNvSpPr>
          <p:nvPr>
            <p:ph type="subTitle" idx="4294967295"/>
          </p:nvPr>
        </p:nvSpPr>
        <p:spPr bwMode="auto">
          <a:xfrm>
            <a:off x="252413" y="5373688"/>
            <a:ext cx="8639175" cy="1584325"/>
          </a:xfrm>
          <a:prstGeom prst="rect">
            <a:avLst/>
          </a:prstGeom>
          <a:noFill/>
          <a:ln>
            <a:miter lim="800000"/>
            <a:headEnd/>
            <a:tailEnd/>
          </a:ln>
        </p:spPr>
        <p:txBody>
          <a:bodyPr/>
          <a:lstStyle/>
          <a:p>
            <a:pPr marL="365125" indent="-365125" eaLnBrk="1" hangingPunct="1">
              <a:spcBef>
                <a:spcPts val="600"/>
              </a:spcBef>
            </a:pPr>
            <a:r>
              <a:rPr lang="es-ES" sz="2000" smtClean="0">
                <a:cs typeface="Arial" charset="0"/>
              </a:rPr>
              <a:t>Uno de los logros ha sido la reducción en la inflación. Hoy en día alcanza su nivel de largo plazo (3%)</a:t>
            </a:r>
          </a:p>
        </p:txBody>
      </p:sp>
      <p:sp>
        <p:nvSpPr>
          <p:cNvPr id="182289" name="Text Box 3"/>
          <p:cNvSpPr txBox="1">
            <a:spLocks noChangeArrowheads="1"/>
          </p:cNvSpPr>
          <p:nvPr/>
        </p:nvSpPr>
        <p:spPr bwMode="auto">
          <a:xfrm>
            <a:off x="395288" y="5084763"/>
            <a:ext cx="6786562" cy="230187"/>
          </a:xfrm>
          <a:prstGeom prst="rect">
            <a:avLst/>
          </a:prstGeom>
          <a:noFill/>
          <a:ln w="9525" algn="ctr">
            <a:noFill/>
            <a:miter lim="800000"/>
            <a:headEnd/>
            <a:tailEnd/>
          </a:ln>
        </p:spPr>
        <p:txBody>
          <a:bodyPr>
            <a:spAutoFit/>
          </a:bodyPr>
          <a:lstStyle/>
          <a:p>
            <a:pPr>
              <a:spcBef>
                <a:spcPct val="50000"/>
              </a:spcBef>
            </a:pPr>
            <a:r>
              <a:rPr lang="es-ES" sz="900">
                <a:solidFill>
                  <a:srgbClr val="000000"/>
                </a:solidFill>
                <a:latin typeface="Arial Narrow" pitchFamily="34" charset="0"/>
              </a:rPr>
              <a:t>Fuente: Dane.</a:t>
            </a:r>
          </a:p>
        </p:txBody>
      </p:sp>
      <p:graphicFrame>
        <p:nvGraphicFramePr>
          <p:cNvPr id="182282" name="Object 10"/>
          <p:cNvGraphicFramePr>
            <a:graphicFrameLocks noChangeAspect="1"/>
          </p:cNvGraphicFramePr>
          <p:nvPr/>
        </p:nvGraphicFramePr>
        <p:xfrm>
          <a:off x="1033463" y="825500"/>
          <a:ext cx="7210425" cy="4764088"/>
        </p:xfrm>
        <a:graphic>
          <a:graphicData uri="http://schemas.openxmlformats.org/presentationml/2006/ole">
            <p:oleObj spid="_x0000_s182282" name="Gráfico" r:id="rId3" imgW="6096000" imgH="4076718" progId="MSGraph.Chart.8">
              <p:embed followColorScheme="full"/>
            </p:oleObj>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24" name="4 Título"/>
          <p:cNvSpPr>
            <a:spLocks noGrp="1"/>
          </p:cNvSpPr>
          <p:nvPr>
            <p:ph type="ctrTitle"/>
          </p:nvPr>
        </p:nvSpPr>
        <p:spPr bwMode="auto">
          <a:xfrm>
            <a:off x="1079500" y="107950"/>
            <a:ext cx="7812088" cy="612775"/>
          </a:xfrm>
          <a:noFill/>
          <a:ln>
            <a:miter lim="800000"/>
            <a:headEnd/>
            <a:tailEnd/>
          </a:ln>
        </p:spPr>
        <p:txBody>
          <a:bodyPr vert="horz" wrap="square" lIns="91440" tIns="45720" rIns="91440" bIns="45720" numCol="1" anchorCtr="0" compatLnSpc="1">
            <a:prstTxWarp prst="textNoShape">
              <a:avLst/>
            </a:prstTxWarp>
          </a:bodyPr>
          <a:lstStyle/>
          <a:p>
            <a:pPr algn="ctr" eaLnBrk="1" hangingPunct="1"/>
            <a:r>
              <a:rPr lang="es-ES" sz="2000" smtClean="0"/>
              <a:t>Solidez en los fundamentales de la economía colombiana</a:t>
            </a:r>
            <a:endParaRPr lang="es-CO" sz="2000" smtClean="0"/>
          </a:p>
        </p:txBody>
      </p:sp>
      <p:sp>
        <p:nvSpPr>
          <p:cNvPr id="68625" name="8 Marcador de texto"/>
          <p:cNvSpPr>
            <a:spLocks noGrp="1"/>
          </p:cNvSpPr>
          <p:nvPr>
            <p:ph type="body" sz="quarter" idx="24"/>
          </p:nvPr>
        </p:nvSpPr>
        <p:spPr bwMode="auto">
          <a:xfrm>
            <a:off x="252413" y="1079500"/>
            <a:ext cx="4248150" cy="252413"/>
          </a:xfrm>
          <a:ln>
            <a:miter lim="800000"/>
            <a:headEnd/>
            <a:tailEnd/>
          </a:ln>
        </p:spPr>
        <p:txBody>
          <a:bodyPr vert="horz" wrap="square" lIns="91440" tIns="45720" rIns="91440" bIns="45720" numCol="1" anchor="t" anchorCtr="0" compatLnSpc="1">
            <a:prstTxWarp prst="textNoShape">
              <a:avLst/>
            </a:prstTxWarp>
          </a:bodyPr>
          <a:lstStyle/>
          <a:p>
            <a:pPr eaLnBrk="1" hangingPunct="1"/>
            <a:r>
              <a:rPr lang="es-ES" smtClean="0"/>
              <a:t>Avances en PIB percápita en Colombia  (Cifras en dólares  ctes)</a:t>
            </a:r>
          </a:p>
          <a:p>
            <a:pPr eaLnBrk="1" hangingPunct="1"/>
            <a:r>
              <a:rPr lang="es-ES" smtClean="0"/>
              <a:t>(% del PIB)</a:t>
            </a:r>
          </a:p>
        </p:txBody>
      </p:sp>
      <p:sp>
        <p:nvSpPr>
          <p:cNvPr id="68626" name="12 Marcador de texto"/>
          <p:cNvSpPr>
            <a:spLocks noGrp="1"/>
          </p:cNvSpPr>
          <p:nvPr>
            <p:ph type="body" sz="quarter" idx="25"/>
          </p:nvPr>
        </p:nvSpPr>
        <p:spPr bwMode="auto">
          <a:xfrm>
            <a:off x="4643438" y="1079500"/>
            <a:ext cx="4248150" cy="252413"/>
          </a:xfrm>
          <a:ln>
            <a:miter lim="800000"/>
            <a:headEnd/>
            <a:tailEnd/>
          </a:ln>
        </p:spPr>
        <p:txBody>
          <a:bodyPr vert="horz" wrap="square" lIns="91440" tIns="45720" rIns="91440" bIns="45720" numCol="1" anchor="t" anchorCtr="0" compatLnSpc="1">
            <a:prstTxWarp prst="textNoShape">
              <a:avLst/>
            </a:prstTxWarp>
          </a:bodyPr>
          <a:lstStyle/>
          <a:p>
            <a:pPr eaLnBrk="1" hangingPunct="1"/>
            <a:r>
              <a:rPr lang="es-ES" smtClean="0"/>
              <a:t>Avance % en el PIB per cápita* en la región por períodos ( PPP)</a:t>
            </a:r>
          </a:p>
          <a:p>
            <a:pPr eaLnBrk="1" hangingPunct="1"/>
            <a:endParaRPr lang="es-ES" smtClean="0"/>
          </a:p>
        </p:txBody>
      </p:sp>
      <p:sp>
        <p:nvSpPr>
          <p:cNvPr id="68615" name="1 Marcador de fecha"/>
          <p:cNvSpPr>
            <a:spLocks noGrp="1"/>
          </p:cNvSpPr>
          <p:nvPr>
            <p:ph type="dt" sz="quarter" idx="26"/>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1D65E77-F714-4D48-8A95-072422D75066}" type="datetime1">
              <a:rPr lang="es-CO"/>
              <a:pPr fontAlgn="base">
                <a:spcBef>
                  <a:spcPct val="0"/>
                </a:spcBef>
                <a:spcAft>
                  <a:spcPct val="0"/>
                </a:spcAft>
                <a:defRPr/>
              </a:pPr>
              <a:t>02/06/2010</a:t>
            </a:fld>
            <a:endParaRPr lang="es-CO"/>
          </a:p>
        </p:txBody>
      </p:sp>
      <p:sp>
        <p:nvSpPr>
          <p:cNvPr id="68616" name="2 Marcador de número de diapositiva"/>
          <p:cNvSpPr>
            <a:spLocks noGrp="1"/>
          </p:cNvSpPr>
          <p:nvPr>
            <p:ph type="sldNum" sz="quarter" idx="28"/>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BF41E7E-0901-4FFD-AE14-C5E09E783FD3}" type="slidenum">
              <a:rPr lang="es-CO"/>
              <a:pPr fontAlgn="base">
                <a:spcBef>
                  <a:spcPct val="0"/>
                </a:spcBef>
                <a:spcAft>
                  <a:spcPct val="0"/>
                </a:spcAft>
                <a:defRPr/>
              </a:pPr>
              <a:t>5</a:t>
            </a:fld>
            <a:endParaRPr lang="es-CO"/>
          </a:p>
        </p:txBody>
      </p:sp>
      <p:sp>
        <p:nvSpPr>
          <p:cNvPr id="68617" name="3 Marcador de pie de página"/>
          <p:cNvSpPr>
            <a:spLocks noGrp="1"/>
          </p:cNvSpPr>
          <p:nvPr>
            <p:ph type="ftr" sz="quarter" idx="27"/>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s-CO"/>
              <a:t>Ministerio de Hacienda y Crédito Público – República de Colombia</a:t>
            </a:r>
          </a:p>
        </p:txBody>
      </p:sp>
      <p:sp>
        <p:nvSpPr>
          <p:cNvPr id="68630" name="6 Subtítulo"/>
          <p:cNvSpPr>
            <a:spLocks noGrp="1"/>
          </p:cNvSpPr>
          <p:nvPr>
            <p:ph type="subTitle" idx="1"/>
          </p:nvPr>
        </p:nvSpPr>
        <p:spPr bwMode="auto">
          <a:xfrm>
            <a:off x="252413" y="5003800"/>
            <a:ext cx="8639175" cy="1584325"/>
          </a:xfrm>
          <a:noFill/>
          <a:ln>
            <a:miter lim="800000"/>
            <a:headEnd/>
            <a:tailEnd/>
          </a:ln>
        </p:spPr>
        <p:txBody>
          <a:bodyPr vert="horz" wrap="square" lIns="91440" tIns="45720" rIns="91440" bIns="45720" numCol="1" anchor="t" anchorCtr="0" compatLnSpc="1">
            <a:prstTxWarp prst="textNoShape">
              <a:avLst/>
            </a:prstTxWarp>
          </a:bodyPr>
          <a:lstStyle/>
          <a:p>
            <a:pPr eaLnBrk="1" hangingPunct="1">
              <a:buFont typeface="Arial" charset="0"/>
              <a:buChar char="•"/>
            </a:pPr>
            <a:r>
              <a:rPr lang="es-ES" smtClean="0">
                <a:cs typeface="Arial" charset="0"/>
              </a:rPr>
              <a:t>Entre 2002 y 2009 los avances en la generación de ingresos para la población se reflejó en el aumento del PIB percápita</a:t>
            </a:r>
          </a:p>
          <a:p>
            <a:pPr eaLnBrk="1" hangingPunct="1">
              <a:buFont typeface="Arial" charset="0"/>
              <a:buChar char="•"/>
            </a:pPr>
            <a:endParaRPr lang="es-ES" smtClean="0">
              <a:cs typeface="Arial" charset="0"/>
            </a:endParaRPr>
          </a:p>
          <a:p>
            <a:pPr eaLnBrk="1" hangingPunct="1">
              <a:buFont typeface="Arial" charset="0"/>
              <a:buChar char="•"/>
            </a:pPr>
            <a:endParaRPr lang="es-ES" smtClean="0">
              <a:cs typeface="Arial" charset="0"/>
            </a:endParaRPr>
          </a:p>
          <a:p>
            <a:pPr eaLnBrk="1" hangingPunct="1">
              <a:buFont typeface="+mj-lt"/>
              <a:buNone/>
            </a:pPr>
            <a:endParaRPr lang="es-ES" smtClean="0">
              <a:cs typeface="Arial" charset="0"/>
            </a:endParaRPr>
          </a:p>
          <a:p>
            <a:pPr eaLnBrk="1" hangingPunct="1">
              <a:buFont typeface="+mj-lt"/>
              <a:buNone/>
            </a:pPr>
            <a:endParaRPr lang="es-ES" smtClean="0"/>
          </a:p>
        </p:txBody>
      </p:sp>
      <p:graphicFrame>
        <p:nvGraphicFramePr>
          <p:cNvPr id="68610" name="Object 2"/>
          <p:cNvGraphicFramePr>
            <a:graphicFrameLocks noChangeAspect="1"/>
          </p:cNvGraphicFramePr>
          <p:nvPr>
            <p:ph idx="13"/>
          </p:nvPr>
        </p:nvGraphicFramePr>
        <p:xfrm>
          <a:off x="36513" y="1612900"/>
          <a:ext cx="4391025" cy="2439988"/>
        </p:xfrm>
        <a:graphic>
          <a:graphicData uri="http://schemas.openxmlformats.org/presentationml/2006/ole">
            <p:oleObj spid="_x0000_s68610" name="Worksheet" r:id="rId3" imgW="4048049" imgH="2314651" progId="Excel.Sheet.8">
              <p:embed/>
            </p:oleObj>
          </a:graphicData>
        </a:graphic>
      </p:graphicFrame>
      <p:sp>
        <p:nvSpPr>
          <p:cNvPr id="68631" name="Text Box 3"/>
          <p:cNvSpPr txBox="1">
            <a:spLocks noChangeArrowheads="1"/>
          </p:cNvSpPr>
          <p:nvPr/>
        </p:nvSpPr>
        <p:spPr bwMode="auto">
          <a:xfrm>
            <a:off x="428625" y="4000500"/>
            <a:ext cx="3714750" cy="230188"/>
          </a:xfrm>
          <a:prstGeom prst="rect">
            <a:avLst/>
          </a:prstGeom>
          <a:noFill/>
          <a:ln w="9525" algn="ctr">
            <a:noFill/>
            <a:miter lim="800000"/>
            <a:headEnd/>
            <a:tailEnd/>
          </a:ln>
        </p:spPr>
        <p:txBody>
          <a:bodyPr>
            <a:spAutoFit/>
          </a:bodyPr>
          <a:lstStyle/>
          <a:p>
            <a:pPr>
              <a:spcBef>
                <a:spcPct val="50000"/>
              </a:spcBef>
            </a:pPr>
            <a:r>
              <a:rPr lang="es-ES" sz="900">
                <a:solidFill>
                  <a:srgbClr val="000000"/>
                </a:solidFill>
                <a:latin typeface="Arial Narrow" pitchFamily="34" charset="0"/>
              </a:rPr>
              <a:t>Fuente: DANE, Banco de la República. Cálculos DGPM.</a:t>
            </a:r>
          </a:p>
        </p:txBody>
      </p:sp>
      <p:graphicFrame>
        <p:nvGraphicFramePr>
          <p:cNvPr id="68623" name="4 Marcador de contenido"/>
          <p:cNvGraphicFramePr>
            <a:graphicFrameLocks/>
          </p:cNvGraphicFramePr>
          <p:nvPr/>
        </p:nvGraphicFramePr>
        <p:xfrm>
          <a:off x="4140200" y="1700213"/>
          <a:ext cx="5003800" cy="2736850"/>
        </p:xfrm>
        <a:graphic>
          <a:graphicData uri="http://schemas.openxmlformats.org/presentationml/2006/ole">
            <p:oleObj spid="_x0000_s68623" name="Hoja de cálculo" r:id="rId4" imgW="5362651" imgH="2371649" progId="Excel.Sheet.8">
              <p:embed/>
            </p:oleObj>
          </a:graphicData>
        </a:graphic>
      </p:graphicFrame>
      <p:sp>
        <p:nvSpPr>
          <p:cNvPr id="68632" name="Text Box 3"/>
          <p:cNvSpPr txBox="1">
            <a:spLocks noChangeArrowheads="1"/>
          </p:cNvSpPr>
          <p:nvPr/>
        </p:nvSpPr>
        <p:spPr bwMode="auto">
          <a:xfrm>
            <a:off x="4787900" y="4365625"/>
            <a:ext cx="3714750" cy="638175"/>
          </a:xfrm>
          <a:prstGeom prst="rect">
            <a:avLst/>
          </a:prstGeom>
          <a:noFill/>
          <a:ln w="9525" algn="ctr">
            <a:noFill/>
            <a:miter lim="800000"/>
            <a:headEnd/>
            <a:tailEnd/>
          </a:ln>
        </p:spPr>
        <p:txBody>
          <a:bodyPr>
            <a:spAutoFit/>
          </a:bodyPr>
          <a:lstStyle/>
          <a:p>
            <a:pPr>
              <a:spcBef>
                <a:spcPct val="50000"/>
              </a:spcBef>
            </a:pPr>
            <a:r>
              <a:rPr lang="es-ES" sz="900">
                <a:solidFill>
                  <a:srgbClr val="000000"/>
                </a:solidFill>
                <a:latin typeface="Arial Narrow" pitchFamily="34" charset="0"/>
              </a:rPr>
              <a:t>Fuente: FMI, WEO Abril 2010.</a:t>
            </a:r>
          </a:p>
          <a:p>
            <a:pPr>
              <a:spcBef>
                <a:spcPct val="50000"/>
              </a:spcBef>
            </a:pPr>
            <a:r>
              <a:rPr lang="es-ES" sz="900">
                <a:solidFill>
                  <a:srgbClr val="000000"/>
                </a:solidFill>
                <a:latin typeface="Arial Narrow" pitchFamily="34" charset="0"/>
              </a:rPr>
              <a:t>*Datos proyectados para 2009 por el FMII</a:t>
            </a:r>
          </a:p>
          <a:p>
            <a:pPr>
              <a:spcBef>
                <a:spcPct val="50000"/>
              </a:spcBef>
            </a:pPr>
            <a:r>
              <a:rPr lang="es-ES" sz="900">
                <a:solidFill>
                  <a:srgbClr val="000000"/>
                </a:solidFill>
                <a:latin typeface="Arial Narrow" pitchFamily="34" charset="0"/>
              </a:rPr>
              <a:t>** Dato observado para México.</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8" name="4 Título"/>
          <p:cNvSpPr>
            <a:spLocks noGrp="1"/>
          </p:cNvSpPr>
          <p:nvPr>
            <p:ph type="ctrTitle"/>
          </p:nvPr>
        </p:nvSpPr>
        <p:spPr bwMode="auto">
          <a:xfrm>
            <a:off x="1079500" y="107950"/>
            <a:ext cx="7812088" cy="612775"/>
          </a:xfrm>
          <a:noFill/>
          <a:ln>
            <a:miter lim="800000"/>
            <a:headEnd/>
            <a:tailEnd/>
          </a:ln>
        </p:spPr>
        <p:txBody>
          <a:bodyPr vert="horz" wrap="square" lIns="91440" tIns="45720" rIns="91440" bIns="45720" numCol="1" anchorCtr="0" compatLnSpc="1">
            <a:prstTxWarp prst="textNoShape">
              <a:avLst/>
            </a:prstTxWarp>
          </a:bodyPr>
          <a:lstStyle/>
          <a:p>
            <a:pPr algn="ctr" eaLnBrk="1" hangingPunct="1"/>
            <a:r>
              <a:rPr lang="es-ES" sz="2000" smtClean="0"/>
              <a:t>Solidez en los fundamentales de la economía colombiana</a:t>
            </a:r>
            <a:endParaRPr lang="es-CO" sz="2000" smtClean="0"/>
          </a:p>
        </p:txBody>
      </p:sp>
      <p:graphicFrame>
        <p:nvGraphicFramePr>
          <p:cNvPr id="3077" name="Object 5"/>
          <p:cNvGraphicFramePr>
            <a:graphicFrameLocks noChangeAspect="1"/>
          </p:cNvGraphicFramePr>
          <p:nvPr>
            <p:ph idx="13"/>
          </p:nvPr>
        </p:nvGraphicFramePr>
        <p:xfrm>
          <a:off x="357188" y="1335088"/>
          <a:ext cx="8286750" cy="3594100"/>
        </p:xfrm>
        <a:graphic>
          <a:graphicData uri="http://schemas.openxmlformats.org/presentationml/2006/ole">
            <p:oleObj spid="_x0000_s3077" name="Gráfico" r:id="rId3" imgW="6362598" imgH="4038532" progId="MSGraph.Chart.8">
              <p:embed followColorScheme="full"/>
            </p:oleObj>
          </a:graphicData>
        </a:graphic>
      </p:graphicFrame>
      <p:sp>
        <p:nvSpPr>
          <p:cNvPr id="3079" name="8 Marcador de texto"/>
          <p:cNvSpPr>
            <a:spLocks noGrp="1"/>
          </p:cNvSpPr>
          <p:nvPr>
            <p:ph type="body" sz="quarter" idx="24"/>
          </p:nvPr>
        </p:nvSpPr>
        <p:spPr bwMode="auto">
          <a:xfrm>
            <a:off x="252413" y="1079500"/>
            <a:ext cx="8640762" cy="252413"/>
          </a:xfrm>
          <a:ln>
            <a:miter lim="800000"/>
            <a:headEnd/>
            <a:tailEnd/>
          </a:ln>
        </p:spPr>
        <p:txBody>
          <a:bodyPr vert="horz" wrap="square" lIns="91440" tIns="45720" rIns="91440" bIns="45720" numCol="1" anchor="t" anchorCtr="0" compatLnSpc="1">
            <a:prstTxWarp prst="textNoShape">
              <a:avLst/>
            </a:prstTxWarp>
          </a:bodyPr>
          <a:lstStyle/>
          <a:p>
            <a:pPr eaLnBrk="1" hangingPunct="1"/>
            <a:r>
              <a:rPr lang="es-ES" smtClean="0"/>
              <a:t>Cambio en la tasa de inversión 2002-2009 (% del PIB)</a:t>
            </a:r>
          </a:p>
          <a:p>
            <a:pPr eaLnBrk="1" hangingPunct="1"/>
            <a:r>
              <a:rPr lang="es-ES" smtClean="0"/>
              <a:t>(Puntos del PIB)</a:t>
            </a:r>
          </a:p>
        </p:txBody>
      </p:sp>
      <p:sp>
        <p:nvSpPr>
          <p:cNvPr id="3080" name="1 Marcador de fecha"/>
          <p:cNvSpPr>
            <a:spLocks noGrp="1"/>
          </p:cNvSpPr>
          <p:nvPr>
            <p:ph type="dt" sz="quarter" idx="2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21030E8-CC52-4D10-A061-7EE7AECDD068}" type="datetime1">
              <a:rPr lang="es-CO"/>
              <a:pPr fontAlgn="base">
                <a:spcBef>
                  <a:spcPct val="0"/>
                </a:spcBef>
                <a:spcAft>
                  <a:spcPct val="0"/>
                </a:spcAft>
                <a:defRPr/>
              </a:pPr>
              <a:t>02/06/2010</a:t>
            </a:fld>
            <a:endParaRPr lang="es-CO"/>
          </a:p>
        </p:txBody>
      </p:sp>
      <p:sp>
        <p:nvSpPr>
          <p:cNvPr id="3081" name="2 Marcador de número de diapositiva"/>
          <p:cNvSpPr>
            <a:spLocks noGrp="1"/>
          </p:cNvSpPr>
          <p:nvPr>
            <p:ph type="sldNum" sz="quarter" idx="27"/>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EA337D2-93CB-4765-A03C-A95FB62C9A70}" type="slidenum">
              <a:rPr lang="es-CO"/>
              <a:pPr fontAlgn="base">
                <a:spcBef>
                  <a:spcPct val="0"/>
                </a:spcBef>
                <a:spcAft>
                  <a:spcPct val="0"/>
                </a:spcAft>
                <a:defRPr/>
              </a:pPr>
              <a:t>6</a:t>
            </a:fld>
            <a:endParaRPr lang="es-CO"/>
          </a:p>
        </p:txBody>
      </p:sp>
      <p:sp>
        <p:nvSpPr>
          <p:cNvPr id="3082" name="3 Marcador de pie de página"/>
          <p:cNvSpPr>
            <a:spLocks noGrp="1"/>
          </p:cNvSpPr>
          <p:nvPr>
            <p:ph type="ftr" sz="quarter" idx="26"/>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s-CO"/>
              <a:t>Ministerio de Hacienda y Crédito Público – República de Colombia</a:t>
            </a:r>
          </a:p>
        </p:txBody>
      </p:sp>
      <p:sp>
        <p:nvSpPr>
          <p:cNvPr id="3083" name="6 Subtítulo"/>
          <p:cNvSpPr>
            <a:spLocks noGrp="1"/>
          </p:cNvSpPr>
          <p:nvPr>
            <p:ph type="subTitle" idx="1"/>
          </p:nvPr>
        </p:nvSpPr>
        <p:spPr bwMode="auto">
          <a:xfrm>
            <a:off x="252413" y="5229225"/>
            <a:ext cx="8639175" cy="1584325"/>
          </a:xfrm>
          <a:noFill/>
          <a:ln>
            <a:miter lim="800000"/>
            <a:headEnd/>
            <a:tailEnd/>
          </a:ln>
        </p:spPr>
        <p:txBody>
          <a:bodyPr vert="horz" wrap="square" lIns="91440" tIns="45720" rIns="91440" bIns="45720" numCol="1" anchor="t" anchorCtr="0" compatLnSpc="1">
            <a:prstTxWarp prst="textNoShape">
              <a:avLst/>
            </a:prstTxWarp>
          </a:bodyPr>
          <a:lstStyle/>
          <a:p>
            <a:pPr eaLnBrk="1" hangingPunct="1">
              <a:buFont typeface="Arial" charset="0"/>
              <a:buChar char="•"/>
            </a:pPr>
            <a:r>
              <a:rPr lang="es-ES" smtClean="0">
                <a:cs typeface="Arial" charset="0"/>
              </a:rPr>
              <a:t>Colombia fue el país con mayor aumento en la tasa de inversión desde el año 2002, lo cual demuestra la confianza en nuestra economía</a:t>
            </a:r>
          </a:p>
          <a:p>
            <a:pPr eaLnBrk="1" hangingPunct="1">
              <a:buFont typeface="+mj-lt"/>
              <a:buNone/>
            </a:pPr>
            <a:endParaRPr lang="es-ES" smtClean="0"/>
          </a:p>
        </p:txBody>
      </p:sp>
      <p:sp>
        <p:nvSpPr>
          <p:cNvPr id="3084" name="Text Box 3"/>
          <p:cNvSpPr txBox="1">
            <a:spLocks noChangeArrowheads="1"/>
          </p:cNvSpPr>
          <p:nvPr/>
        </p:nvSpPr>
        <p:spPr bwMode="auto">
          <a:xfrm>
            <a:off x="571500" y="4724400"/>
            <a:ext cx="6786563" cy="230188"/>
          </a:xfrm>
          <a:prstGeom prst="rect">
            <a:avLst/>
          </a:prstGeom>
          <a:noFill/>
          <a:ln w="9525" algn="ctr">
            <a:noFill/>
            <a:miter lim="800000"/>
            <a:headEnd/>
            <a:tailEnd/>
          </a:ln>
        </p:spPr>
        <p:txBody>
          <a:bodyPr>
            <a:spAutoFit/>
          </a:bodyPr>
          <a:lstStyle/>
          <a:p>
            <a:pPr>
              <a:spcBef>
                <a:spcPct val="50000"/>
              </a:spcBef>
            </a:pPr>
            <a:r>
              <a:rPr lang="es-ES" sz="900">
                <a:solidFill>
                  <a:srgbClr val="000000"/>
                </a:solidFill>
                <a:latin typeface="Arial Narrow" pitchFamily="34" charset="0"/>
              </a:rPr>
              <a:t>Fuente: Institutos de Estadística.</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69" name="4 Título"/>
          <p:cNvSpPr>
            <a:spLocks noGrp="1"/>
          </p:cNvSpPr>
          <p:nvPr>
            <p:ph type="ctrTitle"/>
          </p:nvPr>
        </p:nvSpPr>
        <p:spPr bwMode="auto">
          <a:xfrm>
            <a:off x="1079500" y="107950"/>
            <a:ext cx="7812088" cy="612775"/>
          </a:xfrm>
          <a:noFill/>
          <a:ln>
            <a:miter lim="800000"/>
            <a:headEnd/>
            <a:tailEnd/>
          </a:ln>
        </p:spPr>
        <p:txBody>
          <a:bodyPr vert="horz" wrap="square" lIns="91440" tIns="45720" rIns="91440" bIns="45720" numCol="1" anchorCtr="0" compatLnSpc="1">
            <a:prstTxWarp prst="textNoShape">
              <a:avLst/>
            </a:prstTxWarp>
          </a:bodyPr>
          <a:lstStyle/>
          <a:p>
            <a:pPr algn="ctr" eaLnBrk="1" hangingPunct="1"/>
            <a:r>
              <a:rPr lang="es-ES" sz="2000" smtClean="0"/>
              <a:t>Solidez en los fundamentales de la economía colombiana</a:t>
            </a:r>
            <a:endParaRPr lang="es-CO" sz="2000" smtClean="0"/>
          </a:p>
        </p:txBody>
      </p:sp>
      <p:sp>
        <p:nvSpPr>
          <p:cNvPr id="186370" name="8 Marcador de texto"/>
          <p:cNvSpPr>
            <a:spLocks noGrp="1"/>
          </p:cNvSpPr>
          <p:nvPr>
            <p:ph type="body" sz="quarter" idx="24"/>
          </p:nvPr>
        </p:nvSpPr>
        <p:spPr bwMode="auto">
          <a:xfrm>
            <a:off x="252413" y="1079500"/>
            <a:ext cx="4248150" cy="252413"/>
          </a:xfrm>
          <a:ln>
            <a:miter lim="800000"/>
            <a:headEnd/>
            <a:tailEnd/>
          </a:ln>
        </p:spPr>
        <p:txBody>
          <a:bodyPr vert="horz" wrap="square" lIns="91440" tIns="45720" rIns="91440" bIns="45720" numCol="1" anchor="t" anchorCtr="0" compatLnSpc="1">
            <a:prstTxWarp prst="textNoShape">
              <a:avLst/>
            </a:prstTxWarp>
          </a:bodyPr>
          <a:lstStyle/>
          <a:p>
            <a:pPr eaLnBrk="1" hangingPunct="1"/>
            <a:r>
              <a:rPr lang="es-ES" smtClean="0"/>
              <a:t>Rentabilidad sobre el Activo (ROA)</a:t>
            </a:r>
          </a:p>
        </p:txBody>
      </p:sp>
      <p:sp>
        <p:nvSpPr>
          <p:cNvPr id="186371" name="11 Marcador de texto"/>
          <p:cNvSpPr>
            <a:spLocks noGrp="1"/>
          </p:cNvSpPr>
          <p:nvPr>
            <p:ph type="body" sz="quarter" idx="25"/>
          </p:nvPr>
        </p:nvSpPr>
        <p:spPr bwMode="auto">
          <a:xfrm>
            <a:off x="4643438" y="1079500"/>
            <a:ext cx="4248150" cy="252413"/>
          </a:xfrm>
          <a:ln>
            <a:miter lim="800000"/>
            <a:headEnd/>
            <a:tailEnd/>
          </a:ln>
        </p:spPr>
        <p:txBody>
          <a:bodyPr vert="horz" wrap="square" lIns="91440" tIns="45720" rIns="91440" bIns="45720" numCol="1" anchor="t" anchorCtr="0" compatLnSpc="1">
            <a:prstTxWarp prst="textNoShape">
              <a:avLst/>
            </a:prstTxWarp>
          </a:bodyPr>
          <a:lstStyle/>
          <a:p>
            <a:pPr eaLnBrk="1" hangingPunct="1"/>
            <a:r>
              <a:rPr lang="es-ES" smtClean="0"/>
              <a:t>Crédito comercial + Deuda Corporativa (Millones de pesos)</a:t>
            </a:r>
          </a:p>
        </p:txBody>
      </p:sp>
      <p:sp>
        <p:nvSpPr>
          <p:cNvPr id="71684" name="1 Marcador de fecha"/>
          <p:cNvSpPr>
            <a:spLocks noGrp="1"/>
          </p:cNvSpPr>
          <p:nvPr>
            <p:ph type="dt" sz="quarter" idx="26"/>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C94D4A5-AC7C-4702-A8EB-D1D4EC10DB72}" type="datetime1">
              <a:rPr lang="es-CO"/>
              <a:pPr fontAlgn="base">
                <a:spcBef>
                  <a:spcPct val="0"/>
                </a:spcBef>
                <a:spcAft>
                  <a:spcPct val="0"/>
                </a:spcAft>
                <a:defRPr/>
              </a:pPr>
              <a:t>02/06/2010</a:t>
            </a:fld>
            <a:endParaRPr lang="es-CO"/>
          </a:p>
        </p:txBody>
      </p:sp>
      <p:sp>
        <p:nvSpPr>
          <p:cNvPr id="71685" name="2 Marcador de número de diapositiva"/>
          <p:cNvSpPr>
            <a:spLocks noGrp="1"/>
          </p:cNvSpPr>
          <p:nvPr>
            <p:ph type="sldNum" sz="quarter" idx="28"/>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286DE34-A971-4C1E-B637-FD59237F4873}" type="slidenum">
              <a:rPr lang="es-CO"/>
              <a:pPr fontAlgn="base">
                <a:spcBef>
                  <a:spcPct val="0"/>
                </a:spcBef>
                <a:spcAft>
                  <a:spcPct val="0"/>
                </a:spcAft>
                <a:defRPr/>
              </a:pPr>
              <a:t>7</a:t>
            </a:fld>
            <a:endParaRPr lang="es-CO"/>
          </a:p>
        </p:txBody>
      </p:sp>
      <p:sp>
        <p:nvSpPr>
          <p:cNvPr id="71686" name="3 Marcador de pie de página"/>
          <p:cNvSpPr>
            <a:spLocks noGrp="1"/>
          </p:cNvSpPr>
          <p:nvPr>
            <p:ph type="ftr" sz="quarter" idx="27"/>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s-CO"/>
              <a:t>Ministerio de Hacienda y Crédito Público – República de Colombia</a:t>
            </a:r>
          </a:p>
        </p:txBody>
      </p:sp>
      <p:sp>
        <p:nvSpPr>
          <p:cNvPr id="186375" name="6 Subtítulo"/>
          <p:cNvSpPr>
            <a:spLocks noGrp="1"/>
          </p:cNvSpPr>
          <p:nvPr>
            <p:ph type="subTitle" idx="1"/>
          </p:nvPr>
        </p:nvSpPr>
        <p:spPr bwMode="auto">
          <a:xfrm>
            <a:off x="252413" y="4797425"/>
            <a:ext cx="8639175" cy="1584325"/>
          </a:xfrm>
          <a:noFill/>
          <a:ln>
            <a:miter lim="800000"/>
            <a:headEnd/>
            <a:tailEnd/>
          </a:ln>
        </p:spPr>
        <p:txBody>
          <a:bodyPr vert="horz" wrap="square" lIns="91440" tIns="45720" rIns="91440" bIns="45720" numCol="1" anchor="t" anchorCtr="0" compatLnSpc="1">
            <a:prstTxWarp prst="textNoShape">
              <a:avLst/>
            </a:prstTxWarp>
          </a:bodyPr>
          <a:lstStyle/>
          <a:p>
            <a:pPr eaLnBrk="1" hangingPunct="1">
              <a:buFont typeface="Arial" charset="0"/>
              <a:buChar char="•"/>
            </a:pPr>
            <a:r>
              <a:rPr lang="es-ES" smtClean="0">
                <a:cs typeface="Arial" charset="0"/>
              </a:rPr>
              <a:t>La rentabilidad del sector financiero se ha mantenido en niveles positivos a pesar de la crisis financiera internacional y le permitirá responder ante choques macroeconómicos</a:t>
            </a:r>
          </a:p>
          <a:p>
            <a:pPr eaLnBrk="1" hangingPunct="1">
              <a:buFont typeface="Arial" charset="0"/>
              <a:buChar char="•"/>
            </a:pPr>
            <a:r>
              <a:rPr lang="en-US" smtClean="0">
                <a:cs typeface="Arial" charset="0"/>
              </a:rPr>
              <a:t>El sector privado ha estado utilizando el mercado de capitales como una fuente alternativa de recursos</a:t>
            </a:r>
            <a:endParaRPr lang="es-ES" smtClean="0">
              <a:cs typeface="Arial" charset="0"/>
            </a:endParaRPr>
          </a:p>
          <a:p>
            <a:pPr eaLnBrk="1" hangingPunct="1">
              <a:buFont typeface="Arial" charset="0"/>
              <a:buChar char="•"/>
            </a:pPr>
            <a:endParaRPr lang="es-ES" smtClean="0">
              <a:cs typeface="Arial" charset="0"/>
            </a:endParaRPr>
          </a:p>
          <a:p>
            <a:pPr eaLnBrk="1" hangingPunct="1">
              <a:buFont typeface="Arial" charset="0"/>
              <a:buChar char="•"/>
            </a:pPr>
            <a:endParaRPr lang="es-ES" smtClean="0">
              <a:cs typeface="Arial" charset="0"/>
            </a:endParaRPr>
          </a:p>
          <a:p>
            <a:pPr eaLnBrk="1" hangingPunct="1">
              <a:buFont typeface="+mj-lt"/>
              <a:buNone/>
            </a:pPr>
            <a:endParaRPr lang="es-ES" smtClean="0">
              <a:cs typeface="Arial" charset="0"/>
            </a:endParaRPr>
          </a:p>
          <a:p>
            <a:pPr eaLnBrk="1" hangingPunct="1">
              <a:buFont typeface="+mj-lt"/>
              <a:buNone/>
            </a:pPr>
            <a:endParaRPr lang="es-ES" smtClean="0"/>
          </a:p>
        </p:txBody>
      </p:sp>
      <p:sp>
        <p:nvSpPr>
          <p:cNvPr id="186376" name="Text Box 3"/>
          <p:cNvSpPr txBox="1">
            <a:spLocks noChangeArrowheads="1"/>
          </p:cNvSpPr>
          <p:nvPr/>
        </p:nvSpPr>
        <p:spPr bwMode="auto">
          <a:xfrm>
            <a:off x="357188" y="4286250"/>
            <a:ext cx="3286125" cy="230188"/>
          </a:xfrm>
          <a:prstGeom prst="rect">
            <a:avLst/>
          </a:prstGeom>
          <a:noFill/>
          <a:ln w="9525" algn="ctr">
            <a:noFill/>
            <a:miter lim="800000"/>
            <a:headEnd/>
            <a:tailEnd/>
          </a:ln>
        </p:spPr>
        <p:txBody>
          <a:bodyPr>
            <a:spAutoFit/>
          </a:bodyPr>
          <a:lstStyle/>
          <a:p>
            <a:pPr>
              <a:spcBef>
                <a:spcPct val="50000"/>
              </a:spcBef>
            </a:pPr>
            <a:r>
              <a:rPr lang="es-ES" sz="900">
                <a:solidFill>
                  <a:srgbClr val="000000"/>
                </a:solidFill>
                <a:latin typeface="Arial Narrow" pitchFamily="34" charset="0"/>
              </a:rPr>
              <a:t>Fuente: Superfinanciera.</a:t>
            </a:r>
          </a:p>
        </p:txBody>
      </p:sp>
      <p:pic>
        <p:nvPicPr>
          <p:cNvPr id="186377" name="Picture 4"/>
          <p:cNvPicPr>
            <a:picLocks noGrp="1" noChangeAspect="1" noChangeArrowheads="1"/>
          </p:cNvPicPr>
          <p:nvPr>
            <p:ph idx="14"/>
          </p:nvPr>
        </p:nvPicPr>
        <p:blipFill>
          <a:blip r:embed="rId2"/>
          <a:srcRect/>
          <a:stretch>
            <a:fillRect/>
          </a:stretch>
        </p:blipFill>
        <p:spPr bwMode="auto">
          <a:xfrm>
            <a:off x="4643438" y="1643063"/>
            <a:ext cx="4248150" cy="2609850"/>
          </a:xfrm>
          <a:noFill/>
          <a:ln>
            <a:miter lim="800000"/>
            <a:headEnd/>
            <a:tailEnd/>
          </a:ln>
        </p:spPr>
      </p:pic>
      <p:sp>
        <p:nvSpPr>
          <p:cNvPr id="15" name="14 Rectángulo"/>
          <p:cNvSpPr/>
          <p:nvPr/>
        </p:nvSpPr>
        <p:spPr>
          <a:xfrm>
            <a:off x="5572125" y="1714500"/>
            <a:ext cx="2428875" cy="3571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ES"/>
          </a:p>
        </p:txBody>
      </p:sp>
      <p:sp>
        <p:nvSpPr>
          <p:cNvPr id="186379" name="Text Box 3"/>
          <p:cNvSpPr txBox="1">
            <a:spLocks noChangeArrowheads="1"/>
          </p:cNvSpPr>
          <p:nvPr/>
        </p:nvSpPr>
        <p:spPr bwMode="auto">
          <a:xfrm>
            <a:off x="4786313" y="4214813"/>
            <a:ext cx="3286125" cy="230187"/>
          </a:xfrm>
          <a:prstGeom prst="rect">
            <a:avLst/>
          </a:prstGeom>
          <a:noFill/>
          <a:ln w="9525" algn="ctr">
            <a:noFill/>
            <a:miter lim="800000"/>
            <a:headEnd/>
            <a:tailEnd/>
          </a:ln>
        </p:spPr>
        <p:txBody>
          <a:bodyPr>
            <a:spAutoFit/>
          </a:bodyPr>
          <a:lstStyle/>
          <a:p>
            <a:pPr>
              <a:spcBef>
                <a:spcPct val="50000"/>
              </a:spcBef>
            </a:pPr>
            <a:r>
              <a:rPr lang="es-ES" sz="900">
                <a:solidFill>
                  <a:srgbClr val="000000"/>
                </a:solidFill>
                <a:latin typeface="Arial Narrow" pitchFamily="34" charset="0"/>
              </a:rPr>
              <a:t>Fuente: </a:t>
            </a:r>
            <a:r>
              <a:rPr lang="es-MX" sz="900">
                <a:latin typeface="Arial Narrow" pitchFamily="34" charset="0"/>
              </a:rPr>
              <a:t>Superintendencia Financiera. Banco de la República</a:t>
            </a:r>
            <a:endParaRPr lang="es-ES" sz="900">
              <a:solidFill>
                <a:srgbClr val="000000"/>
              </a:solidFill>
              <a:latin typeface="Arial Narrow" pitchFamily="34" charset="0"/>
            </a:endParaRPr>
          </a:p>
        </p:txBody>
      </p:sp>
      <p:pic>
        <p:nvPicPr>
          <p:cNvPr id="186380" name="Picture 25"/>
          <p:cNvPicPr>
            <a:picLocks noChangeAspect="1" noChangeArrowheads="1"/>
          </p:cNvPicPr>
          <p:nvPr/>
        </p:nvPicPr>
        <p:blipFill>
          <a:blip r:embed="rId3"/>
          <a:srcRect/>
          <a:stretch>
            <a:fillRect/>
          </a:stretch>
        </p:blipFill>
        <p:spPr bwMode="auto">
          <a:xfrm>
            <a:off x="-36513" y="1649413"/>
            <a:ext cx="4895851" cy="24272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58" name="4 Título"/>
          <p:cNvSpPr>
            <a:spLocks noGrp="1"/>
          </p:cNvSpPr>
          <p:nvPr>
            <p:ph type="ctrTitle" idx="4294967295"/>
          </p:nvPr>
        </p:nvSpPr>
        <p:spPr bwMode="auto">
          <a:xfrm>
            <a:off x="1079500" y="107950"/>
            <a:ext cx="7812088" cy="612775"/>
          </a:xfrm>
          <a:prstGeom prst="rect">
            <a:avLst/>
          </a:prstGeom>
          <a:noFill/>
          <a:ln>
            <a:miter lim="800000"/>
            <a:headEnd/>
            <a:tailEnd/>
          </a:ln>
        </p:spPr>
        <p:txBody>
          <a:bodyPr anchor="ctr"/>
          <a:lstStyle/>
          <a:p>
            <a:r>
              <a:rPr lang="es-ES" sz="2000" b="1" smtClean="0"/>
              <a:t>Solidez en los fundamentales de la economía colombiana</a:t>
            </a:r>
            <a:endParaRPr lang="es-CO" sz="2000" b="1" smtClean="0"/>
          </a:p>
        </p:txBody>
      </p:sp>
      <p:sp>
        <p:nvSpPr>
          <p:cNvPr id="334859" name="8 Marcador de texto"/>
          <p:cNvSpPr>
            <a:spLocks noGrp="1"/>
          </p:cNvSpPr>
          <p:nvPr>
            <p:ph type="body" sz="quarter" idx="4294967295"/>
          </p:nvPr>
        </p:nvSpPr>
        <p:spPr bwMode="auto">
          <a:xfrm>
            <a:off x="252413" y="981075"/>
            <a:ext cx="8567737" cy="477838"/>
          </a:xfrm>
          <a:prstGeom prst="rect">
            <a:avLst/>
          </a:prstGeom>
          <a:solidFill>
            <a:srgbClr val="0F4B87"/>
          </a:solidFill>
          <a:ln>
            <a:miter lim="800000"/>
            <a:headEnd/>
            <a:tailEnd/>
          </a:ln>
        </p:spPr>
        <p:txBody>
          <a:bodyPr/>
          <a:lstStyle/>
          <a:p>
            <a:pPr>
              <a:buFont typeface="Arial" charset="0"/>
              <a:buNone/>
            </a:pPr>
            <a:r>
              <a:rPr lang="es-ES" sz="1200" b="1" smtClean="0">
                <a:solidFill>
                  <a:schemeClr val="bg1"/>
                </a:solidFill>
              </a:rPr>
              <a:t>Total activos del sistema financiero y total activos administrados por las entidades vigiladas</a:t>
            </a:r>
          </a:p>
          <a:p>
            <a:pPr>
              <a:buFont typeface="Arial" charset="0"/>
              <a:buNone/>
            </a:pPr>
            <a:r>
              <a:rPr lang="es-ES" sz="1200" b="1" smtClean="0">
                <a:solidFill>
                  <a:schemeClr val="bg1"/>
                </a:solidFill>
              </a:rPr>
              <a:t>(Cifras en billones de pesos)</a:t>
            </a:r>
          </a:p>
        </p:txBody>
      </p:sp>
      <p:sp>
        <p:nvSpPr>
          <p:cNvPr id="3080" name="1 Marcador de fecha"/>
          <p:cNvSpPr txBox="1">
            <a:spLocks noGrp="1"/>
          </p:cNvSpPr>
          <p:nvPr/>
        </p:nvSpPr>
        <p:spPr bwMode="auto">
          <a:xfrm>
            <a:off x="3505200" y="6624638"/>
            <a:ext cx="2133600" cy="215900"/>
          </a:xfrm>
          <a:prstGeom prst="rect">
            <a:avLst/>
          </a:prstGeom>
          <a:noFill/>
          <a:ln>
            <a:miter lim="800000"/>
            <a:headEnd/>
            <a:tailEnd/>
          </a:ln>
        </p:spPr>
        <p:txBody>
          <a:bodyPr anchor="ctr"/>
          <a:lstStyle/>
          <a:p>
            <a:pPr algn="ctr">
              <a:defRPr/>
            </a:pPr>
            <a:fld id="{821030E8-CC52-4D10-A061-7EE7AECDD068}" type="datetime1">
              <a:rPr lang="es-CO" sz="800">
                <a:latin typeface="+mn-lt"/>
              </a:rPr>
              <a:pPr algn="ctr">
                <a:defRPr/>
              </a:pPr>
              <a:t>02/06/2010</a:t>
            </a:fld>
            <a:endParaRPr lang="es-CO" sz="800">
              <a:latin typeface="+mn-lt"/>
            </a:endParaRPr>
          </a:p>
        </p:txBody>
      </p:sp>
      <p:sp>
        <p:nvSpPr>
          <p:cNvPr id="3081" name="2 Marcador de número de diapositiva"/>
          <p:cNvSpPr txBox="1">
            <a:spLocks noGrp="1"/>
          </p:cNvSpPr>
          <p:nvPr/>
        </p:nvSpPr>
        <p:spPr bwMode="auto">
          <a:xfrm>
            <a:off x="6757988" y="6624638"/>
            <a:ext cx="2133600" cy="215900"/>
          </a:xfrm>
          <a:prstGeom prst="rect">
            <a:avLst/>
          </a:prstGeom>
          <a:noFill/>
          <a:ln>
            <a:miter lim="800000"/>
            <a:headEnd/>
            <a:tailEnd/>
          </a:ln>
        </p:spPr>
        <p:txBody>
          <a:bodyPr anchor="ctr"/>
          <a:lstStyle/>
          <a:p>
            <a:pPr algn="r">
              <a:defRPr/>
            </a:pPr>
            <a:fld id="{0D6FF846-767E-4425-B07E-EE596AF51C21}" type="slidenum">
              <a:rPr lang="es-CO" sz="800">
                <a:latin typeface="+mn-lt"/>
              </a:rPr>
              <a:pPr algn="r">
                <a:defRPr/>
              </a:pPr>
              <a:t>8</a:t>
            </a:fld>
            <a:endParaRPr lang="es-CO" sz="800">
              <a:latin typeface="+mn-lt"/>
            </a:endParaRPr>
          </a:p>
        </p:txBody>
      </p:sp>
      <p:sp>
        <p:nvSpPr>
          <p:cNvPr id="3082" name="3 Marcador de pie de página"/>
          <p:cNvSpPr txBox="1">
            <a:spLocks noGrp="1"/>
          </p:cNvSpPr>
          <p:nvPr/>
        </p:nvSpPr>
        <p:spPr bwMode="auto">
          <a:xfrm>
            <a:off x="252413" y="6624638"/>
            <a:ext cx="2895600" cy="215900"/>
          </a:xfrm>
          <a:prstGeom prst="rect">
            <a:avLst/>
          </a:prstGeom>
          <a:noFill/>
          <a:ln>
            <a:miter lim="800000"/>
            <a:headEnd/>
            <a:tailEnd/>
          </a:ln>
        </p:spPr>
        <p:txBody>
          <a:bodyPr anchor="ctr"/>
          <a:lstStyle/>
          <a:p>
            <a:pPr>
              <a:defRPr/>
            </a:pPr>
            <a:r>
              <a:rPr lang="es-CO" sz="800">
                <a:latin typeface="+mn-lt"/>
              </a:rPr>
              <a:t>Ministerio de Hacienda y Crédito Público – República de Colombia</a:t>
            </a:r>
          </a:p>
        </p:txBody>
      </p:sp>
      <p:sp>
        <p:nvSpPr>
          <p:cNvPr id="334863" name="6 Subtítulo"/>
          <p:cNvSpPr>
            <a:spLocks noGrp="1"/>
          </p:cNvSpPr>
          <p:nvPr>
            <p:ph type="subTitle" idx="4294967295"/>
          </p:nvPr>
        </p:nvSpPr>
        <p:spPr bwMode="auto">
          <a:xfrm>
            <a:off x="252413" y="5876925"/>
            <a:ext cx="8639175" cy="1584325"/>
          </a:xfrm>
          <a:prstGeom prst="rect">
            <a:avLst/>
          </a:prstGeom>
          <a:noFill/>
          <a:ln>
            <a:miter lim="800000"/>
            <a:headEnd/>
            <a:tailEnd/>
          </a:ln>
        </p:spPr>
        <p:txBody>
          <a:bodyPr/>
          <a:lstStyle/>
          <a:p>
            <a:pPr marL="365125" indent="-365125">
              <a:spcBef>
                <a:spcPts val="600"/>
              </a:spcBef>
            </a:pPr>
            <a:r>
              <a:rPr lang="es-ES" sz="1400" smtClean="0">
                <a:cs typeface="Arial" charset="0"/>
              </a:rPr>
              <a:t>Segmentado según las clasificación de las diferentes entidades que hacen parte de la estructura del Sistema Financiero.</a:t>
            </a:r>
          </a:p>
          <a:p>
            <a:pPr marL="365125" indent="-365125">
              <a:spcBef>
                <a:spcPts val="600"/>
              </a:spcBef>
              <a:buFont typeface="+mj-lt"/>
              <a:buNone/>
            </a:pPr>
            <a:endParaRPr lang="es-ES" sz="1400" smtClean="0"/>
          </a:p>
        </p:txBody>
      </p:sp>
      <p:sp>
        <p:nvSpPr>
          <p:cNvPr id="334864" name="Text Box 3"/>
          <p:cNvSpPr txBox="1">
            <a:spLocks noChangeArrowheads="1"/>
          </p:cNvSpPr>
          <p:nvPr/>
        </p:nvSpPr>
        <p:spPr bwMode="auto">
          <a:xfrm>
            <a:off x="571500" y="5575300"/>
            <a:ext cx="6786563" cy="230188"/>
          </a:xfrm>
          <a:prstGeom prst="rect">
            <a:avLst/>
          </a:prstGeom>
          <a:noFill/>
          <a:ln w="9525" algn="ctr">
            <a:noFill/>
            <a:miter lim="800000"/>
            <a:headEnd/>
            <a:tailEnd/>
          </a:ln>
        </p:spPr>
        <p:txBody>
          <a:bodyPr>
            <a:spAutoFit/>
          </a:bodyPr>
          <a:lstStyle/>
          <a:p>
            <a:pPr>
              <a:spcBef>
                <a:spcPct val="50000"/>
              </a:spcBef>
            </a:pPr>
            <a:r>
              <a:rPr lang="es-ES" sz="900">
                <a:solidFill>
                  <a:srgbClr val="000000"/>
                </a:solidFill>
                <a:latin typeface="Arial Narrow" pitchFamily="34" charset="0"/>
              </a:rPr>
              <a:t>Fuente: Superfinanciera</a:t>
            </a:r>
          </a:p>
        </p:txBody>
      </p:sp>
      <p:graphicFrame>
        <p:nvGraphicFramePr>
          <p:cNvPr id="334857" name="Object 9"/>
          <p:cNvGraphicFramePr>
            <a:graphicFrameLocks noChangeAspect="1"/>
          </p:cNvGraphicFramePr>
          <p:nvPr/>
        </p:nvGraphicFramePr>
        <p:xfrm>
          <a:off x="1357313" y="1608138"/>
          <a:ext cx="6238875" cy="3981450"/>
        </p:xfrm>
        <a:graphic>
          <a:graphicData uri="http://schemas.openxmlformats.org/presentationml/2006/ole">
            <p:oleObj spid="_x0000_s334857" name="Gráfico" r:id="rId3" imgW="6238862" imgH="3981477" progId="Excel.Sheet.8">
              <p:embed/>
            </p:oleObj>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5873" name="Picture 10"/>
          <p:cNvPicPr>
            <a:picLocks noChangeAspect="1" noChangeArrowheads="1"/>
          </p:cNvPicPr>
          <p:nvPr/>
        </p:nvPicPr>
        <p:blipFill>
          <a:blip r:embed="rId2"/>
          <a:srcRect l="3552" r="9016"/>
          <a:stretch>
            <a:fillRect/>
          </a:stretch>
        </p:blipFill>
        <p:spPr bwMode="auto">
          <a:xfrm>
            <a:off x="1403350" y="1341438"/>
            <a:ext cx="6248400" cy="4252912"/>
          </a:xfrm>
          <a:prstGeom prst="rect">
            <a:avLst/>
          </a:prstGeom>
          <a:noFill/>
          <a:ln w="9525">
            <a:noFill/>
            <a:miter lim="800000"/>
            <a:headEnd/>
            <a:tailEnd/>
          </a:ln>
        </p:spPr>
      </p:pic>
      <p:sp>
        <p:nvSpPr>
          <p:cNvPr id="335874" name="4 Título"/>
          <p:cNvSpPr>
            <a:spLocks noGrp="1"/>
          </p:cNvSpPr>
          <p:nvPr>
            <p:ph type="ctrTitle" idx="4294967295"/>
          </p:nvPr>
        </p:nvSpPr>
        <p:spPr bwMode="auto">
          <a:xfrm>
            <a:off x="1079500" y="107950"/>
            <a:ext cx="7812088" cy="612775"/>
          </a:xfrm>
          <a:prstGeom prst="rect">
            <a:avLst/>
          </a:prstGeom>
          <a:noFill/>
          <a:ln>
            <a:miter lim="800000"/>
            <a:headEnd/>
            <a:tailEnd/>
          </a:ln>
        </p:spPr>
        <p:txBody>
          <a:bodyPr anchor="ctr"/>
          <a:lstStyle/>
          <a:p>
            <a:r>
              <a:rPr lang="es-ES" sz="2000" b="1" smtClean="0"/>
              <a:t>Solidez en los fundamentales de la economía colombiana</a:t>
            </a:r>
            <a:endParaRPr lang="es-CO" sz="2000" b="1" smtClean="0"/>
          </a:p>
        </p:txBody>
      </p:sp>
      <p:sp>
        <p:nvSpPr>
          <p:cNvPr id="335875" name="8 Marcador de texto"/>
          <p:cNvSpPr>
            <a:spLocks noGrp="1"/>
          </p:cNvSpPr>
          <p:nvPr>
            <p:ph type="body" sz="quarter" idx="4294967295"/>
          </p:nvPr>
        </p:nvSpPr>
        <p:spPr bwMode="auto">
          <a:xfrm>
            <a:off x="252413" y="981075"/>
            <a:ext cx="8567737" cy="287338"/>
          </a:xfrm>
          <a:prstGeom prst="rect">
            <a:avLst/>
          </a:prstGeom>
          <a:solidFill>
            <a:srgbClr val="0F4B87"/>
          </a:solidFill>
          <a:ln>
            <a:miter lim="800000"/>
            <a:headEnd/>
            <a:tailEnd/>
          </a:ln>
        </p:spPr>
        <p:txBody>
          <a:bodyPr/>
          <a:lstStyle/>
          <a:p>
            <a:pPr>
              <a:buFont typeface="Arial" charset="0"/>
              <a:buNone/>
            </a:pPr>
            <a:r>
              <a:rPr lang="es-ES" sz="1200" b="1" smtClean="0">
                <a:solidFill>
                  <a:schemeClr val="bg1"/>
                </a:solidFill>
              </a:rPr>
              <a:t>Carteras colectivas</a:t>
            </a:r>
          </a:p>
        </p:txBody>
      </p:sp>
      <p:sp>
        <p:nvSpPr>
          <p:cNvPr id="3080" name="1 Marcador de fecha"/>
          <p:cNvSpPr txBox="1">
            <a:spLocks noGrp="1"/>
          </p:cNvSpPr>
          <p:nvPr/>
        </p:nvSpPr>
        <p:spPr bwMode="auto">
          <a:xfrm>
            <a:off x="3505200" y="6624638"/>
            <a:ext cx="2133600" cy="215900"/>
          </a:xfrm>
          <a:prstGeom prst="rect">
            <a:avLst/>
          </a:prstGeom>
          <a:noFill/>
          <a:ln>
            <a:miter lim="800000"/>
            <a:headEnd/>
            <a:tailEnd/>
          </a:ln>
        </p:spPr>
        <p:txBody>
          <a:bodyPr anchor="ctr"/>
          <a:lstStyle/>
          <a:p>
            <a:pPr algn="ctr">
              <a:defRPr/>
            </a:pPr>
            <a:fld id="{821030E8-CC52-4D10-A061-7EE7AECDD068}" type="datetime1">
              <a:rPr lang="es-CO" sz="800">
                <a:latin typeface="+mn-lt"/>
              </a:rPr>
              <a:pPr algn="ctr">
                <a:defRPr/>
              </a:pPr>
              <a:t>02/06/2010</a:t>
            </a:fld>
            <a:endParaRPr lang="es-CO" sz="800">
              <a:latin typeface="+mn-lt"/>
            </a:endParaRPr>
          </a:p>
        </p:txBody>
      </p:sp>
      <p:sp>
        <p:nvSpPr>
          <p:cNvPr id="3081" name="2 Marcador de número de diapositiva"/>
          <p:cNvSpPr txBox="1">
            <a:spLocks noGrp="1"/>
          </p:cNvSpPr>
          <p:nvPr/>
        </p:nvSpPr>
        <p:spPr bwMode="auto">
          <a:xfrm>
            <a:off x="6757988" y="6624638"/>
            <a:ext cx="2133600" cy="215900"/>
          </a:xfrm>
          <a:prstGeom prst="rect">
            <a:avLst/>
          </a:prstGeom>
          <a:noFill/>
          <a:ln>
            <a:miter lim="800000"/>
            <a:headEnd/>
            <a:tailEnd/>
          </a:ln>
        </p:spPr>
        <p:txBody>
          <a:bodyPr anchor="ctr"/>
          <a:lstStyle/>
          <a:p>
            <a:pPr algn="r">
              <a:defRPr/>
            </a:pPr>
            <a:fld id="{6D2935A5-535E-487D-875C-DABF14767401}" type="slidenum">
              <a:rPr lang="es-CO" sz="800">
                <a:latin typeface="+mn-lt"/>
              </a:rPr>
              <a:pPr algn="r">
                <a:defRPr/>
              </a:pPr>
              <a:t>9</a:t>
            </a:fld>
            <a:endParaRPr lang="es-CO" sz="800">
              <a:latin typeface="+mn-lt"/>
            </a:endParaRPr>
          </a:p>
        </p:txBody>
      </p:sp>
      <p:sp>
        <p:nvSpPr>
          <p:cNvPr id="3082" name="3 Marcador de pie de página"/>
          <p:cNvSpPr txBox="1">
            <a:spLocks noGrp="1"/>
          </p:cNvSpPr>
          <p:nvPr/>
        </p:nvSpPr>
        <p:spPr bwMode="auto">
          <a:xfrm>
            <a:off x="252413" y="6624638"/>
            <a:ext cx="2895600" cy="215900"/>
          </a:xfrm>
          <a:prstGeom prst="rect">
            <a:avLst/>
          </a:prstGeom>
          <a:noFill/>
          <a:ln>
            <a:miter lim="800000"/>
            <a:headEnd/>
            <a:tailEnd/>
          </a:ln>
        </p:spPr>
        <p:txBody>
          <a:bodyPr anchor="ctr"/>
          <a:lstStyle/>
          <a:p>
            <a:pPr>
              <a:defRPr/>
            </a:pPr>
            <a:r>
              <a:rPr lang="es-CO" sz="800">
                <a:latin typeface="+mn-lt"/>
              </a:rPr>
              <a:t>Ministerio de Hacienda y Crédito Público – República de Colombia</a:t>
            </a:r>
          </a:p>
        </p:txBody>
      </p:sp>
      <p:sp>
        <p:nvSpPr>
          <p:cNvPr id="335879" name="6 Subtítulo"/>
          <p:cNvSpPr>
            <a:spLocks noGrp="1"/>
          </p:cNvSpPr>
          <p:nvPr>
            <p:ph type="subTitle" idx="4294967295"/>
          </p:nvPr>
        </p:nvSpPr>
        <p:spPr bwMode="auto">
          <a:xfrm>
            <a:off x="252413" y="5516563"/>
            <a:ext cx="8639175" cy="1584325"/>
          </a:xfrm>
          <a:prstGeom prst="rect">
            <a:avLst/>
          </a:prstGeom>
          <a:noFill/>
          <a:ln>
            <a:miter lim="800000"/>
            <a:headEnd/>
            <a:tailEnd/>
          </a:ln>
        </p:spPr>
        <p:txBody>
          <a:bodyPr/>
          <a:lstStyle/>
          <a:p>
            <a:pPr marL="365125" indent="-365125">
              <a:spcBef>
                <a:spcPts val="600"/>
              </a:spcBef>
            </a:pPr>
            <a:r>
              <a:rPr lang="es-ES" sz="1400" smtClean="0">
                <a:cs typeface="Arial" charset="0"/>
              </a:rPr>
              <a:t>La administración de recursos en los últimos años por parte de las Sociedades Fiduciarias - Sociedades Comisionistas de Bolsa y Sociedades Administradoras de Inversión, ha aumentado gracias a las diferentes opciones de inversión que actualmente maneja el sistema financiero.</a:t>
            </a:r>
          </a:p>
          <a:p>
            <a:pPr marL="365125" indent="-365125">
              <a:spcBef>
                <a:spcPts val="600"/>
              </a:spcBef>
            </a:pPr>
            <a:endParaRPr lang="es-ES" sz="1400" smtClean="0"/>
          </a:p>
        </p:txBody>
      </p:sp>
      <p:sp>
        <p:nvSpPr>
          <p:cNvPr id="335880" name="Text Box 3"/>
          <p:cNvSpPr txBox="1">
            <a:spLocks noChangeArrowheads="1"/>
          </p:cNvSpPr>
          <p:nvPr/>
        </p:nvSpPr>
        <p:spPr bwMode="auto">
          <a:xfrm>
            <a:off x="571500" y="5300663"/>
            <a:ext cx="6786563" cy="230187"/>
          </a:xfrm>
          <a:prstGeom prst="rect">
            <a:avLst/>
          </a:prstGeom>
          <a:noFill/>
          <a:ln w="9525" algn="ctr">
            <a:noFill/>
            <a:miter lim="800000"/>
            <a:headEnd/>
            <a:tailEnd/>
          </a:ln>
        </p:spPr>
        <p:txBody>
          <a:bodyPr>
            <a:spAutoFit/>
          </a:bodyPr>
          <a:lstStyle/>
          <a:p>
            <a:pPr>
              <a:spcBef>
                <a:spcPct val="50000"/>
              </a:spcBef>
            </a:pPr>
            <a:r>
              <a:rPr lang="es-ES" sz="900">
                <a:solidFill>
                  <a:srgbClr val="000000"/>
                </a:solidFill>
                <a:latin typeface="Arial Narrow" pitchFamily="34" charset="0"/>
              </a:rPr>
              <a:t>Fuente: Superfinanciera *2010 cifras a marzo</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8" name="4 Título"/>
          <p:cNvSpPr>
            <a:spLocks noGrp="1"/>
          </p:cNvSpPr>
          <p:nvPr>
            <p:ph type="ctrTitle"/>
          </p:nvPr>
        </p:nvSpPr>
        <p:spPr bwMode="auto">
          <a:xfrm>
            <a:off x="1079500" y="107950"/>
            <a:ext cx="7812088" cy="612775"/>
          </a:xfrm>
          <a:noFill/>
          <a:ln>
            <a:miter lim="800000"/>
            <a:headEnd/>
            <a:tailEnd/>
          </a:ln>
        </p:spPr>
        <p:txBody>
          <a:bodyPr vert="horz" wrap="square" lIns="91440" tIns="45720" rIns="91440" bIns="45720" numCol="1" anchorCtr="0" compatLnSpc="1">
            <a:prstTxWarp prst="textNoShape">
              <a:avLst/>
            </a:prstTxWarp>
          </a:bodyPr>
          <a:lstStyle/>
          <a:p>
            <a:pPr algn="ctr" eaLnBrk="1" hangingPunct="1"/>
            <a:r>
              <a:rPr lang="es-ES" sz="2000" smtClean="0"/>
              <a:t>Solidez en los fundamentales de la economía colombiana</a:t>
            </a:r>
            <a:endParaRPr lang="es-CO" sz="2000" smtClean="0"/>
          </a:p>
        </p:txBody>
      </p:sp>
      <p:sp>
        <p:nvSpPr>
          <p:cNvPr id="8199" name="8 Marcador de texto"/>
          <p:cNvSpPr>
            <a:spLocks noGrp="1"/>
          </p:cNvSpPr>
          <p:nvPr>
            <p:ph type="body" sz="quarter" idx="24"/>
          </p:nvPr>
        </p:nvSpPr>
        <p:spPr bwMode="auto">
          <a:xfrm>
            <a:off x="252413" y="1079500"/>
            <a:ext cx="4248150" cy="252413"/>
          </a:xfrm>
          <a:ln>
            <a:miter lim="800000"/>
            <a:headEnd/>
            <a:tailEnd/>
          </a:ln>
        </p:spPr>
        <p:txBody>
          <a:bodyPr vert="horz" wrap="square" lIns="91440" tIns="45720" rIns="91440" bIns="45720" numCol="1" anchor="t" anchorCtr="0" compatLnSpc="1">
            <a:prstTxWarp prst="textNoShape">
              <a:avLst/>
            </a:prstTxWarp>
          </a:bodyPr>
          <a:lstStyle/>
          <a:p>
            <a:pPr eaLnBrk="1" hangingPunct="1"/>
            <a:r>
              <a:rPr lang="es-ES" smtClean="0"/>
              <a:t>Déficit del GNC y el SPC (% del PIB)</a:t>
            </a:r>
          </a:p>
        </p:txBody>
      </p:sp>
      <p:sp>
        <p:nvSpPr>
          <p:cNvPr id="8200" name="14 Marcador de texto"/>
          <p:cNvSpPr>
            <a:spLocks noGrp="1"/>
          </p:cNvSpPr>
          <p:nvPr>
            <p:ph type="body" sz="quarter" idx="25"/>
          </p:nvPr>
        </p:nvSpPr>
        <p:spPr bwMode="auto">
          <a:xfrm>
            <a:off x="4643438" y="1079500"/>
            <a:ext cx="4248150" cy="252413"/>
          </a:xfrm>
          <a:ln>
            <a:miter lim="800000"/>
            <a:headEnd/>
            <a:tailEnd/>
          </a:ln>
        </p:spPr>
        <p:txBody>
          <a:bodyPr vert="horz" wrap="square" lIns="91440" tIns="45720" rIns="91440" bIns="45720" numCol="1" anchor="t" anchorCtr="0" compatLnSpc="1">
            <a:prstTxWarp prst="textNoShape">
              <a:avLst/>
            </a:prstTxWarp>
          </a:bodyPr>
          <a:lstStyle/>
          <a:p>
            <a:pPr eaLnBrk="1" hangingPunct="1"/>
            <a:r>
              <a:rPr lang="es-ES" smtClean="0"/>
              <a:t>Cambio en el Balance Fiscal del SPC 2002-2008</a:t>
            </a:r>
          </a:p>
          <a:p>
            <a:pPr eaLnBrk="1" hangingPunct="1"/>
            <a:r>
              <a:rPr lang="es-ES" smtClean="0"/>
              <a:t>(Puntos del PIB)</a:t>
            </a:r>
          </a:p>
          <a:p>
            <a:pPr eaLnBrk="1" hangingPunct="1"/>
            <a:r>
              <a:rPr lang="es-ES" smtClean="0"/>
              <a:t>)</a:t>
            </a:r>
          </a:p>
        </p:txBody>
      </p:sp>
      <p:sp>
        <p:nvSpPr>
          <p:cNvPr id="8201" name="1 Marcador de fecha"/>
          <p:cNvSpPr>
            <a:spLocks noGrp="1"/>
          </p:cNvSpPr>
          <p:nvPr>
            <p:ph type="dt" sz="quarter" idx="26"/>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7C700E2-614F-4B86-B564-A9935008493C}" type="datetime1">
              <a:rPr lang="es-CO"/>
              <a:pPr fontAlgn="base">
                <a:spcBef>
                  <a:spcPct val="0"/>
                </a:spcBef>
                <a:spcAft>
                  <a:spcPct val="0"/>
                </a:spcAft>
                <a:defRPr/>
              </a:pPr>
              <a:t>02/06/2010</a:t>
            </a:fld>
            <a:endParaRPr lang="es-CO"/>
          </a:p>
        </p:txBody>
      </p:sp>
      <p:sp>
        <p:nvSpPr>
          <p:cNvPr id="8202" name="2 Marcador de número de diapositiva"/>
          <p:cNvSpPr>
            <a:spLocks noGrp="1"/>
          </p:cNvSpPr>
          <p:nvPr>
            <p:ph type="sldNum" sz="quarter" idx="28"/>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8D82086-768F-4518-8C31-A9ECE3004DDE}" type="slidenum">
              <a:rPr lang="es-CO"/>
              <a:pPr fontAlgn="base">
                <a:spcBef>
                  <a:spcPct val="0"/>
                </a:spcBef>
                <a:spcAft>
                  <a:spcPct val="0"/>
                </a:spcAft>
                <a:defRPr/>
              </a:pPr>
              <a:t>10</a:t>
            </a:fld>
            <a:endParaRPr lang="es-CO"/>
          </a:p>
        </p:txBody>
      </p:sp>
      <p:sp>
        <p:nvSpPr>
          <p:cNvPr id="8203" name="3 Marcador de pie de página"/>
          <p:cNvSpPr>
            <a:spLocks noGrp="1"/>
          </p:cNvSpPr>
          <p:nvPr>
            <p:ph type="ftr" sz="quarter" idx="27"/>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s-CO"/>
              <a:t>Ministerio de Hacienda y Crédito Público – República de Colombia</a:t>
            </a:r>
          </a:p>
        </p:txBody>
      </p:sp>
      <p:sp>
        <p:nvSpPr>
          <p:cNvPr id="8204" name="6 Subtítulo"/>
          <p:cNvSpPr>
            <a:spLocks noGrp="1"/>
          </p:cNvSpPr>
          <p:nvPr>
            <p:ph type="subTitle" idx="1"/>
          </p:nvPr>
        </p:nvSpPr>
        <p:spPr bwMode="auto">
          <a:xfrm>
            <a:off x="252413" y="4581525"/>
            <a:ext cx="8639175" cy="1584325"/>
          </a:xfrm>
          <a:noFill/>
          <a:ln>
            <a:miter lim="800000"/>
            <a:headEnd/>
            <a:tailEnd/>
          </a:ln>
        </p:spPr>
        <p:txBody>
          <a:bodyPr vert="horz" wrap="square" lIns="91440" tIns="45720" rIns="91440" bIns="45720" numCol="1" anchor="t" anchorCtr="0" compatLnSpc="1">
            <a:prstTxWarp prst="textNoShape">
              <a:avLst/>
            </a:prstTxWarp>
          </a:bodyPr>
          <a:lstStyle/>
          <a:p>
            <a:pPr eaLnBrk="1" hangingPunct="1">
              <a:buFont typeface="Arial" charset="0"/>
              <a:buChar char="•"/>
            </a:pPr>
            <a:r>
              <a:rPr lang="es-ES" smtClean="0">
                <a:cs typeface="Arial" charset="0"/>
              </a:rPr>
              <a:t>En el contexto latinoamericano, Colombia fue uno de los países que mejoró su posición fiscal entre 2002 y 2008</a:t>
            </a:r>
          </a:p>
          <a:p>
            <a:pPr eaLnBrk="1" hangingPunct="1">
              <a:buFont typeface="Arial" charset="0"/>
              <a:buChar char="•"/>
            </a:pPr>
            <a:r>
              <a:rPr lang="es-ES" smtClean="0">
                <a:cs typeface="Arial" charset="0"/>
              </a:rPr>
              <a:t>El Gobierno utilizó mecanismos de política contracíclica sin desviarse de su objetivo de mantener la sostenibilidad de las finanzas públicas</a:t>
            </a:r>
          </a:p>
          <a:p>
            <a:pPr eaLnBrk="1" hangingPunct="1">
              <a:buFont typeface="Arial" charset="0"/>
              <a:buChar char="•"/>
            </a:pPr>
            <a:endParaRPr lang="es-ES" smtClean="0">
              <a:cs typeface="Arial" charset="0"/>
            </a:endParaRPr>
          </a:p>
          <a:p>
            <a:pPr eaLnBrk="1" hangingPunct="1">
              <a:buFont typeface="+mj-lt"/>
              <a:buNone/>
            </a:pPr>
            <a:endParaRPr lang="es-ES" smtClean="0">
              <a:cs typeface="Arial" charset="0"/>
            </a:endParaRPr>
          </a:p>
          <a:p>
            <a:pPr eaLnBrk="1" hangingPunct="1">
              <a:buFont typeface="+mj-lt"/>
              <a:buNone/>
            </a:pPr>
            <a:endParaRPr lang="es-ES" smtClean="0">
              <a:cs typeface="Arial" charset="0"/>
            </a:endParaRPr>
          </a:p>
          <a:p>
            <a:pPr eaLnBrk="1" hangingPunct="1">
              <a:buFont typeface="+mj-lt"/>
              <a:buNone/>
            </a:pPr>
            <a:endParaRPr lang="es-ES" smtClean="0"/>
          </a:p>
        </p:txBody>
      </p:sp>
      <p:graphicFrame>
        <p:nvGraphicFramePr>
          <p:cNvPr id="8196" name="Object 4"/>
          <p:cNvGraphicFramePr>
            <a:graphicFrameLocks/>
          </p:cNvGraphicFramePr>
          <p:nvPr>
            <p:ph idx="13"/>
            <p:custDataLst>
              <p:tags r:id="rId2"/>
            </p:custDataLst>
          </p:nvPr>
        </p:nvGraphicFramePr>
        <p:xfrm>
          <a:off x="0" y="1428750"/>
          <a:ext cx="4429125" cy="2214563"/>
        </p:xfrm>
        <a:graphic>
          <a:graphicData uri="http://schemas.openxmlformats.org/presentationml/2006/ole">
            <p:oleObj spid="_x0000_s8196" name="Gráfico" r:id="rId4" imgW="4457700" imgH="2390851" progId="MSGraph.Chart.8">
              <p:embed/>
            </p:oleObj>
          </a:graphicData>
        </a:graphic>
      </p:graphicFrame>
      <p:graphicFrame>
        <p:nvGraphicFramePr>
          <p:cNvPr id="8197" name="Object 3"/>
          <p:cNvGraphicFramePr>
            <a:graphicFrameLocks noChangeAspect="1"/>
          </p:cNvGraphicFramePr>
          <p:nvPr>
            <p:ph idx="14"/>
          </p:nvPr>
        </p:nvGraphicFramePr>
        <p:xfrm>
          <a:off x="4643438" y="1428750"/>
          <a:ext cx="4248150" cy="2697163"/>
        </p:xfrm>
        <a:graphic>
          <a:graphicData uri="http://schemas.openxmlformats.org/presentationml/2006/ole">
            <p:oleObj spid="_x0000_s8197" name="Gráfico" r:id="rId5" imgW="6362700" imgH="4038600" progId="MSGraph.Chart.8">
              <p:embed followColorScheme="full"/>
            </p:oleObj>
          </a:graphicData>
        </a:graphic>
      </p:graphicFrame>
      <p:sp>
        <p:nvSpPr>
          <p:cNvPr id="8205" name="Text Box 3"/>
          <p:cNvSpPr txBox="1">
            <a:spLocks noChangeArrowheads="1"/>
          </p:cNvSpPr>
          <p:nvPr/>
        </p:nvSpPr>
        <p:spPr bwMode="auto">
          <a:xfrm>
            <a:off x="357188" y="4000500"/>
            <a:ext cx="3286125" cy="230188"/>
          </a:xfrm>
          <a:prstGeom prst="rect">
            <a:avLst/>
          </a:prstGeom>
          <a:noFill/>
          <a:ln w="9525" algn="ctr">
            <a:noFill/>
            <a:miter lim="800000"/>
            <a:headEnd/>
            <a:tailEnd/>
          </a:ln>
        </p:spPr>
        <p:txBody>
          <a:bodyPr>
            <a:spAutoFit/>
          </a:bodyPr>
          <a:lstStyle/>
          <a:p>
            <a:pPr>
              <a:spcBef>
                <a:spcPct val="50000"/>
              </a:spcBef>
            </a:pPr>
            <a:r>
              <a:rPr lang="es-ES" sz="900">
                <a:solidFill>
                  <a:srgbClr val="000000"/>
                </a:solidFill>
                <a:latin typeface="Arial Narrow" pitchFamily="34" charset="0"/>
              </a:rPr>
              <a:t>Fuente: Ministerio de Hacienda</a:t>
            </a:r>
          </a:p>
        </p:txBody>
      </p:sp>
      <p:sp>
        <p:nvSpPr>
          <p:cNvPr id="8206" name="Text Box 3"/>
          <p:cNvSpPr txBox="1">
            <a:spLocks noChangeArrowheads="1"/>
          </p:cNvSpPr>
          <p:nvPr/>
        </p:nvSpPr>
        <p:spPr bwMode="auto">
          <a:xfrm>
            <a:off x="4857750" y="4071938"/>
            <a:ext cx="3286125" cy="230187"/>
          </a:xfrm>
          <a:prstGeom prst="rect">
            <a:avLst/>
          </a:prstGeom>
          <a:noFill/>
          <a:ln w="9525" algn="ctr">
            <a:noFill/>
            <a:miter lim="800000"/>
            <a:headEnd/>
            <a:tailEnd/>
          </a:ln>
        </p:spPr>
        <p:txBody>
          <a:bodyPr>
            <a:spAutoFit/>
          </a:bodyPr>
          <a:lstStyle/>
          <a:p>
            <a:pPr>
              <a:spcBef>
                <a:spcPct val="50000"/>
              </a:spcBef>
            </a:pPr>
            <a:r>
              <a:rPr lang="es-ES" sz="900">
                <a:solidFill>
                  <a:srgbClr val="000000"/>
                </a:solidFill>
                <a:latin typeface="Arial Narrow" pitchFamily="34" charset="0"/>
              </a:rPr>
              <a:t>Fuente: Institutos de Estadística</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45" name="4 Título"/>
          <p:cNvSpPr>
            <a:spLocks noGrp="1"/>
          </p:cNvSpPr>
          <p:nvPr>
            <p:ph type="ctrTitle" idx="4294967295"/>
          </p:nvPr>
        </p:nvSpPr>
        <p:spPr bwMode="auto">
          <a:xfrm>
            <a:off x="1079500" y="107950"/>
            <a:ext cx="7812088" cy="612775"/>
          </a:xfrm>
          <a:prstGeom prst="rect">
            <a:avLst/>
          </a:prstGeom>
          <a:noFill/>
          <a:ln>
            <a:miter lim="800000"/>
            <a:headEnd/>
            <a:tailEnd/>
          </a:ln>
        </p:spPr>
        <p:txBody>
          <a:bodyPr anchor="ctr"/>
          <a:lstStyle/>
          <a:p>
            <a:pPr eaLnBrk="1" hangingPunct="1"/>
            <a:r>
              <a:rPr lang="es-CO" sz="2400" b="1" smtClean="0"/>
              <a:t>Agenda</a:t>
            </a:r>
          </a:p>
        </p:txBody>
      </p:sp>
      <p:sp>
        <p:nvSpPr>
          <p:cNvPr id="338946" name="1 Marcador de fecha"/>
          <p:cNvSpPr txBox="1">
            <a:spLocks noGrp="1"/>
          </p:cNvSpPr>
          <p:nvPr/>
        </p:nvSpPr>
        <p:spPr bwMode="auto">
          <a:xfrm>
            <a:off x="3505200" y="6624638"/>
            <a:ext cx="2133600" cy="215900"/>
          </a:xfrm>
          <a:prstGeom prst="rect">
            <a:avLst/>
          </a:prstGeom>
          <a:noFill/>
          <a:ln w="9525">
            <a:noFill/>
            <a:miter lim="800000"/>
            <a:headEnd/>
            <a:tailEnd/>
          </a:ln>
        </p:spPr>
        <p:txBody>
          <a:bodyPr anchor="ctr"/>
          <a:lstStyle/>
          <a:p>
            <a:pPr algn="ctr"/>
            <a:fld id="{3A633A10-8ED0-4011-97AB-91E482011E5D}" type="datetime1">
              <a:rPr lang="es-CO" sz="800">
                <a:latin typeface="Arial Narrow" pitchFamily="34" charset="0"/>
              </a:rPr>
              <a:pPr algn="ctr"/>
              <a:t>02/06/2010</a:t>
            </a:fld>
            <a:endParaRPr lang="es-CO" sz="800">
              <a:latin typeface="Arial Narrow" pitchFamily="34" charset="0"/>
            </a:endParaRPr>
          </a:p>
        </p:txBody>
      </p:sp>
      <p:sp>
        <p:nvSpPr>
          <p:cNvPr id="338947" name="2 Marcador de número de diapositiva"/>
          <p:cNvSpPr txBox="1">
            <a:spLocks noGrp="1"/>
          </p:cNvSpPr>
          <p:nvPr/>
        </p:nvSpPr>
        <p:spPr bwMode="auto">
          <a:xfrm>
            <a:off x="6757988" y="6624638"/>
            <a:ext cx="2133600" cy="215900"/>
          </a:xfrm>
          <a:prstGeom prst="rect">
            <a:avLst/>
          </a:prstGeom>
          <a:noFill/>
          <a:ln w="9525">
            <a:noFill/>
            <a:miter lim="800000"/>
            <a:headEnd/>
            <a:tailEnd/>
          </a:ln>
        </p:spPr>
        <p:txBody>
          <a:bodyPr anchor="ctr"/>
          <a:lstStyle/>
          <a:p>
            <a:pPr algn="r"/>
            <a:fld id="{9CA4F8BD-1491-4235-84F0-3D10D2258C24}" type="slidenum">
              <a:rPr lang="es-CO" sz="800">
                <a:latin typeface="Arial Narrow" pitchFamily="34" charset="0"/>
              </a:rPr>
              <a:pPr algn="r"/>
              <a:t>11</a:t>
            </a:fld>
            <a:endParaRPr lang="es-CO" sz="800">
              <a:latin typeface="Arial Narrow" pitchFamily="34" charset="0"/>
            </a:endParaRPr>
          </a:p>
        </p:txBody>
      </p:sp>
      <p:sp>
        <p:nvSpPr>
          <p:cNvPr id="338948" name="3 Marcador de pie de página"/>
          <p:cNvSpPr txBox="1">
            <a:spLocks noGrp="1"/>
          </p:cNvSpPr>
          <p:nvPr/>
        </p:nvSpPr>
        <p:spPr bwMode="auto">
          <a:xfrm>
            <a:off x="252413" y="6624638"/>
            <a:ext cx="2895600" cy="215900"/>
          </a:xfrm>
          <a:prstGeom prst="rect">
            <a:avLst/>
          </a:prstGeom>
          <a:noFill/>
          <a:ln w="9525">
            <a:noFill/>
            <a:miter lim="800000"/>
            <a:headEnd/>
            <a:tailEnd/>
          </a:ln>
        </p:spPr>
        <p:txBody>
          <a:bodyPr anchor="ctr"/>
          <a:lstStyle/>
          <a:p>
            <a:r>
              <a:rPr lang="es-CO" sz="800">
                <a:latin typeface="Arial Narrow" pitchFamily="34" charset="0"/>
              </a:rPr>
              <a:t>Ministerio de Hacienda y Crédito Público – República de Colombia</a:t>
            </a:r>
          </a:p>
        </p:txBody>
      </p:sp>
      <p:sp>
        <p:nvSpPr>
          <p:cNvPr id="338949" name="5 Subtítulo"/>
          <p:cNvSpPr>
            <a:spLocks noGrp="1"/>
          </p:cNvSpPr>
          <p:nvPr>
            <p:ph type="subTitle" idx="4294967295"/>
          </p:nvPr>
        </p:nvSpPr>
        <p:spPr bwMode="auto">
          <a:xfrm>
            <a:off x="252413" y="1079500"/>
            <a:ext cx="8639175" cy="5508625"/>
          </a:xfrm>
          <a:prstGeom prst="rect">
            <a:avLst/>
          </a:prstGeom>
          <a:noFill/>
          <a:ln>
            <a:miter lim="800000"/>
            <a:headEnd/>
            <a:tailEnd/>
          </a:ln>
        </p:spPr>
        <p:txBody>
          <a:bodyPr/>
          <a:lstStyle/>
          <a:p>
            <a:pPr marL="352425" indent="-352425" eaLnBrk="1" hangingPunct="1">
              <a:spcBef>
                <a:spcPts val="600"/>
              </a:spcBef>
              <a:buFont typeface="Arial Narrow" pitchFamily="34" charset="0"/>
              <a:buAutoNum type="arabicPeriod"/>
            </a:pPr>
            <a:r>
              <a:rPr lang="es-CO" sz="2000" smtClean="0">
                <a:solidFill>
                  <a:srgbClr val="0F4B87"/>
                </a:solidFill>
              </a:rPr>
              <a:t>Solidez en los fundamentales de la economía colombiana</a:t>
            </a:r>
          </a:p>
          <a:p>
            <a:pPr marL="352425" indent="-352425" eaLnBrk="1" hangingPunct="1">
              <a:spcBef>
                <a:spcPts val="600"/>
              </a:spcBef>
              <a:buFont typeface="Arial Narrow" pitchFamily="34" charset="0"/>
              <a:buAutoNum type="arabicPeriod"/>
            </a:pPr>
            <a:r>
              <a:rPr lang="es-CO" sz="2000" b="1" smtClean="0">
                <a:solidFill>
                  <a:srgbClr val="0F4B87"/>
                </a:solidFill>
              </a:rPr>
              <a:t>La economía colombiana resistió la crisis</a:t>
            </a:r>
          </a:p>
          <a:p>
            <a:pPr marL="352425" indent="-352425" eaLnBrk="1" hangingPunct="1">
              <a:spcBef>
                <a:spcPts val="600"/>
              </a:spcBef>
              <a:buFont typeface="Arial Narrow" pitchFamily="34" charset="0"/>
              <a:buAutoNum type="arabicPeriod"/>
            </a:pPr>
            <a:r>
              <a:rPr lang="es-ES" sz="2000" smtClean="0">
                <a:solidFill>
                  <a:srgbClr val="0F4B87"/>
                </a:solidFill>
              </a:rPr>
              <a:t>Perspectivas de la economía para 2010</a:t>
            </a:r>
          </a:p>
          <a:p>
            <a:pPr marL="352425" indent="-352425" eaLnBrk="1" hangingPunct="1">
              <a:spcBef>
                <a:spcPts val="600"/>
              </a:spcBef>
              <a:buFont typeface="Arial Narrow" pitchFamily="34" charset="0"/>
              <a:buAutoNum type="arabicPeriod"/>
            </a:pPr>
            <a:r>
              <a:rPr lang="es-CO" sz="2000" smtClean="0">
                <a:solidFill>
                  <a:srgbClr val="0F4B87"/>
                </a:solidFill>
              </a:rPr>
              <a:t>Nuevos desafíos en el mediano plazo</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25" name="4 Título"/>
          <p:cNvSpPr>
            <a:spLocks noGrp="1"/>
          </p:cNvSpPr>
          <p:nvPr>
            <p:ph type="ctrTitle" idx="4294967295"/>
          </p:nvPr>
        </p:nvSpPr>
        <p:spPr bwMode="auto">
          <a:xfrm>
            <a:off x="827088" y="107950"/>
            <a:ext cx="7812087" cy="612775"/>
          </a:xfrm>
          <a:prstGeom prst="rect">
            <a:avLst/>
          </a:prstGeom>
          <a:noFill/>
          <a:ln>
            <a:miter lim="800000"/>
            <a:headEnd/>
            <a:tailEnd/>
          </a:ln>
        </p:spPr>
        <p:txBody>
          <a:bodyPr anchor="ctr"/>
          <a:lstStyle/>
          <a:p>
            <a:r>
              <a:rPr lang="es-ES" sz="2000" b="1" smtClean="0"/>
              <a:t>La economía colombiana resistió la crisis</a:t>
            </a:r>
            <a:endParaRPr lang="es-CO" sz="2000" b="1" smtClean="0"/>
          </a:p>
        </p:txBody>
      </p:sp>
      <p:sp>
        <p:nvSpPr>
          <p:cNvPr id="137226" name="8 Marcador de texto"/>
          <p:cNvSpPr>
            <a:spLocks noGrp="1"/>
          </p:cNvSpPr>
          <p:nvPr>
            <p:ph type="body" sz="quarter" idx="4294967295"/>
          </p:nvPr>
        </p:nvSpPr>
        <p:spPr bwMode="auto">
          <a:xfrm>
            <a:off x="252413" y="873125"/>
            <a:ext cx="8640762" cy="252413"/>
          </a:xfrm>
          <a:prstGeom prst="rect">
            <a:avLst/>
          </a:prstGeom>
          <a:solidFill>
            <a:srgbClr val="0F4B87"/>
          </a:solidFill>
          <a:ln>
            <a:miter lim="800000"/>
            <a:headEnd/>
            <a:tailEnd/>
          </a:ln>
        </p:spPr>
        <p:txBody>
          <a:bodyPr/>
          <a:lstStyle/>
          <a:p>
            <a:pPr>
              <a:buFont typeface="Arial" charset="0"/>
              <a:buNone/>
            </a:pPr>
            <a:r>
              <a:rPr lang="es-ES" sz="1200" b="1" smtClean="0">
                <a:solidFill>
                  <a:schemeClr val="bg1"/>
                </a:solidFill>
              </a:rPr>
              <a:t>Crecimiento económico 2009 (Variación %)</a:t>
            </a:r>
            <a:br>
              <a:rPr lang="es-ES" sz="1200" b="1" smtClean="0">
                <a:solidFill>
                  <a:schemeClr val="bg1"/>
                </a:solidFill>
              </a:rPr>
            </a:br>
            <a:r>
              <a:rPr lang="es-ES" sz="1200" b="1" smtClean="0">
                <a:solidFill>
                  <a:schemeClr val="bg1"/>
                </a:solidFill>
              </a:rPr>
              <a:t>(% del PIB)</a:t>
            </a:r>
          </a:p>
        </p:txBody>
      </p:sp>
      <p:sp>
        <p:nvSpPr>
          <p:cNvPr id="75782" name="1 Marcador de fecha"/>
          <p:cNvSpPr txBox="1">
            <a:spLocks noGrp="1"/>
          </p:cNvSpPr>
          <p:nvPr/>
        </p:nvSpPr>
        <p:spPr bwMode="auto">
          <a:xfrm>
            <a:off x="3505200" y="6624638"/>
            <a:ext cx="2133600" cy="215900"/>
          </a:xfrm>
          <a:prstGeom prst="rect">
            <a:avLst/>
          </a:prstGeom>
          <a:noFill/>
          <a:ln>
            <a:miter lim="800000"/>
            <a:headEnd/>
            <a:tailEnd/>
          </a:ln>
        </p:spPr>
        <p:txBody>
          <a:bodyPr anchor="ctr"/>
          <a:lstStyle/>
          <a:p>
            <a:pPr algn="ctr">
              <a:defRPr/>
            </a:pPr>
            <a:fld id="{8D75C551-119E-4BFE-8B08-531224D74BC7}" type="datetime1">
              <a:rPr lang="es-CO" sz="800">
                <a:latin typeface="+mn-lt"/>
              </a:rPr>
              <a:pPr algn="ctr">
                <a:defRPr/>
              </a:pPr>
              <a:t>02/06/2010</a:t>
            </a:fld>
            <a:endParaRPr lang="es-CO" sz="800">
              <a:latin typeface="+mn-lt"/>
            </a:endParaRPr>
          </a:p>
        </p:txBody>
      </p:sp>
      <p:sp>
        <p:nvSpPr>
          <p:cNvPr id="75783" name="2 Marcador de número de diapositiva"/>
          <p:cNvSpPr txBox="1">
            <a:spLocks noGrp="1"/>
          </p:cNvSpPr>
          <p:nvPr/>
        </p:nvSpPr>
        <p:spPr bwMode="auto">
          <a:xfrm>
            <a:off x="6757988" y="6624638"/>
            <a:ext cx="2133600" cy="215900"/>
          </a:xfrm>
          <a:prstGeom prst="rect">
            <a:avLst/>
          </a:prstGeom>
          <a:noFill/>
          <a:ln>
            <a:miter lim="800000"/>
            <a:headEnd/>
            <a:tailEnd/>
          </a:ln>
        </p:spPr>
        <p:txBody>
          <a:bodyPr anchor="ctr"/>
          <a:lstStyle/>
          <a:p>
            <a:pPr algn="r">
              <a:defRPr/>
            </a:pPr>
            <a:fld id="{4F50E679-1171-488C-9C8A-B25B4E97A717}" type="slidenum">
              <a:rPr lang="es-CO" sz="800">
                <a:latin typeface="+mn-lt"/>
              </a:rPr>
              <a:pPr algn="r">
                <a:defRPr/>
              </a:pPr>
              <a:t>12</a:t>
            </a:fld>
            <a:endParaRPr lang="es-CO" sz="800">
              <a:latin typeface="+mn-lt"/>
            </a:endParaRPr>
          </a:p>
        </p:txBody>
      </p:sp>
      <p:sp>
        <p:nvSpPr>
          <p:cNvPr id="75784" name="3 Marcador de pie de página"/>
          <p:cNvSpPr txBox="1">
            <a:spLocks noGrp="1"/>
          </p:cNvSpPr>
          <p:nvPr/>
        </p:nvSpPr>
        <p:spPr bwMode="auto">
          <a:xfrm>
            <a:off x="252413" y="6624638"/>
            <a:ext cx="2895600" cy="215900"/>
          </a:xfrm>
          <a:prstGeom prst="rect">
            <a:avLst/>
          </a:prstGeom>
          <a:noFill/>
          <a:ln>
            <a:miter lim="800000"/>
            <a:headEnd/>
            <a:tailEnd/>
          </a:ln>
        </p:spPr>
        <p:txBody>
          <a:bodyPr anchor="ctr"/>
          <a:lstStyle/>
          <a:p>
            <a:pPr>
              <a:defRPr/>
            </a:pPr>
            <a:r>
              <a:rPr lang="es-CO" sz="800">
                <a:latin typeface="+mn-lt"/>
              </a:rPr>
              <a:t>Ministerio de Hacienda y Crédito Público – República de Colombia</a:t>
            </a:r>
          </a:p>
        </p:txBody>
      </p:sp>
      <p:sp>
        <p:nvSpPr>
          <p:cNvPr id="137230" name="6 Subtítulo"/>
          <p:cNvSpPr>
            <a:spLocks noGrp="1"/>
          </p:cNvSpPr>
          <p:nvPr>
            <p:ph type="subTitle" idx="4294967295"/>
          </p:nvPr>
        </p:nvSpPr>
        <p:spPr bwMode="auto">
          <a:xfrm>
            <a:off x="-36513" y="5013325"/>
            <a:ext cx="9001126" cy="1584325"/>
          </a:xfrm>
          <a:prstGeom prst="rect">
            <a:avLst/>
          </a:prstGeom>
          <a:noFill/>
          <a:ln>
            <a:miter lim="800000"/>
            <a:headEnd/>
            <a:tailEnd/>
          </a:ln>
        </p:spPr>
        <p:txBody>
          <a:bodyPr/>
          <a:lstStyle/>
          <a:p>
            <a:pPr marL="365125" indent="-365125">
              <a:spcBef>
                <a:spcPts val="600"/>
              </a:spcBef>
            </a:pPr>
            <a:endParaRPr lang="es-ES" sz="1600" smtClean="0">
              <a:cs typeface="Arial" charset="0"/>
            </a:endParaRPr>
          </a:p>
          <a:p>
            <a:pPr marL="365125" indent="-365125">
              <a:spcBef>
                <a:spcPts val="600"/>
              </a:spcBef>
            </a:pPr>
            <a:endParaRPr lang="es-ES" sz="1600" smtClean="0">
              <a:cs typeface="Arial" charset="0"/>
            </a:endParaRPr>
          </a:p>
          <a:p>
            <a:pPr marL="365125" indent="-365125">
              <a:spcBef>
                <a:spcPts val="600"/>
              </a:spcBef>
            </a:pPr>
            <a:r>
              <a:rPr lang="es-ES" sz="1600" smtClean="0">
                <a:cs typeface="Arial" charset="0"/>
              </a:rPr>
              <a:t>El conjunto de políticas desarrolladas por el país le permitió un crecimiento positivo en 2009, resultado favorable en el contexto mundial</a:t>
            </a:r>
          </a:p>
          <a:p>
            <a:pPr marL="365125" indent="-365125">
              <a:spcBef>
                <a:spcPts val="600"/>
              </a:spcBef>
            </a:pPr>
            <a:endParaRPr lang="es-ES" sz="1600" smtClean="0">
              <a:cs typeface="Arial" charset="0"/>
            </a:endParaRPr>
          </a:p>
          <a:p>
            <a:pPr marL="365125" indent="-365125">
              <a:spcBef>
                <a:spcPts val="600"/>
              </a:spcBef>
            </a:pPr>
            <a:endParaRPr lang="es-ES" sz="1600" smtClean="0">
              <a:cs typeface="Arial" charset="0"/>
            </a:endParaRPr>
          </a:p>
          <a:p>
            <a:pPr marL="365125" indent="-365125">
              <a:spcBef>
                <a:spcPts val="600"/>
              </a:spcBef>
              <a:buFont typeface="+mj-lt"/>
              <a:buNone/>
            </a:pPr>
            <a:endParaRPr lang="es-ES" sz="1600" smtClean="0">
              <a:cs typeface="Arial" charset="0"/>
            </a:endParaRPr>
          </a:p>
          <a:p>
            <a:pPr marL="365125" indent="-365125">
              <a:spcBef>
                <a:spcPts val="600"/>
              </a:spcBef>
              <a:buFont typeface="+mj-lt"/>
              <a:buNone/>
            </a:pPr>
            <a:endParaRPr lang="es-ES" sz="1600" smtClean="0"/>
          </a:p>
        </p:txBody>
      </p:sp>
      <p:graphicFrame>
        <p:nvGraphicFramePr>
          <p:cNvPr id="137224" name="Object 3"/>
          <p:cNvGraphicFramePr>
            <a:graphicFrameLocks noChangeAspect="1"/>
          </p:cNvGraphicFramePr>
          <p:nvPr/>
        </p:nvGraphicFramePr>
        <p:xfrm>
          <a:off x="322263" y="1128713"/>
          <a:ext cx="8281987" cy="4387850"/>
        </p:xfrm>
        <a:graphic>
          <a:graphicData uri="http://schemas.openxmlformats.org/presentationml/2006/ole">
            <p:oleObj spid="_x0000_s137224" name="Gráfico" r:id="rId3" imgW="8220151" imgH="5029200" progId="MSGraph.Chart.8">
              <p:embed followColorScheme="full"/>
            </p:oleObj>
          </a:graphicData>
        </a:graphic>
      </p:graphicFrame>
      <p:sp>
        <p:nvSpPr>
          <p:cNvPr id="12" name="11 Elipse"/>
          <p:cNvSpPr/>
          <p:nvPr/>
        </p:nvSpPr>
        <p:spPr>
          <a:xfrm>
            <a:off x="2847975" y="2497138"/>
            <a:ext cx="428625" cy="5715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ES" sz="2600" b="1"/>
          </a:p>
        </p:txBody>
      </p:sp>
      <p:sp>
        <p:nvSpPr>
          <p:cNvPr id="137232" name="Text Box 3"/>
          <p:cNvSpPr txBox="1">
            <a:spLocks noChangeArrowheads="1"/>
          </p:cNvSpPr>
          <p:nvPr/>
        </p:nvSpPr>
        <p:spPr bwMode="auto">
          <a:xfrm>
            <a:off x="928688" y="5300663"/>
            <a:ext cx="7072312" cy="274637"/>
          </a:xfrm>
          <a:prstGeom prst="rect">
            <a:avLst/>
          </a:prstGeom>
          <a:noFill/>
          <a:ln w="9525" algn="ctr">
            <a:noFill/>
            <a:miter lim="800000"/>
            <a:headEnd/>
            <a:tailEnd/>
          </a:ln>
        </p:spPr>
        <p:txBody>
          <a:bodyPr>
            <a:spAutoFit/>
          </a:bodyPr>
          <a:lstStyle/>
          <a:p>
            <a:pPr>
              <a:spcBef>
                <a:spcPct val="50000"/>
              </a:spcBef>
            </a:pPr>
            <a:r>
              <a:rPr lang="es-ES" sz="1200">
                <a:solidFill>
                  <a:srgbClr val="000000"/>
                </a:solidFill>
                <a:latin typeface="Arial Narrow" pitchFamily="34" charset="0"/>
              </a:rPr>
              <a:t>* Cifra según FMI (WEO abril de 2010) , los demás  países muestran el dato observado para 2009 </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4" name="4 Título"/>
          <p:cNvSpPr>
            <a:spLocks noGrp="1"/>
          </p:cNvSpPr>
          <p:nvPr>
            <p:ph type="ctrTitle"/>
          </p:nvPr>
        </p:nvSpPr>
        <p:spPr bwMode="auto">
          <a:xfrm>
            <a:off x="1079500" y="107950"/>
            <a:ext cx="7812088" cy="612775"/>
          </a:xfrm>
          <a:noFill/>
          <a:ln>
            <a:miter lim="800000"/>
            <a:headEnd/>
            <a:tailEnd/>
          </a:ln>
        </p:spPr>
        <p:txBody>
          <a:bodyPr vert="horz" wrap="square" lIns="91440" tIns="45720" rIns="91440" bIns="45720" numCol="1" anchorCtr="0" compatLnSpc="1">
            <a:prstTxWarp prst="textNoShape">
              <a:avLst/>
            </a:prstTxWarp>
          </a:bodyPr>
          <a:lstStyle/>
          <a:p>
            <a:pPr algn="ctr" eaLnBrk="1" hangingPunct="1"/>
            <a:r>
              <a:rPr lang="es-ES" sz="2000" smtClean="0"/>
              <a:t>La economía colombiana resistió la crisis</a:t>
            </a:r>
            <a:endParaRPr lang="es-CO" sz="2000" smtClean="0"/>
          </a:p>
        </p:txBody>
      </p:sp>
      <p:sp>
        <p:nvSpPr>
          <p:cNvPr id="76805" name="8 Marcador de texto"/>
          <p:cNvSpPr>
            <a:spLocks noGrp="1"/>
          </p:cNvSpPr>
          <p:nvPr>
            <p:ph type="body" sz="quarter" idx="24"/>
          </p:nvPr>
        </p:nvSpPr>
        <p:spPr bwMode="auto">
          <a:xfrm>
            <a:off x="252413" y="908050"/>
            <a:ext cx="8640762" cy="252413"/>
          </a:xfrm>
          <a:ln>
            <a:miter lim="800000"/>
            <a:headEnd/>
            <a:tailEnd/>
          </a:ln>
        </p:spPr>
        <p:txBody>
          <a:bodyPr vert="horz" wrap="square" lIns="91440" tIns="45720" rIns="91440" bIns="45720" numCol="1" anchor="t" anchorCtr="0" compatLnSpc="1">
            <a:prstTxWarp prst="textNoShape">
              <a:avLst/>
            </a:prstTxWarp>
          </a:bodyPr>
          <a:lstStyle/>
          <a:p>
            <a:pPr eaLnBrk="1" hangingPunct="1"/>
            <a:r>
              <a:rPr lang="es-ES" smtClean="0"/>
              <a:t>Crecimiento de la demanda de las administraciones públicas* (Variación % anual)</a:t>
            </a:r>
            <a:br>
              <a:rPr lang="es-ES" smtClean="0"/>
            </a:br>
            <a:r>
              <a:rPr lang="es-ES" smtClean="0"/>
              <a:t>(% del PIB)</a:t>
            </a:r>
          </a:p>
        </p:txBody>
      </p:sp>
      <p:sp>
        <p:nvSpPr>
          <p:cNvPr id="76806" name="1 Marcador de fecha"/>
          <p:cNvSpPr>
            <a:spLocks noGrp="1"/>
          </p:cNvSpPr>
          <p:nvPr>
            <p:ph type="dt" sz="quarter" idx="2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3A6FE87-6B90-42B1-AF61-5AA92327F94A}" type="datetime1">
              <a:rPr lang="es-CO"/>
              <a:pPr fontAlgn="base">
                <a:spcBef>
                  <a:spcPct val="0"/>
                </a:spcBef>
                <a:spcAft>
                  <a:spcPct val="0"/>
                </a:spcAft>
                <a:defRPr/>
              </a:pPr>
              <a:t>02/06/2010</a:t>
            </a:fld>
            <a:endParaRPr lang="es-CO"/>
          </a:p>
        </p:txBody>
      </p:sp>
      <p:sp>
        <p:nvSpPr>
          <p:cNvPr id="76807" name="2 Marcador de número de diapositiva"/>
          <p:cNvSpPr>
            <a:spLocks noGrp="1"/>
          </p:cNvSpPr>
          <p:nvPr>
            <p:ph type="sldNum" sz="quarter" idx="27"/>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E2AF4BD-9528-4DD5-B2C6-07DEDA2D2DC6}" type="slidenum">
              <a:rPr lang="es-CO"/>
              <a:pPr fontAlgn="base">
                <a:spcBef>
                  <a:spcPct val="0"/>
                </a:spcBef>
                <a:spcAft>
                  <a:spcPct val="0"/>
                </a:spcAft>
                <a:defRPr/>
              </a:pPr>
              <a:t>13</a:t>
            </a:fld>
            <a:endParaRPr lang="es-CO"/>
          </a:p>
        </p:txBody>
      </p:sp>
      <p:sp>
        <p:nvSpPr>
          <p:cNvPr id="76808" name="3 Marcador de pie de página"/>
          <p:cNvSpPr>
            <a:spLocks noGrp="1"/>
          </p:cNvSpPr>
          <p:nvPr>
            <p:ph type="ftr" sz="quarter" idx="26"/>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s-CO"/>
              <a:t>Ministerio de Hacienda y Crédito Público – República de Colombia</a:t>
            </a:r>
          </a:p>
        </p:txBody>
      </p:sp>
      <p:sp>
        <p:nvSpPr>
          <p:cNvPr id="76809" name="6 Subtítulo"/>
          <p:cNvSpPr>
            <a:spLocks noGrp="1"/>
          </p:cNvSpPr>
          <p:nvPr>
            <p:ph type="subTitle" idx="1"/>
          </p:nvPr>
        </p:nvSpPr>
        <p:spPr bwMode="auto">
          <a:xfrm>
            <a:off x="252413" y="4868863"/>
            <a:ext cx="8639175" cy="1584325"/>
          </a:xfrm>
          <a:noFill/>
          <a:ln>
            <a:miter lim="800000"/>
            <a:headEnd/>
            <a:tailEnd/>
          </a:ln>
        </p:spPr>
        <p:txBody>
          <a:bodyPr vert="horz" wrap="square" lIns="91440" tIns="45720" rIns="91440" bIns="45720" numCol="1" anchor="t" anchorCtr="0" compatLnSpc="1">
            <a:prstTxWarp prst="textNoShape">
              <a:avLst/>
            </a:prstTxWarp>
          </a:bodyPr>
          <a:lstStyle/>
          <a:p>
            <a:pPr eaLnBrk="1" hangingPunct="1">
              <a:buFont typeface="Arial" charset="0"/>
              <a:buChar char="•"/>
            </a:pPr>
            <a:endParaRPr lang="es-ES" sz="1800" smtClean="0">
              <a:cs typeface="Arial" charset="0"/>
            </a:endParaRPr>
          </a:p>
          <a:p>
            <a:pPr eaLnBrk="1" hangingPunct="1">
              <a:buFont typeface="Arial" charset="0"/>
              <a:buChar char="•"/>
            </a:pPr>
            <a:endParaRPr lang="es-ES" sz="1800" smtClean="0">
              <a:cs typeface="Arial" charset="0"/>
            </a:endParaRPr>
          </a:p>
          <a:p>
            <a:pPr eaLnBrk="1" hangingPunct="1">
              <a:buFont typeface="Arial" charset="0"/>
              <a:buChar char="•"/>
            </a:pPr>
            <a:r>
              <a:rPr lang="es-ES" sz="1800" smtClean="0">
                <a:cs typeface="Arial" charset="0"/>
              </a:rPr>
              <a:t>La política contracíclica permitió que la economía colombiana alcanzara un crecimiento positivo en 2009</a:t>
            </a:r>
          </a:p>
          <a:p>
            <a:pPr eaLnBrk="1" hangingPunct="1">
              <a:buFont typeface="Arial" charset="0"/>
              <a:buChar char="•"/>
            </a:pPr>
            <a:endParaRPr lang="es-ES" sz="1800" smtClean="0">
              <a:cs typeface="Arial" charset="0"/>
            </a:endParaRPr>
          </a:p>
          <a:p>
            <a:pPr eaLnBrk="1" hangingPunct="1">
              <a:buFont typeface="Arial" charset="0"/>
              <a:buChar char="•"/>
            </a:pPr>
            <a:endParaRPr lang="es-ES" sz="1800" smtClean="0">
              <a:cs typeface="Arial" charset="0"/>
            </a:endParaRPr>
          </a:p>
          <a:p>
            <a:pPr eaLnBrk="1" hangingPunct="1">
              <a:buFont typeface="+mj-lt"/>
              <a:buNone/>
            </a:pPr>
            <a:endParaRPr lang="es-ES" sz="1800" smtClean="0">
              <a:cs typeface="Arial" charset="0"/>
            </a:endParaRPr>
          </a:p>
          <a:p>
            <a:pPr eaLnBrk="1" hangingPunct="1">
              <a:buFont typeface="+mj-lt"/>
              <a:buNone/>
            </a:pPr>
            <a:endParaRPr lang="es-ES" sz="1800" smtClean="0"/>
          </a:p>
        </p:txBody>
      </p:sp>
      <p:sp>
        <p:nvSpPr>
          <p:cNvPr id="76810" name="Text Box 3"/>
          <p:cNvSpPr txBox="1">
            <a:spLocks noChangeArrowheads="1"/>
          </p:cNvSpPr>
          <p:nvPr/>
        </p:nvSpPr>
        <p:spPr bwMode="auto">
          <a:xfrm>
            <a:off x="928688" y="5300663"/>
            <a:ext cx="7072312" cy="230187"/>
          </a:xfrm>
          <a:prstGeom prst="rect">
            <a:avLst/>
          </a:prstGeom>
          <a:noFill/>
          <a:ln w="9525" algn="ctr">
            <a:noFill/>
            <a:miter lim="800000"/>
            <a:headEnd/>
            <a:tailEnd/>
          </a:ln>
        </p:spPr>
        <p:txBody>
          <a:bodyPr>
            <a:spAutoFit/>
          </a:bodyPr>
          <a:lstStyle/>
          <a:p>
            <a:pPr>
              <a:spcBef>
                <a:spcPct val="50000"/>
              </a:spcBef>
            </a:pPr>
            <a:r>
              <a:rPr lang="es-ES" sz="900">
                <a:solidFill>
                  <a:srgbClr val="000000"/>
                </a:solidFill>
                <a:latin typeface="Arial Narrow" pitchFamily="34" charset="0"/>
              </a:rPr>
              <a:t>Fuente: DANE. Cálculos Ministerio de Hacienda. * Incluye obras civiles y consumo público.</a:t>
            </a:r>
          </a:p>
        </p:txBody>
      </p:sp>
      <p:graphicFrame>
        <p:nvGraphicFramePr>
          <p:cNvPr id="76803" name="Object 4"/>
          <p:cNvGraphicFramePr>
            <a:graphicFrameLocks noGrp="1" noChangeAspect="1"/>
          </p:cNvGraphicFramePr>
          <p:nvPr>
            <p:ph idx="4294967295"/>
          </p:nvPr>
        </p:nvGraphicFramePr>
        <p:xfrm>
          <a:off x="395288" y="1196975"/>
          <a:ext cx="7345362" cy="4210050"/>
        </p:xfrm>
        <a:graphic>
          <a:graphicData uri="http://schemas.openxmlformats.org/presentationml/2006/ole">
            <p:oleObj spid="_x0000_s76803" name="Worksheet" r:id="rId3" imgW="7610551" imgH="4362602" progId="Excel.Sheet.8">
              <p:embed/>
            </p:oleObj>
          </a:graphicData>
        </a:graphic>
      </p:graphicFrame>
      <p:sp>
        <p:nvSpPr>
          <p:cNvPr id="76811" name="Rectangle 8"/>
          <p:cNvSpPr>
            <a:spLocks noChangeArrowheads="1"/>
          </p:cNvSpPr>
          <p:nvPr/>
        </p:nvSpPr>
        <p:spPr bwMode="auto">
          <a:xfrm>
            <a:off x="7019925" y="1196975"/>
            <a:ext cx="712788" cy="2247900"/>
          </a:xfrm>
          <a:prstGeom prst="rect">
            <a:avLst/>
          </a:prstGeom>
          <a:noFill/>
          <a:ln w="9525" algn="ctr">
            <a:solidFill>
              <a:srgbClr val="008080"/>
            </a:solidFill>
            <a:miter lim="800000"/>
            <a:headEnd/>
            <a:tailEnd/>
          </a:ln>
          <a:effectLst>
            <a:prstShdw prst="shdw17" dist="17961" dir="2700000">
              <a:srgbClr val="004D4D"/>
            </a:prstShdw>
          </a:effectLst>
        </p:spPr>
        <p:txBody>
          <a:bodyPr wrap="none" lIns="91365" tIns="45683" rIns="91365" bIns="45683" anchor="ctr"/>
          <a:lstStyle/>
          <a:p>
            <a:endParaRPr lang="es-ES">
              <a:latin typeface="Arial Narrow" pitchFamily="34" charset="0"/>
            </a:endParaRPr>
          </a:p>
        </p:txBody>
      </p:sp>
      <p:sp>
        <p:nvSpPr>
          <p:cNvPr id="15" name="Text Box 5"/>
          <p:cNvSpPr txBox="1">
            <a:spLocks noChangeArrowheads="1"/>
          </p:cNvSpPr>
          <p:nvPr/>
        </p:nvSpPr>
        <p:spPr bwMode="auto">
          <a:xfrm>
            <a:off x="7215188" y="3789363"/>
            <a:ext cx="1681162" cy="304800"/>
          </a:xfrm>
          <a:prstGeom prst="rect">
            <a:avLst/>
          </a:prstGeom>
          <a:noFill/>
          <a:ln w="9525" algn="ctr">
            <a:noFill/>
            <a:miter lim="800000"/>
            <a:headEnd/>
            <a:tailEnd/>
          </a:ln>
          <a:effectLst/>
        </p:spPr>
        <p:txBody>
          <a:bodyPr>
            <a:spAutoFit/>
          </a:bodyPr>
          <a:lstStyle/>
          <a:p>
            <a:pPr fontAlgn="auto">
              <a:spcBef>
                <a:spcPct val="50000"/>
              </a:spcBef>
              <a:spcAft>
                <a:spcPts val="0"/>
              </a:spcAft>
              <a:defRPr/>
            </a:pPr>
            <a:r>
              <a:rPr lang="es-ES" sz="1400" b="1" dirty="0">
                <a:solidFill>
                  <a:schemeClr val="tx2"/>
                </a:solidFill>
                <a:latin typeface="+mj-lt"/>
              </a:rPr>
              <a:t>2009: 10,2%</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1" name="2 Marcador de pie de página"/>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s-CO" smtClean="0"/>
              <a:t>Ministerio de Hacienda y Crédito Público – República de Colombia</a:t>
            </a:r>
          </a:p>
        </p:txBody>
      </p:sp>
      <p:sp>
        <p:nvSpPr>
          <p:cNvPr id="73732" name="4 Título"/>
          <p:cNvSpPr>
            <a:spLocks noGrp="1"/>
          </p:cNvSpPr>
          <p:nvPr>
            <p:ph type="ctrTitle" idx="4294967295"/>
          </p:nvPr>
        </p:nvSpPr>
        <p:spPr bwMode="auto">
          <a:xfrm>
            <a:off x="1079500" y="107950"/>
            <a:ext cx="7812088" cy="612775"/>
          </a:xfrm>
          <a:prstGeom prst="rect">
            <a:avLst/>
          </a:prstGeom>
          <a:noFill/>
          <a:ln>
            <a:miter lim="800000"/>
            <a:headEnd/>
            <a:tailEnd/>
          </a:ln>
        </p:spPr>
        <p:txBody>
          <a:bodyPr anchor="ctr"/>
          <a:lstStyle/>
          <a:p>
            <a:pPr eaLnBrk="1" hangingPunct="1"/>
            <a:r>
              <a:rPr lang="es-ES" sz="2000" b="1" smtClean="0"/>
              <a:t>La economía colombiana resistió la crisis</a:t>
            </a:r>
            <a:endParaRPr lang="es-CO" sz="2000" b="1" smtClean="0"/>
          </a:p>
        </p:txBody>
      </p:sp>
      <p:sp>
        <p:nvSpPr>
          <p:cNvPr id="73733" name="8 Marcador de texto"/>
          <p:cNvSpPr>
            <a:spLocks noGrp="1"/>
          </p:cNvSpPr>
          <p:nvPr>
            <p:ph type="body" sz="quarter" idx="4294967295"/>
          </p:nvPr>
        </p:nvSpPr>
        <p:spPr bwMode="auto">
          <a:xfrm>
            <a:off x="252413" y="1079500"/>
            <a:ext cx="4248150" cy="252413"/>
          </a:xfrm>
          <a:prstGeom prst="rect">
            <a:avLst/>
          </a:prstGeom>
          <a:solidFill>
            <a:srgbClr val="0F4B87"/>
          </a:solidFill>
          <a:ln>
            <a:miter lim="800000"/>
            <a:headEnd/>
            <a:tailEnd/>
          </a:ln>
        </p:spPr>
        <p:txBody>
          <a:bodyPr/>
          <a:lstStyle/>
          <a:p>
            <a:pPr eaLnBrk="1" hangingPunct="1">
              <a:buFont typeface="Arial" charset="0"/>
              <a:buNone/>
            </a:pPr>
            <a:r>
              <a:rPr lang="es-ES" sz="1200" b="1" smtClean="0">
                <a:solidFill>
                  <a:schemeClr val="bg1"/>
                </a:solidFill>
              </a:rPr>
              <a:t>Cambio en  la tasa de crecimiento de las exportaciones  2002-2008</a:t>
            </a:r>
          </a:p>
          <a:p>
            <a:pPr eaLnBrk="1" hangingPunct="1">
              <a:buFont typeface="Arial" charset="0"/>
              <a:buNone/>
            </a:pPr>
            <a:r>
              <a:rPr lang="es-ES" sz="1200" b="1" smtClean="0">
                <a:solidFill>
                  <a:schemeClr val="bg1"/>
                </a:solidFill>
              </a:rPr>
              <a:t>(Puntos del PIB)</a:t>
            </a:r>
          </a:p>
        </p:txBody>
      </p:sp>
      <p:sp>
        <p:nvSpPr>
          <p:cNvPr id="73734" name="10 Marcador de texto"/>
          <p:cNvSpPr>
            <a:spLocks noGrp="1"/>
          </p:cNvSpPr>
          <p:nvPr>
            <p:ph type="body" sz="quarter" idx="4294967295"/>
          </p:nvPr>
        </p:nvSpPr>
        <p:spPr bwMode="auto">
          <a:xfrm>
            <a:off x="4643438" y="1079500"/>
            <a:ext cx="4248150" cy="252413"/>
          </a:xfrm>
          <a:prstGeom prst="rect">
            <a:avLst/>
          </a:prstGeom>
          <a:solidFill>
            <a:srgbClr val="0F4B87"/>
          </a:solidFill>
          <a:ln>
            <a:miter lim="800000"/>
            <a:headEnd/>
            <a:tailEnd/>
          </a:ln>
        </p:spPr>
        <p:txBody>
          <a:bodyPr/>
          <a:lstStyle/>
          <a:p>
            <a:pPr eaLnBrk="1" hangingPunct="1">
              <a:buFont typeface="Arial" charset="0"/>
              <a:buNone/>
            </a:pPr>
            <a:r>
              <a:rPr lang="es-ES" sz="1200" b="1" smtClean="0">
                <a:solidFill>
                  <a:schemeClr val="bg1"/>
                </a:solidFill>
              </a:rPr>
              <a:t>Variación exportaciones América Latina (Var %)</a:t>
            </a:r>
          </a:p>
          <a:p>
            <a:pPr eaLnBrk="1" hangingPunct="1">
              <a:buFont typeface="Arial" charset="0"/>
              <a:buNone/>
            </a:pPr>
            <a:r>
              <a:rPr lang="es-ES" sz="1200" b="1" smtClean="0">
                <a:solidFill>
                  <a:schemeClr val="bg1"/>
                </a:solidFill>
              </a:rPr>
              <a:t>(Puntos porcentuales)</a:t>
            </a:r>
          </a:p>
        </p:txBody>
      </p:sp>
      <p:sp>
        <p:nvSpPr>
          <p:cNvPr id="73735" name="1 Marcador de fecha"/>
          <p:cNvSpPr txBox="1">
            <a:spLocks noGrp="1"/>
          </p:cNvSpPr>
          <p:nvPr/>
        </p:nvSpPr>
        <p:spPr bwMode="auto">
          <a:xfrm>
            <a:off x="3505200" y="6624638"/>
            <a:ext cx="2133600" cy="215900"/>
          </a:xfrm>
          <a:prstGeom prst="rect">
            <a:avLst/>
          </a:prstGeom>
          <a:noFill/>
          <a:ln w="9525">
            <a:noFill/>
            <a:miter lim="800000"/>
            <a:headEnd/>
            <a:tailEnd/>
          </a:ln>
        </p:spPr>
        <p:txBody>
          <a:bodyPr anchor="ctr"/>
          <a:lstStyle/>
          <a:p>
            <a:pPr algn="ctr"/>
            <a:fld id="{0466EEBD-F77C-46DD-AA63-C6BA7C1B32C0}" type="datetime1">
              <a:rPr lang="es-CO" sz="800">
                <a:latin typeface="Arial Narrow" pitchFamily="34" charset="0"/>
              </a:rPr>
              <a:pPr algn="ctr"/>
              <a:t>02/06/2010</a:t>
            </a:fld>
            <a:endParaRPr lang="es-CO" sz="800">
              <a:latin typeface="Arial Narrow" pitchFamily="34" charset="0"/>
            </a:endParaRPr>
          </a:p>
        </p:txBody>
      </p:sp>
      <p:sp>
        <p:nvSpPr>
          <p:cNvPr id="73736" name="2 Marcador de número de diapositiva"/>
          <p:cNvSpPr txBox="1">
            <a:spLocks noGrp="1"/>
          </p:cNvSpPr>
          <p:nvPr/>
        </p:nvSpPr>
        <p:spPr bwMode="auto">
          <a:xfrm>
            <a:off x="6757988" y="6624638"/>
            <a:ext cx="2133600" cy="215900"/>
          </a:xfrm>
          <a:prstGeom prst="rect">
            <a:avLst/>
          </a:prstGeom>
          <a:noFill/>
          <a:ln w="9525">
            <a:noFill/>
            <a:miter lim="800000"/>
            <a:headEnd/>
            <a:tailEnd/>
          </a:ln>
        </p:spPr>
        <p:txBody>
          <a:bodyPr anchor="ctr"/>
          <a:lstStyle/>
          <a:p>
            <a:pPr algn="r"/>
            <a:fld id="{80356F99-6743-4564-A23F-98D187B7A0B4}" type="slidenum">
              <a:rPr lang="es-CO" sz="800">
                <a:latin typeface="Arial Narrow" pitchFamily="34" charset="0"/>
              </a:rPr>
              <a:pPr algn="r"/>
              <a:t>14</a:t>
            </a:fld>
            <a:endParaRPr lang="es-CO" sz="800">
              <a:latin typeface="Arial Narrow" pitchFamily="34" charset="0"/>
            </a:endParaRPr>
          </a:p>
        </p:txBody>
      </p:sp>
      <p:sp>
        <p:nvSpPr>
          <p:cNvPr id="73737" name="3 Marcador de pie de página"/>
          <p:cNvSpPr txBox="1">
            <a:spLocks noGrp="1"/>
          </p:cNvSpPr>
          <p:nvPr/>
        </p:nvSpPr>
        <p:spPr bwMode="auto">
          <a:xfrm>
            <a:off x="252413" y="6624638"/>
            <a:ext cx="2895600" cy="215900"/>
          </a:xfrm>
          <a:prstGeom prst="rect">
            <a:avLst/>
          </a:prstGeom>
          <a:noFill/>
          <a:ln w="9525">
            <a:noFill/>
            <a:miter lim="800000"/>
            <a:headEnd/>
            <a:tailEnd/>
          </a:ln>
        </p:spPr>
        <p:txBody>
          <a:bodyPr anchor="ctr"/>
          <a:lstStyle/>
          <a:p>
            <a:r>
              <a:rPr lang="es-CO" sz="800">
                <a:latin typeface="Arial Narrow" pitchFamily="34" charset="0"/>
              </a:rPr>
              <a:t>Ministerio de Hacienda y Crédito Público – República de Colombia</a:t>
            </a:r>
          </a:p>
        </p:txBody>
      </p:sp>
      <p:sp>
        <p:nvSpPr>
          <p:cNvPr id="73738" name="6 Subtítulo"/>
          <p:cNvSpPr>
            <a:spLocks noGrp="1"/>
          </p:cNvSpPr>
          <p:nvPr>
            <p:ph type="subTitle" idx="4294967295"/>
          </p:nvPr>
        </p:nvSpPr>
        <p:spPr bwMode="auto">
          <a:xfrm>
            <a:off x="252413" y="4797425"/>
            <a:ext cx="8639175" cy="1584325"/>
          </a:xfrm>
          <a:prstGeom prst="rect">
            <a:avLst/>
          </a:prstGeom>
          <a:noFill/>
          <a:ln>
            <a:miter lim="800000"/>
            <a:headEnd/>
            <a:tailEnd/>
          </a:ln>
        </p:spPr>
        <p:txBody>
          <a:bodyPr/>
          <a:lstStyle/>
          <a:p>
            <a:pPr marL="368300" indent="-368300" eaLnBrk="1" hangingPunct="1">
              <a:spcBef>
                <a:spcPts val="600"/>
              </a:spcBef>
            </a:pPr>
            <a:r>
              <a:rPr lang="es-ES" sz="2000" smtClean="0">
                <a:cs typeface="Arial" charset="0"/>
              </a:rPr>
              <a:t>En el campo externo, la dinámica de las exportaciones en Colombia fue muy buena frente a la región en el período 2002-2008 y en 2009 el efecto de la crisis sobre las exportaciones fue moderado</a:t>
            </a:r>
          </a:p>
          <a:p>
            <a:pPr marL="368300" indent="-368300" eaLnBrk="1" hangingPunct="1">
              <a:spcBef>
                <a:spcPts val="600"/>
              </a:spcBef>
            </a:pPr>
            <a:endParaRPr lang="es-ES" sz="2000" smtClean="0">
              <a:cs typeface="Arial" charset="0"/>
            </a:endParaRPr>
          </a:p>
          <a:p>
            <a:pPr marL="368300" indent="-368300" eaLnBrk="1" hangingPunct="1">
              <a:spcBef>
                <a:spcPts val="600"/>
              </a:spcBef>
              <a:buFont typeface="+mj-lt"/>
              <a:buNone/>
            </a:pPr>
            <a:endParaRPr lang="es-ES" sz="2000" smtClean="0">
              <a:cs typeface="Arial" charset="0"/>
            </a:endParaRPr>
          </a:p>
          <a:p>
            <a:pPr marL="368300" indent="-368300" eaLnBrk="1" hangingPunct="1">
              <a:spcBef>
                <a:spcPts val="600"/>
              </a:spcBef>
              <a:buFont typeface="+mj-lt"/>
              <a:buNone/>
            </a:pPr>
            <a:endParaRPr lang="es-ES" sz="2000" smtClean="0"/>
          </a:p>
        </p:txBody>
      </p:sp>
      <p:graphicFrame>
        <p:nvGraphicFramePr>
          <p:cNvPr id="13" name="Group 45"/>
          <p:cNvGraphicFramePr>
            <a:graphicFrameLocks noGrp="1"/>
          </p:cNvGraphicFramePr>
          <p:nvPr>
            <p:ph idx="4294967295"/>
          </p:nvPr>
        </p:nvGraphicFramePr>
        <p:xfrm>
          <a:off x="4714875" y="1500188"/>
          <a:ext cx="4143375" cy="2357437"/>
        </p:xfrm>
        <a:graphic>
          <a:graphicData uri="http://schemas.openxmlformats.org/drawingml/2006/table">
            <a:tbl>
              <a:tblPr/>
              <a:tblGrid>
                <a:gridCol w="1481196"/>
                <a:gridCol w="1306185"/>
                <a:gridCol w="1356023"/>
              </a:tblGrid>
              <a:tr h="44713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1100" b="1" i="0" u="none" strike="noStrike" cap="none" normalizeH="0" baseline="0" dirty="0" smtClean="0">
                          <a:ln>
                            <a:noFill/>
                          </a:ln>
                          <a:solidFill>
                            <a:schemeClr val="tx1"/>
                          </a:solidFill>
                          <a:effectLst/>
                          <a:latin typeface="Arial" charset="0"/>
                        </a:rPr>
                        <a:t>País</a:t>
                      </a:r>
                    </a:p>
                  </a:txBody>
                  <a:tcPr marL="0" marR="0" marT="0" marB="0"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CC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1100" b="1" i="0" u="none" strike="noStrike" cap="none" normalizeH="0" baseline="0" dirty="0" smtClean="0">
                          <a:ln>
                            <a:noFill/>
                          </a:ln>
                          <a:solidFill>
                            <a:schemeClr val="tx1"/>
                          </a:solidFill>
                          <a:effectLst/>
                          <a:latin typeface="Arial" charset="0"/>
                        </a:rPr>
                        <a:t>Enero-Diciembre</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1100" b="1" i="0" u="none" strike="noStrike" cap="none" normalizeH="0" baseline="0" dirty="0" smtClean="0">
                          <a:ln>
                            <a:noFill/>
                          </a:ln>
                          <a:solidFill>
                            <a:schemeClr val="tx1"/>
                          </a:solidFill>
                          <a:effectLst/>
                          <a:latin typeface="Arial" charset="0"/>
                        </a:rPr>
                        <a:t>2008</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CC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1100" b="1" i="0" u="none" strike="noStrike" cap="none" normalizeH="0" baseline="0" dirty="0" smtClean="0">
                          <a:ln>
                            <a:noFill/>
                          </a:ln>
                          <a:solidFill>
                            <a:schemeClr val="tx1"/>
                          </a:solidFill>
                          <a:effectLst/>
                          <a:latin typeface="Arial" charset="0"/>
                        </a:rPr>
                        <a:t>Enero-Diciembre 2009</a:t>
                      </a:r>
                    </a:p>
                  </a:txBody>
                  <a:tcPr marL="0" marR="0" marT="0" marB="0"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CCFF"/>
                    </a:solidFill>
                  </a:tcPr>
                </a:tc>
              </a:tr>
              <a:tr h="318386">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1100" b="1" i="0" u="none" strike="noStrike" cap="none" normalizeH="0" baseline="0" smtClean="0">
                          <a:ln>
                            <a:noFill/>
                          </a:ln>
                          <a:solidFill>
                            <a:schemeClr val="tx1"/>
                          </a:solidFill>
                          <a:effectLst/>
                          <a:latin typeface="Arial" charset="0"/>
                        </a:rPr>
                        <a:t>Argentina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s-ES" sz="1100" b="0" i="0" u="none" strike="noStrike" cap="none" normalizeH="0" baseline="0" dirty="0" smtClean="0">
                          <a:ln>
                            <a:noFill/>
                          </a:ln>
                          <a:solidFill>
                            <a:schemeClr val="tx1"/>
                          </a:solidFill>
                          <a:effectLst/>
                          <a:latin typeface="Arial" charset="0"/>
                        </a:rPr>
                        <a:t>25.5%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s-ES" sz="1100" b="0" i="0" u="none" strike="noStrike" cap="none" normalizeH="0" baseline="0" dirty="0" smtClean="0">
                          <a:ln>
                            <a:noFill/>
                          </a:ln>
                          <a:solidFill>
                            <a:schemeClr val="tx1"/>
                          </a:solidFill>
                          <a:effectLst/>
                          <a:latin typeface="Arial" charset="0"/>
                        </a:rPr>
                        <a:t>-20.4%</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18386">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s-ES" sz="1100" b="1" i="0" u="none" strike="noStrike" cap="none" normalizeH="0" baseline="0" smtClean="0">
                          <a:ln>
                            <a:noFill/>
                          </a:ln>
                          <a:solidFill>
                            <a:schemeClr val="tx1"/>
                          </a:solidFill>
                          <a:effectLst/>
                          <a:latin typeface="Arial" charset="0"/>
                        </a:rPr>
                        <a:t>Brasil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s-ES" sz="1100" b="0" i="0" u="none" strike="noStrike" cap="none" normalizeH="0" baseline="0" dirty="0" smtClean="0">
                          <a:ln>
                            <a:noFill/>
                          </a:ln>
                          <a:solidFill>
                            <a:schemeClr val="tx1"/>
                          </a:solidFill>
                          <a:effectLst/>
                          <a:latin typeface="Arial" charset="0"/>
                          <a:cs typeface="Arial" charset="0"/>
                        </a:rPr>
                        <a:t>23.2%</a:t>
                      </a:r>
                      <a:endParaRPr kumimoji="0" lang="es-ES" sz="1100" b="0" i="0" u="none" strike="noStrike" cap="none" normalizeH="0" baseline="0" dirty="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s-ES" sz="1100" b="0" i="0" u="none" strike="noStrike" cap="none" normalizeH="0" baseline="0" dirty="0" smtClean="0">
                          <a:ln>
                            <a:noFill/>
                          </a:ln>
                          <a:solidFill>
                            <a:schemeClr val="tx1"/>
                          </a:solidFill>
                          <a:effectLst/>
                          <a:latin typeface="Arial" charset="0"/>
                          <a:cs typeface="Arial" charset="0"/>
                        </a:rPr>
                        <a:t>-22.7%</a:t>
                      </a:r>
                      <a:endParaRPr kumimoji="0" lang="es-ES" sz="1100" b="0" i="0" u="none" strike="noStrike" cap="none" normalizeH="0" baseline="0" dirty="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18386">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s-ES" sz="1100" b="1" i="0" u="none" strike="noStrike" cap="none" normalizeH="0" baseline="0" smtClean="0">
                          <a:ln>
                            <a:noFill/>
                          </a:ln>
                          <a:solidFill>
                            <a:schemeClr val="tx1"/>
                          </a:solidFill>
                          <a:effectLst/>
                          <a:latin typeface="Arial" charset="0"/>
                        </a:rPr>
                        <a:t>Chile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s-ES" sz="1100" b="0" i="0" u="none" strike="noStrike" cap="none" normalizeH="0" baseline="0" dirty="0" smtClean="0">
                          <a:ln>
                            <a:noFill/>
                          </a:ln>
                          <a:solidFill>
                            <a:schemeClr val="tx1"/>
                          </a:solidFill>
                          <a:effectLst/>
                          <a:latin typeface="Arial" charset="0"/>
                        </a:rPr>
                        <a:t>-1.8%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s-ES" sz="1100" b="0" i="0" u="none" strike="noStrike" cap="none" normalizeH="0" baseline="0" dirty="0" smtClean="0">
                          <a:ln>
                            <a:noFill/>
                          </a:ln>
                          <a:solidFill>
                            <a:schemeClr val="tx1"/>
                          </a:solidFill>
                          <a:effectLst/>
                          <a:latin typeface="Arial" charset="0"/>
                        </a:rPr>
                        <a:t>-21.0%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18386">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s-ES" sz="1100" b="1" i="0" u="none" strike="noStrike" cap="none" normalizeH="0" baseline="0" smtClean="0">
                          <a:ln>
                            <a:noFill/>
                          </a:ln>
                          <a:solidFill>
                            <a:schemeClr val="tx1"/>
                          </a:solidFill>
                          <a:effectLst/>
                          <a:latin typeface="Arial" charset="0"/>
                        </a:rPr>
                        <a:t>Colombia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s-ES" sz="1100" b="1" i="0" u="none" strike="noStrike" cap="none" normalizeH="0" baseline="0" smtClean="0">
                          <a:ln>
                            <a:noFill/>
                          </a:ln>
                          <a:solidFill>
                            <a:schemeClr val="tx1"/>
                          </a:solidFill>
                          <a:effectLst/>
                          <a:latin typeface="Arial" charset="0"/>
                        </a:rPr>
                        <a:t>28.6%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s-ES" sz="1100" b="1" i="0" u="none" strike="noStrike" cap="none" normalizeH="0" baseline="0" dirty="0" smtClean="0">
                          <a:ln>
                            <a:noFill/>
                          </a:ln>
                          <a:solidFill>
                            <a:schemeClr val="tx1"/>
                          </a:solidFill>
                          <a:effectLst/>
                          <a:latin typeface="Arial" charset="0"/>
                        </a:rPr>
                        <a:t>-12.9%</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r>
              <a:tr h="318386">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1100" b="1" i="0" u="none" strike="noStrike" cap="none" normalizeH="0" baseline="0" smtClean="0">
                          <a:ln>
                            <a:noFill/>
                          </a:ln>
                          <a:solidFill>
                            <a:schemeClr val="tx1"/>
                          </a:solidFill>
                          <a:effectLst/>
                          <a:latin typeface="Arial" charset="0"/>
                        </a:rPr>
                        <a:t>México</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s-ES" sz="1100" b="0" i="0" u="none" strike="noStrike" cap="none" normalizeH="0" baseline="0" smtClean="0">
                          <a:ln>
                            <a:noFill/>
                          </a:ln>
                          <a:solidFill>
                            <a:schemeClr val="tx1"/>
                          </a:solidFill>
                          <a:effectLst/>
                          <a:latin typeface="Arial" charset="0"/>
                        </a:rPr>
                        <a:t>7.3%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s-ES" sz="1100" b="0" i="0" u="none" strike="noStrike" cap="none" normalizeH="0" baseline="0" dirty="0" smtClean="0">
                          <a:ln>
                            <a:noFill/>
                          </a:ln>
                          <a:solidFill>
                            <a:schemeClr val="tx1"/>
                          </a:solidFill>
                          <a:effectLst/>
                          <a:latin typeface="Arial" charset="0"/>
                        </a:rPr>
                        <a:t>-21.3%</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18386">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s-ES" sz="1100" b="1" i="0" u="none" strike="noStrike" cap="none" normalizeH="0" baseline="0" dirty="0" smtClean="0">
                          <a:ln>
                            <a:noFill/>
                          </a:ln>
                          <a:solidFill>
                            <a:schemeClr val="tx1"/>
                          </a:solidFill>
                          <a:effectLst/>
                          <a:latin typeface="Arial" charset="0"/>
                        </a:rPr>
                        <a:t>Perú</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s-ES" sz="1100" b="0" i="0" u="none" strike="noStrike" cap="none" normalizeH="0" baseline="0" dirty="0" smtClean="0">
                          <a:ln>
                            <a:noFill/>
                          </a:ln>
                          <a:solidFill>
                            <a:schemeClr val="tx1"/>
                          </a:solidFill>
                          <a:effectLst/>
                          <a:latin typeface="Arial" charset="0"/>
                        </a:rPr>
                        <a:t>16.1%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s-ES" sz="1100" b="0" i="0" u="none" strike="noStrike" cap="none" normalizeH="0" baseline="0" dirty="0" smtClean="0">
                          <a:ln>
                            <a:noFill/>
                          </a:ln>
                          <a:solidFill>
                            <a:schemeClr val="tx1"/>
                          </a:solidFill>
                          <a:effectLst/>
                          <a:latin typeface="Arial" charset="0"/>
                        </a:rPr>
                        <a:t>-15.3%</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73730" name="Object 3"/>
          <p:cNvGraphicFramePr>
            <a:graphicFrameLocks noChangeAspect="1"/>
          </p:cNvGraphicFramePr>
          <p:nvPr>
            <p:ph idx="4294967295"/>
          </p:nvPr>
        </p:nvGraphicFramePr>
        <p:xfrm>
          <a:off x="0" y="1143000"/>
          <a:ext cx="4572000" cy="2892425"/>
        </p:xfrm>
        <a:graphic>
          <a:graphicData uri="http://schemas.openxmlformats.org/presentationml/2006/ole">
            <p:oleObj spid="_x0000_s73730" name="Gráfico" r:id="rId3" imgW="6353251" imgH="4019702" progId="MSGraph.Chart.8">
              <p:embed followColorScheme="full"/>
            </p:oleObj>
          </a:graphicData>
        </a:graphic>
      </p:graphicFrame>
      <p:sp>
        <p:nvSpPr>
          <p:cNvPr id="73773" name="Text Box 3"/>
          <p:cNvSpPr txBox="1">
            <a:spLocks noChangeArrowheads="1"/>
          </p:cNvSpPr>
          <p:nvPr/>
        </p:nvSpPr>
        <p:spPr bwMode="auto">
          <a:xfrm>
            <a:off x="3143250" y="4143375"/>
            <a:ext cx="3286125" cy="230188"/>
          </a:xfrm>
          <a:prstGeom prst="rect">
            <a:avLst/>
          </a:prstGeom>
          <a:noFill/>
          <a:ln w="9525" algn="ctr">
            <a:noFill/>
            <a:miter lim="800000"/>
            <a:headEnd/>
            <a:tailEnd/>
          </a:ln>
        </p:spPr>
        <p:txBody>
          <a:bodyPr>
            <a:spAutoFit/>
          </a:bodyPr>
          <a:lstStyle/>
          <a:p>
            <a:pPr>
              <a:spcBef>
                <a:spcPct val="50000"/>
              </a:spcBef>
            </a:pPr>
            <a:r>
              <a:rPr lang="es-ES" sz="900">
                <a:solidFill>
                  <a:srgbClr val="000000"/>
                </a:solidFill>
                <a:latin typeface="Arial Narrow" pitchFamily="34" charset="0"/>
              </a:rPr>
              <a:t>Fuente: Bloomberg - Bancos Centrales</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72" name="4 Título"/>
          <p:cNvSpPr>
            <a:spLocks noGrp="1"/>
          </p:cNvSpPr>
          <p:nvPr>
            <p:ph type="ctrTitle" idx="4294967295"/>
          </p:nvPr>
        </p:nvSpPr>
        <p:spPr bwMode="auto">
          <a:xfrm>
            <a:off x="1079500" y="107950"/>
            <a:ext cx="7812088" cy="612775"/>
          </a:xfrm>
          <a:prstGeom prst="rect">
            <a:avLst/>
          </a:prstGeom>
          <a:noFill/>
          <a:ln>
            <a:miter lim="800000"/>
            <a:headEnd/>
            <a:tailEnd/>
          </a:ln>
        </p:spPr>
        <p:txBody>
          <a:bodyPr anchor="ctr"/>
          <a:lstStyle/>
          <a:p>
            <a:pPr eaLnBrk="1" hangingPunct="1"/>
            <a:r>
              <a:rPr lang="es-ES" sz="2000" b="1" smtClean="0"/>
              <a:t>La economía colombiana resistió la crisis</a:t>
            </a:r>
            <a:endParaRPr lang="es-CO" sz="2000" b="1" smtClean="0"/>
          </a:p>
        </p:txBody>
      </p:sp>
      <p:sp>
        <p:nvSpPr>
          <p:cNvPr id="271373" name="8 Marcador de texto"/>
          <p:cNvSpPr>
            <a:spLocks noGrp="1"/>
          </p:cNvSpPr>
          <p:nvPr>
            <p:ph type="body" sz="quarter" idx="4294967295"/>
          </p:nvPr>
        </p:nvSpPr>
        <p:spPr bwMode="auto">
          <a:xfrm>
            <a:off x="252413" y="1079500"/>
            <a:ext cx="4248150" cy="252413"/>
          </a:xfrm>
          <a:prstGeom prst="rect">
            <a:avLst/>
          </a:prstGeom>
          <a:solidFill>
            <a:srgbClr val="0F4B87"/>
          </a:solidFill>
          <a:ln>
            <a:miter lim="800000"/>
            <a:headEnd/>
            <a:tailEnd/>
          </a:ln>
        </p:spPr>
        <p:txBody>
          <a:bodyPr/>
          <a:lstStyle/>
          <a:p>
            <a:pPr eaLnBrk="1" hangingPunct="1">
              <a:buFont typeface="Arial" charset="0"/>
              <a:buNone/>
            </a:pPr>
            <a:r>
              <a:rPr lang="es-ES" sz="1200" b="1" smtClean="0">
                <a:solidFill>
                  <a:schemeClr val="bg1"/>
                </a:solidFill>
              </a:rPr>
              <a:t>Cambio en la tasa de interés de política monetaria (Nov 08-May 10)</a:t>
            </a:r>
          </a:p>
        </p:txBody>
      </p:sp>
      <p:sp>
        <p:nvSpPr>
          <p:cNvPr id="271374" name="14 Marcador de texto"/>
          <p:cNvSpPr>
            <a:spLocks noGrp="1"/>
          </p:cNvSpPr>
          <p:nvPr>
            <p:ph type="body" sz="quarter" idx="4294967295"/>
          </p:nvPr>
        </p:nvSpPr>
        <p:spPr bwMode="auto">
          <a:xfrm>
            <a:off x="4643438" y="1079500"/>
            <a:ext cx="4248150" cy="252413"/>
          </a:xfrm>
          <a:prstGeom prst="rect">
            <a:avLst/>
          </a:prstGeom>
          <a:solidFill>
            <a:srgbClr val="0F4B87"/>
          </a:solidFill>
          <a:ln>
            <a:miter lim="800000"/>
            <a:headEnd/>
            <a:tailEnd/>
          </a:ln>
        </p:spPr>
        <p:txBody>
          <a:bodyPr/>
          <a:lstStyle/>
          <a:p>
            <a:pPr eaLnBrk="1" hangingPunct="1">
              <a:buFont typeface="Arial" charset="0"/>
              <a:buNone/>
            </a:pPr>
            <a:r>
              <a:rPr lang="es-ES" sz="1200" b="1" smtClean="0">
                <a:solidFill>
                  <a:schemeClr val="bg1"/>
                </a:solidFill>
              </a:rPr>
              <a:t>Cambio en el balance fiscal del  GNC  2009 </a:t>
            </a:r>
          </a:p>
          <a:p>
            <a:pPr eaLnBrk="1" hangingPunct="1">
              <a:buFont typeface="Arial" charset="0"/>
              <a:buNone/>
            </a:pPr>
            <a:r>
              <a:rPr lang="es-ES" sz="1200" b="1" smtClean="0">
                <a:solidFill>
                  <a:schemeClr val="bg1"/>
                </a:solidFill>
              </a:rPr>
              <a:t>(Puntos del PIB)</a:t>
            </a:r>
          </a:p>
          <a:p>
            <a:pPr eaLnBrk="1" hangingPunct="1">
              <a:buFont typeface="Arial" charset="0"/>
              <a:buNone/>
            </a:pPr>
            <a:r>
              <a:rPr lang="es-ES" sz="1200" b="1" smtClean="0">
                <a:solidFill>
                  <a:schemeClr val="bg1"/>
                </a:solidFill>
              </a:rPr>
              <a:t>)</a:t>
            </a:r>
          </a:p>
        </p:txBody>
      </p:sp>
      <p:sp>
        <p:nvSpPr>
          <p:cNvPr id="8201" name="1 Marcador de fecha"/>
          <p:cNvSpPr txBox="1">
            <a:spLocks noGrp="1"/>
          </p:cNvSpPr>
          <p:nvPr/>
        </p:nvSpPr>
        <p:spPr bwMode="auto">
          <a:xfrm>
            <a:off x="3505200" y="6624638"/>
            <a:ext cx="2133600" cy="215900"/>
          </a:xfrm>
          <a:prstGeom prst="rect">
            <a:avLst/>
          </a:prstGeom>
          <a:noFill/>
          <a:ln>
            <a:miter lim="800000"/>
            <a:headEnd/>
            <a:tailEnd/>
          </a:ln>
        </p:spPr>
        <p:txBody>
          <a:bodyPr anchor="ctr"/>
          <a:lstStyle/>
          <a:p>
            <a:pPr algn="ctr">
              <a:defRPr/>
            </a:pPr>
            <a:fld id="{C7C700E2-614F-4B86-B564-A9935008493C}" type="datetime1">
              <a:rPr lang="es-CO" sz="800">
                <a:latin typeface="+mn-lt"/>
              </a:rPr>
              <a:pPr algn="ctr">
                <a:defRPr/>
              </a:pPr>
              <a:t>02/06/2010</a:t>
            </a:fld>
            <a:endParaRPr lang="es-CO" sz="800">
              <a:latin typeface="+mn-lt"/>
            </a:endParaRPr>
          </a:p>
        </p:txBody>
      </p:sp>
      <p:sp>
        <p:nvSpPr>
          <p:cNvPr id="8202" name="2 Marcador de número de diapositiva"/>
          <p:cNvSpPr txBox="1">
            <a:spLocks noGrp="1"/>
          </p:cNvSpPr>
          <p:nvPr/>
        </p:nvSpPr>
        <p:spPr bwMode="auto">
          <a:xfrm>
            <a:off x="6757988" y="6624638"/>
            <a:ext cx="2133600" cy="215900"/>
          </a:xfrm>
          <a:prstGeom prst="rect">
            <a:avLst/>
          </a:prstGeom>
          <a:noFill/>
          <a:ln>
            <a:miter lim="800000"/>
            <a:headEnd/>
            <a:tailEnd/>
          </a:ln>
        </p:spPr>
        <p:txBody>
          <a:bodyPr anchor="ctr"/>
          <a:lstStyle/>
          <a:p>
            <a:pPr algn="r">
              <a:defRPr/>
            </a:pPr>
            <a:fld id="{DA283C67-138A-4C7F-BF50-6E184CF6FBBB}" type="slidenum">
              <a:rPr lang="es-CO" sz="800">
                <a:latin typeface="+mn-lt"/>
              </a:rPr>
              <a:pPr algn="r">
                <a:defRPr/>
              </a:pPr>
              <a:t>15</a:t>
            </a:fld>
            <a:endParaRPr lang="es-CO" sz="800">
              <a:latin typeface="+mn-lt"/>
            </a:endParaRPr>
          </a:p>
        </p:txBody>
      </p:sp>
      <p:sp>
        <p:nvSpPr>
          <p:cNvPr id="8203" name="3 Marcador de pie de página"/>
          <p:cNvSpPr txBox="1">
            <a:spLocks noGrp="1"/>
          </p:cNvSpPr>
          <p:nvPr/>
        </p:nvSpPr>
        <p:spPr bwMode="auto">
          <a:xfrm>
            <a:off x="252413" y="6624638"/>
            <a:ext cx="2895600" cy="215900"/>
          </a:xfrm>
          <a:prstGeom prst="rect">
            <a:avLst/>
          </a:prstGeom>
          <a:noFill/>
          <a:ln>
            <a:miter lim="800000"/>
            <a:headEnd/>
            <a:tailEnd/>
          </a:ln>
        </p:spPr>
        <p:txBody>
          <a:bodyPr anchor="ctr"/>
          <a:lstStyle/>
          <a:p>
            <a:pPr>
              <a:defRPr/>
            </a:pPr>
            <a:r>
              <a:rPr lang="es-CO" sz="800">
                <a:latin typeface="+mn-lt"/>
              </a:rPr>
              <a:t>Ministerio de Hacienda y Crédito Público – República de Colombia</a:t>
            </a:r>
          </a:p>
        </p:txBody>
      </p:sp>
      <p:sp>
        <p:nvSpPr>
          <p:cNvPr id="271378" name="6 Subtítulo"/>
          <p:cNvSpPr>
            <a:spLocks noGrp="1"/>
          </p:cNvSpPr>
          <p:nvPr>
            <p:ph type="subTitle" idx="4294967295"/>
          </p:nvPr>
        </p:nvSpPr>
        <p:spPr bwMode="auto">
          <a:xfrm>
            <a:off x="252413" y="4797425"/>
            <a:ext cx="8639175" cy="1584325"/>
          </a:xfrm>
          <a:prstGeom prst="rect">
            <a:avLst/>
          </a:prstGeom>
          <a:noFill/>
          <a:ln>
            <a:miter lim="800000"/>
            <a:headEnd/>
            <a:tailEnd/>
          </a:ln>
        </p:spPr>
        <p:txBody>
          <a:bodyPr/>
          <a:lstStyle/>
          <a:p>
            <a:pPr marL="368300" indent="-368300" eaLnBrk="1" hangingPunct="1">
              <a:spcBef>
                <a:spcPts val="600"/>
              </a:spcBef>
            </a:pPr>
            <a:r>
              <a:rPr lang="es-ES" sz="2000" smtClean="0">
                <a:cs typeface="Arial" charset="0"/>
              </a:rPr>
              <a:t>El Banco de la República contribuyó a la reactivación de la economía con una política monetaria flexible.</a:t>
            </a:r>
          </a:p>
          <a:p>
            <a:pPr marL="368300" indent="-368300" eaLnBrk="1" hangingPunct="1">
              <a:spcBef>
                <a:spcPts val="600"/>
              </a:spcBef>
            </a:pPr>
            <a:r>
              <a:rPr lang="es-ES" sz="2000" smtClean="0">
                <a:cs typeface="Arial" charset="0"/>
              </a:rPr>
              <a:t>El Gobierno realizó un impulso fiscal sobre la economía  dejando operar los estabilizadores automáticos del sistema fiscal.</a:t>
            </a:r>
          </a:p>
          <a:p>
            <a:pPr marL="368300" indent="-368300" eaLnBrk="1" hangingPunct="1">
              <a:spcBef>
                <a:spcPts val="600"/>
              </a:spcBef>
            </a:pPr>
            <a:endParaRPr lang="es-ES" sz="2000" smtClean="0">
              <a:cs typeface="Arial" charset="0"/>
            </a:endParaRPr>
          </a:p>
          <a:p>
            <a:pPr marL="368300" indent="-368300" eaLnBrk="1" hangingPunct="1">
              <a:spcBef>
                <a:spcPts val="600"/>
              </a:spcBef>
              <a:buFont typeface="+mj-lt"/>
              <a:buNone/>
            </a:pPr>
            <a:endParaRPr lang="es-ES" sz="2000" smtClean="0">
              <a:cs typeface="Arial" charset="0"/>
            </a:endParaRPr>
          </a:p>
          <a:p>
            <a:pPr marL="368300" indent="-368300" eaLnBrk="1" hangingPunct="1">
              <a:spcBef>
                <a:spcPts val="600"/>
              </a:spcBef>
              <a:buFont typeface="+mj-lt"/>
              <a:buNone/>
            </a:pPr>
            <a:endParaRPr lang="es-ES" sz="2000" smtClean="0">
              <a:cs typeface="Arial" charset="0"/>
            </a:endParaRPr>
          </a:p>
          <a:p>
            <a:pPr marL="368300" indent="-368300" eaLnBrk="1" hangingPunct="1">
              <a:spcBef>
                <a:spcPts val="600"/>
              </a:spcBef>
              <a:buFont typeface="+mj-lt"/>
              <a:buNone/>
            </a:pPr>
            <a:endParaRPr lang="es-ES" sz="2000" smtClean="0"/>
          </a:p>
        </p:txBody>
      </p:sp>
      <p:sp>
        <p:nvSpPr>
          <p:cNvPr id="271379" name="Text Box 3"/>
          <p:cNvSpPr txBox="1">
            <a:spLocks noChangeArrowheads="1"/>
          </p:cNvSpPr>
          <p:nvPr/>
        </p:nvSpPr>
        <p:spPr bwMode="auto">
          <a:xfrm>
            <a:off x="4857750" y="4071938"/>
            <a:ext cx="3286125" cy="230187"/>
          </a:xfrm>
          <a:prstGeom prst="rect">
            <a:avLst/>
          </a:prstGeom>
          <a:noFill/>
          <a:ln w="9525" algn="ctr">
            <a:noFill/>
            <a:miter lim="800000"/>
            <a:headEnd/>
            <a:tailEnd/>
          </a:ln>
        </p:spPr>
        <p:txBody>
          <a:bodyPr>
            <a:spAutoFit/>
          </a:bodyPr>
          <a:lstStyle/>
          <a:p>
            <a:pPr>
              <a:spcBef>
                <a:spcPct val="50000"/>
              </a:spcBef>
            </a:pPr>
            <a:r>
              <a:rPr lang="es-ES" sz="900">
                <a:solidFill>
                  <a:srgbClr val="000000"/>
                </a:solidFill>
                <a:latin typeface="Arial Narrow" pitchFamily="34" charset="0"/>
              </a:rPr>
              <a:t>Fuente: Ministerio de Hacienda.</a:t>
            </a:r>
          </a:p>
        </p:txBody>
      </p:sp>
      <p:pic>
        <p:nvPicPr>
          <p:cNvPr id="271380" name="Picture 4"/>
          <p:cNvPicPr>
            <a:picLocks noGrp="1" noChangeAspect="1" noChangeArrowheads="1"/>
          </p:cNvPicPr>
          <p:nvPr>
            <p:ph idx="4294967295"/>
          </p:nvPr>
        </p:nvPicPr>
        <p:blipFill>
          <a:blip r:embed="rId3"/>
          <a:srcRect/>
          <a:stretch>
            <a:fillRect/>
          </a:stretch>
        </p:blipFill>
        <p:spPr bwMode="auto">
          <a:xfrm>
            <a:off x="4643438" y="1428750"/>
            <a:ext cx="4248150" cy="2287588"/>
          </a:xfrm>
          <a:prstGeom prst="rect">
            <a:avLst/>
          </a:prstGeom>
          <a:noFill/>
          <a:ln>
            <a:miter lim="800000"/>
            <a:headEnd/>
            <a:tailEnd/>
          </a:ln>
        </p:spPr>
      </p:pic>
      <p:graphicFrame>
        <p:nvGraphicFramePr>
          <p:cNvPr id="271371" name="Object 5"/>
          <p:cNvGraphicFramePr>
            <a:graphicFrameLocks noChangeAspect="1"/>
          </p:cNvGraphicFramePr>
          <p:nvPr>
            <p:ph idx="4294967295"/>
          </p:nvPr>
        </p:nvGraphicFramePr>
        <p:xfrm>
          <a:off x="214313" y="1143000"/>
          <a:ext cx="4248150" cy="2841625"/>
        </p:xfrm>
        <a:graphic>
          <a:graphicData uri="http://schemas.openxmlformats.org/presentationml/2006/ole">
            <p:oleObj spid="_x0000_s271371" name="Gráfico" r:id="rId4" imgW="6096000" imgH="4076700" progId="MSGraph.Chart.8">
              <p:embed followColorScheme="full"/>
            </p:oleObj>
          </a:graphicData>
        </a:graphic>
      </p:graphicFrame>
      <p:sp>
        <p:nvSpPr>
          <p:cNvPr id="271381" name="Text Box 4"/>
          <p:cNvSpPr txBox="1">
            <a:spLocks noChangeArrowheads="1"/>
          </p:cNvSpPr>
          <p:nvPr/>
        </p:nvSpPr>
        <p:spPr bwMode="auto">
          <a:xfrm>
            <a:off x="500063" y="4071938"/>
            <a:ext cx="3600450" cy="365125"/>
          </a:xfrm>
          <a:prstGeom prst="rect">
            <a:avLst/>
          </a:prstGeom>
          <a:noFill/>
          <a:ln w="9525">
            <a:noFill/>
            <a:miter lim="800000"/>
            <a:headEnd/>
            <a:tailEnd/>
          </a:ln>
        </p:spPr>
        <p:txBody>
          <a:bodyPr>
            <a:spAutoFit/>
          </a:bodyPr>
          <a:lstStyle/>
          <a:p>
            <a:r>
              <a:rPr lang="es-CO" sz="900">
                <a:solidFill>
                  <a:srgbClr val="000000"/>
                </a:solidFill>
                <a:latin typeface="Arial Narrow" pitchFamily="34" charset="0"/>
              </a:rPr>
              <a:t>Fuente: Institutos de Estadística-Bancos Centrales. </a:t>
            </a:r>
          </a:p>
          <a:p>
            <a:r>
              <a:rPr lang="es-ES" sz="900">
                <a:solidFill>
                  <a:srgbClr val="000000"/>
                </a:solidFill>
                <a:latin typeface="Arial Narrow" pitchFamily="34" charset="0"/>
              </a:rPr>
              <a:t>*Dato a mayo de 2010.</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2 Marcador de pie de página"/>
          <p:cNvSpPr txBox="1">
            <a:spLocks noGrp="1"/>
          </p:cNvSpPr>
          <p:nvPr/>
        </p:nvSpPr>
        <p:spPr bwMode="auto">
          <a:xfrm>
            <a:off x="252413" y="6624638"/>
            <a:ext cx="2895600" cy="215900"/>
          </a:xfrm>
          <a:prstGeom prst="rect">
            <a:avLst/>
          </a:prstGeom>
          <a:noFill/>
          <a:ln>
            <a:miter lim="800000"/>
            <a:headEnd/>
            <a:tailEnd/>
          </a:ln>
        </p:spPr>
        <p:txBody>
          <a:bodyPr anchor="ctr"/>
          <a:lstStyle/>
          <a:p>
            <a:pPr>
              <a:defRPr/>
            </a:pPr>
            <a:r>
              <a:rPr lang="es-CO" sz="800">
                <a:latin typeface="+mn-lt"/>
              </a:rPr>
              <a:t>Ministerio de Hacienda y Crédito Público – República de Colombia</a:t>
            </a:r>
          </a:p>
        </p:txBody>
      </p:sp>
      <p:sp>
        <p:nvSpPr>
          <p:cNvPr id="344066" name="4 Título"/>
          <p:cNvSpPr>
            <a:spLocks noGrp="1"/>
          </p:cNvSpPr>
          <p:nvPr>
            <p:ph type="ctrTitle" idx="4294967295"/>
          </p:nvPr>
        </p:nvSpPr>
        <p:spPr bwMode="auto">
          <a:xfrm>
            <a:off x="1079500" y="107950"/>
            <a:ext cx="7812088" cy="612775"/>
          </a:xfrm>
          <a:prstGeom prst="rect">
            <a:avLst/>
          </a:prstGeom>
          <a:noFill/>
          <a:ln>
            <a:miter lim="800000"/>
            <a:headEnd/>
            <a:tailEnd/>
          </a:ln>
        </p:spPr>
        <p:txBody>
          <a:bodyPr anchor="ctr"/>
          <a:lstStyle/>
          <a:p>
            <a:pPr eaLnBrk="1" hangingPunct="1"/>
            <a:r>
              <a:rPr lang="es-ES" sz="2000" b="1" smtClean="0"/>
              <a:t>La economía colombiana resistió la crisis</a:t>
            </a:r>
            <a:endParaRPr lang="es-CO" sz="2000" b="1" smtClean="0"/>
          </a:p>
        </p:txBody>
      </p:sp>
      <p:sp>
        <p:nvSpPr>
          <p:cNvPr id="344067" name="8 Marcador de texto"/>
          <p:cNvSpPr>
            <a:spLocks noGrp="1"/>
          </p:cNvSpPr>
          <p:nvPr>
            <p:ph type="body" sz="quarter" idx="4294967295"/>
          </p:nvPr>
        </p:nvSpPr>
        <p:spPr bwMode="auto">
          <a:xfrm>
            <a:off x="252413" y="1079500"/>
            <a:ext cx="8640762" cy="349250"/>
          </a:xfrm>
          <a:prstGeom prst="rect">
            <a:avLst/>
          </a:prstGeom>
          <a:solidFill>
            <a:srgbClr val="0F4B87"/>
          </a:solidFill>
          <a:ln>
            <a:miter lim="800000"/>
            <a:headEnd/>
            <a:tailEnd/>
          </a:ln>
        </p:spPr>
        <p:txBody>
          <a:bodyPr/>
          <a:lstStyle/>
          <a:p>
            <a:pPr eaLnBrk="1" hangingPunct="1">
              <a:buFont typeface="Arial" charset="0"/>
              <a:buNone/>
            </a:pPr>
            <a:r>
              <a:rPr lang="es-ES" sz="1600" b="1" smtClean="0">
                <a:solidFill>
                  <a:schemeClr val="bg1"/>
                </a:solidFill>
              </a:rPr>
              <a:t>Estrategia de financiamiento exitosa</a:t>
            </a:r>
          </a:p>
        </p:txBody>
      </p:sp>
      <p:sp>
        <p:nvSpPr>
          <p:cNvPr id="344068" name="1 Marcador de fecha"/>
          <p:cNvSpPr txBox="1">
            <a:spLocks noGrp="1"/>
          </p:cNvSpPr>
          <p:nvPr/>
        </p:nvSpPr>
        <p:spPr bwMode="auto">
          <a:xfrm>
            <a:off x="3505200" y="6624638"/>
            <a:ext cx="2133600" cy="215900"/>
          </a:xfrm>
          <a:prstGeom prst="rect">
            <a:avLst/>
          </a:prstGeom>
          <a:noFill/>
          <a:ln w="9525">
            <a:noFill/>
            <a:miter lim="800000"/>
            <a:headEnd/>
            <a:tailEnd/>
          </a:ln>
        </p:spPr>
        <p:txBody>
          <a:bodyPr anchor="ctr"/>
          <a:lstStyle/>
          <a:p>
            <a:pPr algn="ctr"/>
            <a:fld id="{245DA237-95D0-4E12-A9D7-E2CC1501D32B}" type="datetime1">
              <a:rPr lang="es-CO" sz="800">
                <a:latin typeface="Arial Narrow" pitchFamily="34" charset="0"/>
              </a:rPr>
              <a:pPr algn="ctr"/>
              <a:t>02/06/2010</a:t>
            </a:fld>
            <a:endParaRPr lang="es-CO" sz="800">
              <a:latin typeface="Arial Narrow" pitchFamily="34" charset="0"/>
            </a:endParaRPr>
          </a:p>
        </p:txBody>
      </p:sp>
      <p:sp>
        <p:nvSpPr>
          <p:cNvPr id="344069" name="2 Marcador de número de diapositiva"/>
          <p:cNvSpPr txBox="1">
            <a:spLocks noGrp="1"/>
          </p:cNvSpPr>
          <p:nvPr/>
        </p:nvSpPr>
        <p:spPr bwMode="auto">
          <a:xfrm>
            <a:off x="6757988" y="6624638"/>
            <a:ext cx="2133600" cy="215900"/>
          </a:xfrm>
          <a:prstGeom prst="rect">
            <a:avLst/>
          </a:prstGeom>
          <a:noFill/>
          <a:ln w="9525">
            <a:noFill/>
            <a:miter lim="800000"/>
            <a:headEnd/>
            <a:tailEnd/>
          </a:ln>
        </p:spPr>
        <p:txBody>
          <a:bodyPr anchor="ctr"/>
          <a:lstStyle/>
          <a:p>
            <a:pPr algn="r"/>
            <a:fld id="{1F079592-138C-42AE-9A2B-728F727B7CF1}" type="slidenum">
              <a:rPr lang="es-CO" sz="800">
                <a:latin typeface="Arial Narrow" pitchFamily="34" charset="0"/>
              </a:rPr>
              <a:pPr algn="r"/>
              <a:t>16</a:t>
            </a:fld>
            <a:endParaRPr lang="es-CO" sz="800">
              <a:latin typeface="Arial Narrow" pitchFamily="34" charset="0"/>
            </a:endParaRPr>
          </a:p>
        </p:txBody>
      </p:sp>
      <p:sp>
        <p:nvSpPr>
          <p:cNvPr id="344070" name="3 Marcador de pie de página"/>
          <p:cNvSpPr txBox="1">
            <a:spLocks noGrp="1"/>
          </p:cNvSpPr>
          <p:nvPr/>
        </p:nvSpPr>
        <p:spPr bwMode="auto">
          <a:xfrm>
            <a:off x="252413" y="6624638"/>
            <a:ext cx="2895600" cy="215900"/>
          </a:xfrm>
          <a:prstGeom prst="rect">
            <a:avLst/>
          </a:prstGeom>
          <a:noFill/>
          <a:ln w="9525">
            <a:noFill/>
            <a:miter lim="800000"/>
            <a:headEnd/>
            <a:tailEnd/>
          </a:ln>
        </p:spPr>
        <p:txBody>
          <a:bodyPr anchor="ctr"/>
          <a:lstStyle/>
          <a:p>
            <a:r>
              <a:rPr lang="es-CO" sz="800">
                <a:latin typeface="Arial Narrow" pitchFamily="34" charset="0"/>
              </a:rPr>
              <a:t>Ministerio de Hacienda y Crédito Público – República de Colombia</a:t>
            </a:r>
          </a:p>
        </p:txBody>
      </p:sp>
      <p:sp>
        <p:nvSpPr>
          <p:cNvPr id="344071" name="6 Subtítulo"/>
          <p:cNvSpPr>
            <a:spLocks noGrp="1"/>
          </p:cNvSpPr>
          <p:nvPr>
            <p:ph type="subTitle" idx="4294967295"/>
          </p:nvPr>
        </p:nvSpPr>
        <p:spPr bwMode="auto">
          <a:xfrm>
            <a:off x="179388" y="1931988"/>
            <a:ext cx="8639175" cy="4881562"/>
          </a:xfrm>
          <a:prstGeom prst="rect">
            <a:avLst/>
          </a:prstGeom>
          <a:noFill/>
          <a:ln>
            <a:miter lim="800000"/>
            <a:headEnd/>
            <a:tailEnd/>
          </a:ln>
        </p:spPr>
        <p:txBody>
          <a:bodyPr/>
          <a:lstStyle/>
          <a:p>
            <a:pPr marL="609600" indent="-609600" algn="just" eaLnBrk="1" hangingPunct="1">
              <a:lnSpc>
                <a:spcPct val="150000"/>
              </a:lnSpc>
            </a:pPr>
            <a:r>
              <a:rPr lang="es-MX" sz="1700" smtClean="0"/>
              <a:t>En 2009 la estrategia de financiamiento logró el acceso a recursos de forma rápida en un entorno de restricciones a la liquidez internacional.  Estos recursos permitieron el financiamiento adecuado y sin sobresaltos del presupuesto y por extensión de la política contracíclica. </a:t>
            </a:r>
          </a:p>
          <a:p>
            <a:pPr marL="609600" indent="-609600" algn="just" eaLnBrk="1" hangingPunct="1">
              <a:lnSpc>
                <a:spcPct val="150000"/>
              </a:lnSpc>
            </a:pPr>
            <a:r>
              <a:rPr lang="es-MX" sz="1700" smtClean="0"/>
              <a:t>Esta estrategia le ayudo al país a aumentar la confianza de los inversionistas extranjeros y los mercados en nuestra economía y permite esperar que la recuperación en 2010 sea más rápida.</a:t>
            </a:r>
          </a:p>
          <a:p>
            <a:pPr marL="609600" indent="-609600" algn="just" eaLnBrk="1" hangingPunct="1">
              <a:lnSpc>
                <a:spcPct val="150000"/>
              </a:lnSpc>
            </a:pPr>
            <a:r>
              <a:rPr lang="es-MX" sz="1700" smtClean="0"/>
              <a:t>De hecho, en 2010 Colombia fue el primer país después de la crisis que regreso a los mercados internacionales de deuda externa, denominada en moneda local con una emisión de bonos a 11 años. </a:t>
            </a:r>
            <a:r>
              <a:rPr lang="es-ES" sz="1700" smtClean="0"/>
              <a:t>La operación contó con la participación de 158 cuentas que demandaron 4.6 veces el monto emitido.</a:t>
            </a:r>
            <a:endParaRPr lang="es-MX" sz="1700" smtClean="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txBox="1">
            <a:spLocks noGrp="1"/>
          </p:cNvSpPr>
          <p:nvPr/>
        </p:nvSpPr>
        <p:spPr>
          <a:xfrm>
            <a:off x="3505200" y="6624638"/>
            <a:ext cx="2133600" cy="215900"/>
          </a:xfrm>
          <a:prstGeom prst="rect">
            <a:avLst/>
          </a:prstGeom>
          <a:noFill/>
        </p:spPr>
        <p:txBody>
          <a:bodyPr anchor="ctr"/>
          <a:lstStyle/>
          <a:p>
            <a:pPr algn="ctr" fontAlgn="auto">
              <a:spcBef>
                <a:spcPts val="0"/>
              </a:spcBef>
              <a:spcAft>
                <a:spcPts val="0"/>
              </a:spcAft>
              <a:defRPr/>
            </a:pPr>
            <a:fld id="{5299E884-10A0-469A-8114-CF16302ADFF7}" type="datetime1">
              <a:rPr lang="es-CO" sz="800">
                <a:latin typeface="+mn-lt"/>
              </a:rPr>
              <a:pPr algn="ctr" fontAlgn="auto">
                <a:spcBef>
                  <a:spcPts val="0"/>
                </a:spcBef>
                <a:spcAft>
                  <a:spcPts val="0"/>
                </a:spcAft>
                <a:defRPr/>
              </a:pPr>
              <a:t>02/06/2010</a:t>
            </a:fld>
            <a:endParaRPr lang="es-CO" sz="800">
              <a:latin typeface="+mn-lt"/>
            </a:endParaRPr>
          </a:p>
        </p:txBody>
      </p:sp>
      <p:sp>
        <p:nvSpPr>
          <p:cNvPr id="3" name="2 Marcador de pie de página"/>
          <p:cNvSpPr txBox="1">
            <a:spLocks noGrp="1"/>
          </p:cNvSpPr>
          <p:nvPr/>
        </p:nvSpPr>
        <p:spPr>
          <a:xfrm>
            <a:off x="252413" y="6624638"/>
            <a:ext cx="2895600" cy="215900"/>
          </a:xfrm>
          <a:prstGeom prst="rect">
            <a:avLst/>
          </a:prstGeom>
          <a:noFill/>
        </p:spPr>
        <p:txBody>
          <a:bodyPr anchor="ctr"/>
          <a:lstStyle/>
          <a:p>
            <a:pPr fontAlgn="auto">
              <a:spcBef>
                <a:spcPts val="0"/>
              </a:spcBef>
              <a:spcAft>
                <a:spcPts val="0"/>
              </a:spcAft>
              <a:defRPr/>
            </a:pPr>
            <a:r>
              <a:rPr lang="es-CO" sz="800">
                <a:latin typeface="+mn-lt"/>
              </a:rPr>
              <a:t>Ministerio de Hacienda y Crédito Público – República de Colombia</a:t>
            </a:r>
            <a:endParaRPr lang="es-CO" sz="800" dirty="0">
              <a:latin typeface="+mn-lt"/>
            </a:endParaRPr>
          </a:p>
        </p:txBody>
      </p:sp>
      <p:sp>
        <p:nvSpPr>
          <p:cNvPr id="4" name="3 Marcador de número de diapositiva"/>
          <p:cNvSpPr txBox="1">
            <a:spLocks noGrp="1"/>
          </p:cNvSpPr>
          <p:nvPr/>
        </p:nvSpPr>
        <p:spPr>
          <a:xfrm>
            <a:off x="6757988" y="6624638"/>
            <a:ext cx="2133600" cy="215900"/>
          </a:xfrm>
          <a:prstGeom prst="rect">
            <a:avLst/>
          </a:prstGeom>
          <a:noFill/>
        </p:spPr>
        <p:txBody>
          <a:bodyPr anchor="ctr"/>
          <a:lstStyle/>
          <a:p>
            <a:pPr algn="r" fontAlgn="auto">
              <a:spcBef>
                <a:spcPts val="0"/>
              </a:spcBef>
              <a:spcAft>
                <a:spcPts val="0"/>
              </a:spcAft>
              <a:defRPr/>
            </a:pPr>
            <a:fld id="{01C50E68-8250-4A08-9EE0-C408446ED84C}" type="slidenum">
              <a:rPr lang="es-CO" sz="800">
                <a:latin typeface="+mn-lt"/>
              </a:rPr>
              <a:pPr algn="r" fontAlgn="auto">
                <a:spcBef>
                  <a:spcPts val="0"/>
                </a:spcBef>
                <a:spcAft>
                  <a:spcPts val="0"/>
                </a:spcAft>
                <a:defRPr/>
              </a:pPr>
              <a:t>17</a:t>
            </a:fld>
            <a:endParaRPr lang="es-CO" sz="800">
              <a:latin typeface="+mn-lt"/>
            </a:endParaRPr>
          </a:p>
        </p:txBody>
      </p:sp>
      <p:sp>
        <p:nvSpPr>
          <p:cNvPr id="345092" name="4 Título"/>
          <p:cNvSpPr>
            <a:spLocks/>
          </p:cNvSpPr>
          <p:nvPr/>
        </p:nvSpPr>
        <p:spPr bwMode="auto">
          <a:xfrm>
            <a:off x="1042988" y="115888"/>
            <a:ext cx="7812087" cy="612775"/>
          </a:xfrm>
          <a:prstGeom prst="rect">
            <a:avLst/>
          </a:prstGeom>
          <a:noFill/>
          <a:ln w="9525">
            <a:noFill/>
            <a:miter lim="800000"/>
            <a:headEnd/>
            <a:tailEnd/>
          </a:ln>
        </p:spPr>
        <p:txBody>
          <a:bodyPr anchor="ctr"/>
          <a:lstStyle/>
          <a:p>
            <a:pPr algn="ctr"/>
            <a:r>
              <a:rPr lang="es-ES" sz="2000" b="1">
                <a:latin typeface="Arial Narrow" pitchFamily="34" charset="0"/>
              </a:rPr>
              <a:t>Perspectivas de financiamiento para 2010</a:t>
            </a:r>
            <a:endParaRPr lang="es-CO" sz="2000" b="1">
              <a:latin typeface="Arial Narrow" pitchFamily="34" charset="0"/>
            </a:endParaRPr>
          </a:p>
        </p:txBody>
      </p:sp>
      <p:sp>
        <p:nvSpPr>
          <p:cNvPr id="345093" name="14 Marcador de texto"/>
          <p:cNvSpPr>
            <a:spLocks/>
          </p:cNvSpPr>
          <p:nvPr/>
        </p:nvSpPr>
        <p:spPr bwMode="auto">
          <a:xfrm>
            <a:off x="611188" y="1016000"/>
            <a:ext cx="4248150" cy="252413"/>
          </a:xfrm>
          <a:prstGeom prst="rect">
            <a:avLst/>
          </a:prstGeom>
          <a:solidFill>
            <a:srgbClr val="0F4B87"/>
          </a:solidFill>
          <a:ln w="9525">
            <a:noFill/>
            <a:miter lim="800000"/>
            <a:headEnd/>
            <a:tailEnd/>
          </a:ln>
        </p:spPr>
        <p:txBody>
          <a:bodyPr/>
          <a:lstStyle/>
          <a:p>
            <a:pPr marL="342900" indent="-342900">
              <a:spcBef>
                <a:spcPct val="20000"/>
              </a:spcBef>
              <a:buFont typeface="Arial" charset="0"/>
              <a:buNone/>
            </a:pPr>
            <a:r>
              <a:rPr lang="es-ES" sz="1200" b="1">
                <a:solidFill>
                  <a:schemeClr val="bg1"/>
                </a:solidFill>
                <a:latin typeface="Arial Narrow" pitchFamily="34" charset="0"/>
              </a:rPr>
              <a:t>Fuentes y Usos  del  GNC  2010 </a:t>
            </a:r>
          </a:p>
          <a:p>
            <a:pPr marL="342900" indent="-342900">
              <a:spcBef>
                <a:spcPct val="20000"/>
              </a:spcBef>
              <a:buFont typeface="Arial" charset="0"/>
              <a:buNone/>
            </a:pPr>
            <a:r>
              <a:rPr lang="es-ES" sz="1200" b="1">
                <a:solidFill>
                  <a:schemeClr val="bg1"/>
                </a:solidFill>
                <a:latin typeface="Arial Narrow" pitchFamily="34" charset="0"/>
              </a:rPr>
              <a:t>(Puntos del PIB)</a:t>
            </a:r>
          </a:p>
          <a:p>
            <a:pPr marL="342900" indent="-342900">
              <a:spcBef>
                <a:spcPct val="20000"/>
              </a:spcBef>
              <a:buFont typeface="Arial" charset="0"/>
              <a:buNone/>
            </a:pPr>
            <a:r>
              <a:rPr lang="es-ES" sz="1200" b="1">
                <a:solidFill>
                  <a:schemeClr val="bg1"/>
                </a:solidFill>
                <a:latin typeface="Arial Narrow" pitchFamily="34" charset="0"/>
              </a:rPr>
              <a:t>)</a:t>
            </a:r>
          </a:p>
        </p:txBody>
      </p:sp>
      <p:pic>
        <p:nvPicPr>
          <p:cNvPr id="345094" name="Picture 2"/>
          <p:cNvPicPr>
            <a:picLocks noChangeAspect="1" noChangeArrowheads="1"/>
          </p:cNvPicPr>
          <p:nvPr/>
        </p:nvPicPr>
        <p:blipFill>
          <a:blip r:embed="rId2"/>
          <a:srcRect/>
          <a:stretch>
            <a:fillRect/>
          </a:stretch>
        </p:blipFill>
        <p:spPr bwMode="auto">
          <a:xfrm>
            <a:off x="682625" y="1381125"/>
            <a:ext cx="7777163" cy="4424363"/>
          </a:xfrm>
          <a:prstGeom prst="rect">
            <a:avLst/>
          </a:prstGeom>
          <a:noFill/>
          <a:ln w="9525">
            <a:noFill/>
            <a:miter lim="800000"/>
            <a:headEnd/>
            <a:tailEnd/>
          </a:ln>
        </p:spPr>
      </p:pic>
      <p:sp>
        <p:nvSpPr>
          <p:cNvPr id="345095" name="8 CuadroTexto"/>
          <p:cNvSpPr txBox="1">
            <a:spLocks noChangeArrowheads="1"/>
          </p:cNvSpPr>
          <p:nvPr/>
        </p:nvSpPr>
        <p:spPr bwMode="auto">
          <a:xfrm>
            <a:off x="611188" y="5735638"/>
            <a:ext cx="6858000" cy="214312"/>
          </a:xfrm>
          <a:prstGeom prst="rect">
            <a:avLst/>
          </a:prstGeom>
          <a:noFill/>
          <a:ln w="9525">
            <a:noFill/>
            <a:miter lim="800000"/>
            <a:headEnd/>
            <a:tailEnd/>
          </a:ln>
        </p:spPr>
        <p:txBody>
          <a:bodyPr>
            <a:spAutoFit/>
          </a:bodyPr>
          <a:lstStyle/>
          <a:p>
            <a:r>
              <a:rPr lang="es-ES" sz="800">
                <a:latin typeface="Arial Narrow" pitchFamily="34" charset="0"/>
              </a:rPr>
              <a:t>Fuente: DGPM - Ministerio de Hacienda y Crédito Público  - Cifras proyectadas  -  Tasa de cambio promedio 2009 = 2..048,33</a:t>
            </a:r>
            <a:endParaRPr lang="en-US" sz="800" b="1">
              <a:latin typeface="Arial Narrow" pitchFamily="34" charset="0"/>
            </a:endParaRPr>
          </a:p>
        </p:txBody>
      </p:sp>
      <p:sp>
        <p:nvSpPr>
          <p:cNvPr id="345096" name="Text Box 10"/>
          <p:cNvSpPr txBox="1">
            <a:spLocks noChangeArrowheads="1"/>
          </p:cNvSpPr>
          <p:nvPr/>
        </p:nvSpPr>
        <p:spPr bwMode="auto">
          <a:xfrm>
            <a:off x="250825" y="5942013"/>
            <a:ext cx="8637588" cy="366712"/>
          </a:xfrm>
          <a:prstGeom prst="rect">
            <a:avLst/>
          </a:prstGeom>
          <a:noFill/>
          <a:ln w="19050" algn="ctr">
            <a:noFill/>
            <a:prstDash val="sysDash"/>
            <a:miter lim="800000"/>
            <a:headEnd/>
            <a:tailEnd/>
          </a:ln>
        </p:spPr>
        <p:txBody>
          <a:bodyPr/>
          <a:lstStyle/>
          <a:p>
            <a:pPr marL="179388" indent="-179388">
              <a:spcBef>
                <a:spcPct val="50000"/>
              </a:spcBef>
              <a:buFontTx/>
              <a:buChar char="•"/>
            </a:pPr>
            <a:r>
              <a:rPr lang="es-ES">
                <a:latin typeface="Arial Narrow" pitchFamily="34" charset="0"/>
              </a:rPr>
              <a:t>Incluye menos desembolsos de entidades multilaterales por US$ 500m</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txBox="1">
            <a:spLocks noGrp="1"/>
          </p:cNvSpPr>
          <p:nvPr/>
        </p:nvSpPr>
        <p:spPr>
          <a:xfrm>
            <a:off x="3505200" y="6624638"/>
            <a:ext cx="2133600" cy="215900"/>
          </a:xfrm>
          <a:prstGeom prst="rect">
            <a:avLst/>
          </a:prstGeom>
          <a:noFill/>
        </p:spPr>
        <p:txBody>
          <a:bodyPr anchor="ctr"/>
          <a:lstStyle/>
          <a:p>
            <a:pPr algn="ctr" fontAlgn="auto">
              <a:spcBef>
                <a:spcPts val="0"/>
              </a:spcBef>
              <a:spcAft>
                <a:spcPts val="0"/>
              </a:spcAft>
              <a:defRPr/>
            </a:pPr>
            <a:fld id="{5299E884-10A0-469A-8114-CF16302ADFF7}" type="datetime1">
              <a:rPr lang="es-CO" sz="800">
                <a:latin typeface="+mn-lt"/>
              </a:rPr>
              <a:pPr algn="ctr" fontAlgn="auto">
                <a:spcBef>
                  <a:spcPts val="0"/>
                </a:spcBef>
                <a:spcAft>
                  <a:spcPts val="0"/>
                </a:spcAft>
                <a:defRPr/>
              </a:pPr>
              <a:t>02/06/2010</a:t>
            </a:fld>
            <a:endParaRPr lang="es-CO" sz="800">
              <a:latin typeface="+mn-lt"/>
            </a:endParaRPr>
          </a:p>
        </p:txBody>
      </p:sp>
      <p:sp>
        <p:nvSpPr>
          <p:cNvPr id="3" name="2 Marcador de pie de página"/>
          <p:cNvSpPr txBox="1">
            <a:spLocks noGrp="1"/>
          </p:cNvSpPr>
          <p:nvPr/>
        </p:nvSpPr>
        <p:spPr>
          <a:xfrm>
            <a:off x="252413" y="6624638"/>
            <a:ext cx="2895600" cy="215900"/>
          </a:xfrm>
          <a:prstGeom prst="rect">
            <a:avLst/>
          </a:prstGeom>
          <a:noFill/>
        </p:spPr>
        <p:txBody>
          <a:bodyPr anchor="ctr"/>
          <a:lstStyle/>
          <a:p>
            <a:pPr fontAlgn="auto">
              <a:spcBef>
                <a:spcPts val="0"/>
              </a:spcBef>
              <a:spcAft>
                <a:spcPts val="0"/>
              </a:spcAft>
              <a:defRPr/>
            </a:pPr>
            <a:r>
              <a:rPr lang="es-CO" sz="800">
                <a:latin typeface="+mn-lt"/>
              </a:rPr>
              <a:t>Ministerio de Hacienda y Crédito Público – República de Colombia</a:t>
            </a:r>
            <a:endParaRPr lang="es-CO" sz="800" dirty="0">
              <a:latin typeface="+mn-lt"/>
            </a:endParaRPr>
          </a:p>
        </p:txBody>
      </p:sp>
      <p:sp>
        <p:nvSpPr>
          <p:cNvPr id="4" name="3 Marcador de número de diapositiva"/>
          <p:cNvSpPr txBox="1">
            <a:spLocks noGrp="1"/>
          </p:cNvSpPr>
          <p:nvPr/>
        </p:nvSpPr>
        <p:spPr>
          <a:xfrm>
            <a:off x="6757988" y="6624638"/>
            <a:ext cx="2133600" cy="215900"/>
          </a:xfrm>
          <a:prstGeom prst="rect">
            <a:avLst/>
          </a:prstGeom>
          <a:noFill/>
        </p:spPr>
        <p:txBody>
          <a:bodyPr anchor="ctr"/>
          <a:lstStyle/>
          <a:p>
            <a:pPr algn="r" fontAlgn="auto">
              <a:spcBef>
                <a:spcPts val="0"/>
              </a:spcBef>
              <a:spcAft>
                <a:spcPts val="0"/>
              </a:spcAft>
              <a:defRPr/>
            </a:pPr>
            <a:fld id="{E0E26023-61AB-496D-B897-DA759EE66DD1}" type="slidenum">
              <a:rPr lang="es-CO" sz="800">
                <a:latin typeface="+mn-lt"/>
              </a:rPr>
              <a:pPr algn="r" fontAlgn="auto">
                <a:spcBef>
                  <a:spcPts val="0"/>
                </a:spcBef>
                <a:spcAft>
                  <a:spcPts val="0"/>
                </a:spcAft>
                <a:defRPr/>
              </a:pPr>
              <a:t>18</a:t>
            </a:fld>
            <a:endParaRPr lang="es-CO" sz="800">
              <a:latin typeface="+mn-lt"/>
            </a:endParaRPr>
          </a:p>
        </p:txBody>
      </p:sp>
      <p:sp>
        <p:nvSpPr>
          <p:cNvPr id="346116" name="4 Título"/>
          <p:cNvSpPr txBox="1">
            <a:spLocks/>
          </p:cNvSpPr>
          <p:nvPr/>
        </p:nvSpPr>
        <p:spPr bwMode="auto">
          <a:xfrm>
            <a:off x="323850" y="5445125"/>
            <a:ext cx="8640763" cy="612775"/>
          </a:xfrm>
          <a:prstGeom prst="rect">
            <a:avLst/>
          </a:prstGeom>
          <a:noFill/>
          <a:ln w="9525">
            <a:noFill/>
            <a:miter lim="800000"/>
            <a:headEnd/>
            <a:tailEnd/>
          </a:ln>
        </p:spPr>
        <p:txBody>
          <a:bodyPr anchor="ctr"/>
          <a:lstStyle/>
          <a:p>
            <a:pPr algn="just"/>
            <a:r>
              <a:rPr lang="es-ES">
                <a:latin typeface="Arial Narrow" pitchFamily="34" charset="0"/>
              </a:rPr>
              <a:t>La tasa de interés de los TES ha presentado un desempeño favorable consistente con la política monetaria y el comportamiento de la inflación aun en medio de la crisis</a:t>
            </a:r>
            <a:endParaRPr lang="es-CO">
              <a:latin typeface="Arial Narrow" pitchFamily="34" charset="0"/>
            </a:endParaRPr>
          </a:p>
        </p:txBody>
      </p:sp>
      <p:pic>
        <p:nvPicPr>
          <p:cNvPr id="346117" name="Picture 3"/>
          <p:cNvPicPr>
            <a:picLocks noChangeAspect="1" noChangeArrowheads="1"/>
          </p:cNvPicPr>
          <p:nvPr/>
        </p:nvPicPr>
        <p:blipFill>
          <a:blip r:embed="rId2"/>
          <a:srcRect/>
          <a:stretch>
            <a:fillRect/>
          </a:stretch>
        </p:blipFill>
        <p:spPr bwMode="auto">
          <a:xfrm>
            <a:off x="642938" y="908050"/>
            <a:ext cx="7858125" cy="4529138"/>
          </a:xfrm>
          <a:prstGeom prst="rect">
            <a:avLst/>
          </a:prstGeom>
          <a:noFill/>
          <a:ln w="9525">
            <a:noFill/>
            <a:miter lim="800000"/>
            <a:headEnd/>
            <a:tailEnd/>
          </a:ln>
        </p:spPr>
      </p:pic>
      <p:sp>
        <p:nvSpPr>
          <p:cNvPr id="346118" name="4 Título"/>
          <p:cNvSpPr>
            <a:spLocks/>
          </p:cNvSpPr>
          <p:nvPr/>
        </p:nvSpPr>
        <p:spPr bwMode="auto">
          <a:xfrm>
            <a:off x="1042988" y="115888"/>
            <a:ext cx="7812087" cy="612775"/>
          </a:xfrm>
          <a:prstGeom prst="rect">
            <a:avLst/>
          </a:prstGeom>
          <a:noFill/>
          <a:ln w="9525">
            <a:noFill/>
            <a:miter lim="800000"/>
            <a:headEnd/>
            <a:tailEnd/>
          </a:ln>
        </p:spPr>
        <p:txBody>
          <a:bodyPr anchor="ctr"/>
          <a:lstStyle/>
          <a:p>
            <a:pPr algn="ctr"/>
            <a:r>
              <a:rPr lang="es-ES" sz="2000" b="1">
                <a:latin typeface="Arial Narrow" pitchFamily="34" charset="0"/>
              </a:rPr>
              <a:t>La economía colombiana resistió la crisis</a:t>
            </a:r>
            <a:endParaRPr lang="es-CO" sz="2000" b="1">
              <a:latin typeface="Arial Narrow"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7" name="4 Título"/>
          <p:cNvSpPr txBox="1">
            <a:spLocks/>
          </p:cNvSpPr>
          <p:nvPr/>
        </p:nvSpPr>
        <p:spPr bwMode="auto">
          <a:xfrm>
            <a:off x="179388" y="5768975"/>
            <a:ext cx="8748712" cy="612775"/>
          </a:xfrm>
          <a:prstGeom prst="rect">
            <a:avLst/>
          </a:prstGeom>
          <a:noFill/>
          <a:ln w="9525">
            <a:noFill/>
            <a:miter lim="800000"/>
            <a:headEnd/>
            <a:tailEnd/>
          </a:ln>
        </p:spPr>
        <p:txBody>
          <a:bodyPr anchor="ctr"/>
          <a:lstStyle/>
          <a:p>
            <a:r>
              <a:rPr lang="es-CO" sz="1600">
                <a:solidFill>
                  <a:srgbClr val="000000"/>
                </a:solidFill>
                <a:latin typeface="Arial Narrow" pitchFamily="34" charset="0"/>
                <a:cs typeface="Arial" charset="0"/>
              </a:rPr>
              <a:t>En Colombia se ha registrado una reducción de la percepción de riesgo país, manteniéndose en línea con la región.</a:t>
            </a:r>
          </a:p>
        </p:txBody>
      </p:sp>
      <p:sp>
        <p:nvSpPr>
          <p:cNvPr id="14" name="Text Box 16"/>
          <p:cNvSpPr txBox="1">
            <a:spLocks noChangeArrowheads="1"/>
          </p:cNvSpPr>
          <p:nvPr>
            <p:custDataLst>
              <p:tags r:id="rId2"/>
            </p:custDataLst>
          </p:nvPr>
        </p:nvSpPr>
        <p:spPr bwMode="gray">
          <a:xfrm>
            <a:off x="714375" y="1076325"/>
            <a:ext cx="7715250" cy="255588"/>
          </a:xfrm>
          <a:prstGeom prst="rect">
            <a:avLst/>
          </a:prstGeom>
          <a:solidFill>
            <a:srgbClr val="264E84"/>
          </a:solidFill>
          <a:ln w="9525" algn="ctr">
            <a:solidFill>
              <a:srgbClr val="264E84"/>
            </a:solidFill>
            <a:miter lim="800000"/>
            <a:headEnd/>
            <a:tailEnd/>
          </a:ln>
          <a:effectLst/>
        </p:spPr>
        <p:txBody>
          <a:bodyPr lIns="40837" tIns="32664" rIns="81679" bIns="32664" anchor="b">
            <a:spAutoFit/>
          </a:bodyPr>
          <a:lstStyle/>
          <a:p>
            <a:pPr defTabSz="820738" eaLnBrk="0" hangingPunct="0">
              <a:lnSpc>
                <a:spcPct val="98000"/>
              </a:lnSpc>
              <a:spcBef>
                <a:spcPct val="10000"/>
              </a:spcBef>
              <a:defRPr/>
            </a:pPr>
            <a:r>
              <a:rPr lang="es-CO" sz="1200" b="1" kern="0" dirty="0">
                <a:solidFill>
                  <a:srgbClr val="FFFFFF"/>
                </a:solidFill>
                <a:latin typeface="Arial Narrow" pitchFamily="34" charset="0"/>
                <a:cs typeface="Arial" pitchFamily="34" charset="0"/>
              </a:rPr>
              <a:t>EMBI Plus Latinoamérica (</a:t>
            </a:r>
            <a:r>
              <a:rPr lang="es-CO" sz="1200" b="1" kern="0" dirty="0" err="1">
                <a:solidFill>
                  <a:srgbClr val="FFFFFF"/>
                </a:solidFill>
                <a:latin typeface="Arial Narrow" pitchFamily="34" charset="0"/>
                <a:cs typeface="Arial" pitchFamily="34" charset="0"/>
              </a:rPr>
              <a:t>pbs</a:t>
            </a:r>
            <a:r>
              <a:rPr lang="es-CO" sz="1200" b="1" kern="0" dirty="0">
                <a:solidFill>
                  <a:srgbClr val="FFFFFF"/>
                </a:solidFill>
                <a:latin typeface="Arial Narrow" pitchFamily="34" charset="0"/>
                <a:cs typeface="Arial" pitchFamily="34" charset="0"/>
              </a:rPr>
              <a:t> sobre Tesoros de los Estados Unidos)</a:t>
            </a:r>
          </a:p>
        </p:txBody>
      </p:sp>
      <p:graphicFrame>
        <p:nvGraphicFramePr>
          <p:cNvPr id="269316" name="Object 2"/>
          <p:cNvGraphicFramePr>
            <a:graphicFrameLocks noChangeAspect="1"/>
          </p:cNvGraphicFramePr>
          <p:nvPr/>
        </p:nvGraphicFramePr>
        <p:xfrm>
          <a:off x="695325" y="1447800"/>
          <a:ext cx="7629525" cy="4381500"/>
        </p:xfrm>
        <a:graphic>
          <a:graphicData uri="http://schemas.openxmlformats.org/presentationml/2006/ole">
            <p:oleObj spid="_x0000_s269316" r:id="rId6" imgW="7632854" imgH="4377307" progId="Excel.Sheet.8">
              <p:embed/>
            </p:oleObj>
          </a:graphicData>
        </a:graphic>
      </p:graphicFrame>
      <p:sp>
        <p:nvSpPr>
          <p:cNvPr id="130050" name="Text Box 7"/>
          <p:cNvSpPr txBox="1">
            <a:spLocks noChangeArrowheads="1"/>
          </p:cNvSpPr>
          <p:nvPr>
            <p:custDataLst>
              <p:tags r:id="rId3"/>
            </p:custDataLst>
          </p:nvPr>
        </p:nvSpPr>
        <p:spPr bwMode="auto">
          <a:xfrm>
            <a:off x="723900" y="5757863"/>
            <a:ext cx="7786688" cy="357187"/>
          </a:xfrm>
          <a:prstGeom prst="rect">
            <a:avLst/>
          </a:prstGeom>
          <a:noFill/>
          <a:ln w="6350">
            <a:noFill/>
            <a:miter lim="800000"/>
            <a:headEnd/>
            <a:tailEnd/>
          </a:ln>
        </p:spPr>
        <p:txBody>
          <a:bodyPr lIns="0" tIns="0" rIns="0" bIns="0"/>
          <a:lstStyle/>
          <a:p>
            <a:pPr marL="82550" indent="-82550" defTabSz="820738" eaLnBrk="0" hangingPunct="0">
              <a:tabLst>
                <a:tab pos="82550" algn="l"/>
              </a:tabLst>
              <a:defRPr/>
            </a:pPr>
            <a:r>
              <a:rPr lang="es-CO" sz="1000" dirty="0">
                <a:solidFill>
                  <a:srgbClr val="000000"/>
                </a:solidFill>
                <a:latin typeface="+mj-lt"/>
                <a:cs typeface="Arial" charset="0"/>
              </a:rPr>
              <a:t>    Fuente: </a:t>
            </a:r>
            <a:r>
              <a:rPr lang="es-CO" sz="1000" dirty="0" err="1">
                <a:solidFill>
                  <a:srgbClr val="000000"/>
                </a:solidFill>
                <a:latin typeface="+mj-lt"/>
                <a:cs typeface="Arial" charset="0"/>
              </a:rPr>
              <a:t>Bloomberg</a:t>
            </a:r>
            <a:r>
              <a:rPr lang="es-CO" sz="1000" dirty="0">
                <a:solidFill>
                  <a:srgbClr val="000000"/>
                </a:solidFill>
                <a:latin typeface="+mj-lt"/>
                <a:cs typeface="Arial" charset="0"/>
              </a:rPr>
              <a:t>  y Ministerio de Hacienda y Crédito Público Última actualización  Mayo 31 de 2010.</a:t>
            </a:r>
          </a:p>
          <a:p>
            <a:pPr marL="82550" indent="-82550" defTabSz="820738" eaLnBrk="0" hangingPunct="0">
              <a:tabLst>
                <a:tab pos="82550" algn="l"/>
              </a:tabLst>
              <a:defRPr/>
            </a:pPr>
            <a:endParaRPr lang="es-CO" sz="1000" dirty="0">
              <a:solidFill>
                <a:srgbClr val="000000"/>
              </a:solidFill>
              <a:latin typeface="+mj-lt"/>
              <a:cs typeface="Arial" charset="0"/>
            </a:endParaRPr>
          </a:p>
          <a:p>
            <a:pPr marL="82550" indent="-82550" defTabSz="820738" eaLnBrk="0" hangingPunct="0">
              <a:tabLst>
                <a:tab pos="82550" algn="l"/>
              </a:tabLst>
              <a:defRPr/>
            </a:pPr>
            <a:r>
              <a:rPr lang="es-CO" sz="1000" dirty="0">
                <a:solidFill>
                  <a:srgbClr val="000000"/>
                </a:solidFill>
                <a:latin typeface="+mj-lt"/>
                <a:cs typeface="Arial" charset="0"/>
              </a:rPr>
              <a:t> </a:t>
            </a:r>
          </a:p>
        </p:txBody>
      </p:sp>
      <p:graphicFrame>
        <p:nvGraphicFramePr>
          <p:cNvPr id="7" name="6 Tabla"/>
          <p:cNvGraphicFramePr>
            <a:graphicFrameLocks noGrp="1"/>
          </p:cNvGraphicFramePr>
          <p:nvPr/>
        </p:nvGraphicFramePr>
        <p:xfrm>
          <a:off x="5715000" y="1928813"/>
          <a:ext cx="3000375" cy="1630362"/>
        </p:xfrm>
        <a:graphic>
          <a:graphicData uri="http://schemas.openxmlformats.org/drawingml/2006/table">
            <a:tbl>
              <a:tblPr firstRow="1" bandRow="1">
                <a:tableStyleId>{00A15C55-8517-42AA-B614-E9B94910E393}</a:tableStyleId>
              </a:tblPr>
              <a:tblGrid>
                <a:gridCol w="1000132"/>
                <a:gridCol w="1000132"/>
                <a:gridCol w="1000132"/>
              </a:tblGrid>
              <a:tr h="234949">
                <a:tc>
                  <a:txBody>
                    <a:bodyPr/>
                    <a:lstStyle/>
                    <a:p>
                      <a:r>
                        <a:rPr lang="es-CO" sz="1100" dirty="0" smtClean="0"/>
                        <a:t>País</a:t>
                      </a:r>
                      <a:endParaRPr lang="es-CO" sz="1100" dirty="0"/>
                    </a:p>
                  </a:txBody>
                  <a:tcPr/>
                </a:tc>
                <a:tc>
                  <a:txBody>
                    <a:bodyPr/>
                    <a:lstStyle/>
                    <a:p>
                      <a:pPr algn="ctr"/>
                      <a:r>
                        <a:rPr lang="es-CO" sz="1100" dirty="0" smtClean="0"/>
                        <a:t> Spread </a:t>
                      </a:r>
                      <a:r>
                        <a:rPr lang="es-CO" sz="1100" dirty="0" err="1" smtClean="0"/>
                        <a:t>Prom</a:t>
                      </a:r>
                      <a:r>
                        <a:rPr lang="es-CO" sz="1100" dirty="0" smtClean="0"/>
                        <a:t> </a:t>
                      </a:r>
                      <a:r>
                        <a:rPr lang="es-CO" sz="1100" baseline="0" dirty="0" smtClean="0"/>
                        <a:t> Oct.  08 vs. </a:t>
                      </a:r>
                      <a:r>
                        <a:rPr lang="es-CO" sz="1100" baseline="0" dirty="0" err="1" smtClean="0"/>
                        <a:t>Prom</a:t>
                      </a:r>
                      <a:r>
                        <a:rPr lang="es-CO" sz="1100" baseline="0" dirty="0" smtClean="0"/>
                        <a:t> Mayo</a:t>
                      </a:r>
                      <a:r>
                        <a:rPr lang="es-CO" sz="1100" dirty="0" smtClean="0"/>
                        <a:t> </a:t>
                      </a:r>
                      <a:r>
                        <a:rPr lang="es-CO" sz="1100" baseline="0" dirty="0" smtClean="0"/>
                        <a:t> 10</a:t>
                      </a:r>
                      <a:endParaRPr lang="es-CO" sz="1100" dirty="0"/>
                    </a:p>
                  </a:txBody>
                  <a:tcPr/>
                </a:tc>
                <a:tc>
                  <a:txBody>
                    <a:bodyPr/>
                    <a:lstStyle/>
                    <a:p>
                      <a:pPr algn="ctr"/>
                      <a:r>
                        <a:rPr lang="es-CO" sz="1100" dirty="0" smtClean="0"/>
                        <a:t>Spread </a:t>
                      </a:r>
                      <a:r>
                        <a:rPr lang="es-CO" sz="1100" dirty="0" err="1" smtClean="0"/>
                        <a:t>Prom</a:t>
                      </a:r>
                      <a:r>
                        <a:rPr lang="es-CO" sz="1100" dirty="0" smtClean="0"/>
                        <a:t>.</a:t>
                      </a:r>
                      <a:r>
                        <a:rPr lang="es-CO" sz="1100" baseline="0" dirty="0" smtClean="0"/>
                        <a:t> Mayo  02 vs. </a:t>
                      </a:r>
                      <a:r>
                        <a:rPr lang="es-CO" sz="1100" baseline="0" dirty="0" err="1" smtClean="0"/>
                        <a:t>Prom</a:t>
                      </a:r>
                      <a:r>
                        <a:rPr lang="es-CO" sz="1100" baseline="0" dirty="0" smtClean="0"/>
                        <a:t> Mayo 10</a:t>
                      </a:r>
                      <a:endParaRPr lang="es-CO" sz="1100" dirty="0" smtClean="0"/>
                    </a:p>
                  </a:txBody>
                  <a:tcPr/>
                </a:tc>
              </a:tr>
              <a:tr h="234949">
                <a:tc>
                  <a:txBody>
                    <a:bodyPr/>
                    <a:lstStyle/>
                    <a:p>
                      <a:r>
                        <a:rPr lang="es-CO" sz="1100" dirty="0" smtClean="0"/>
                        <a:t>Colombia</a:t>
                      </a:r>
                      <a:endParaRPr lang="es-CO" sz="1100" dirty="0"/>
                    </a:p>
                  </a:txBody>
                  <a:tcPr/>
                </a:tc>
                <a:tc>
                  <a:txBody>
                    <a:bodyPr/>
                    <a:lstStyle/>
                    <a:p>
                      <a:pPr algn="ctr"/>
                      <a:r>
                        <a:rPr lang="es-CO" sz="1100" dirty="0" smtClean="0"/>
                        <a:t>- 304 </a:t>
                      </a:r>
                      <a:r>
                        <a:rPr lang="es-CO" sz="1100" dirty="0" err="1" smtClean="0"/>
                        <a:t>pbs</a:t>
                      </a:r>
                      <a:endParaRPr lang="es-CO" sz="1100" dirty="0"/>
                    </a:p>
                  </a:txBody>
                  <a:tcPr/>
                </a:tc>
                <a:tc>
                  <a:txBody>
                    <a:bodyPr/>
                    <a:lstStyle/>
                    <a:p>
                      <a:pPr algn="ctr"/>
                      <a:r>
                        <a:rPr lang="es-CO" sz="1100" dirty="0" smtClean="0"/>
                        <a:t>-347 </a:t>
                      </a:r>
                      <a:r>
                        <a:rPr lang="es-CO" sz="1100" dirty="0" err="1" smtClean="0"/>
                        <a:t>pbs</a:t>
                      </a:r>
                      <a:endParaRPr lang="es-CO" sz="1100" dirty="0"/>
                    </a:p>
                  </a:txBody>
                  <a:tcPr/>
                </a:tc>
              </a:tr>
              <a:tr h="234949">
                <a:tc>
                  <a:txBody>
                    <a:bodyPr/>
                    <a:lstStyle/>
                    <a:p>
                      <a:r>
                        <a:rPr lang="es-CO" sz="1100" dirty="0" smtClean="0"/>
                        <a:t>Brasil</a:t>
                      </a:r>
                      <a:endParaRPr lang="es-CO" sz="1100" dirty="0"/>
                    </a:p>
                  </a:txBody>
                  <a:tcPr/>
                </a:tc>
                <a:tc>
                  <a:txBody>
                    <a:bodyPr/>
                    <a:lstStyle/>
                    <a:p>
                      <a:pPr algn="ctr"/>
                      <a:r>
                        <a:rPr lang="es-CO" sz="1100" dirty="0" smtClean="0"/>
                        <a:t>- 271 </a:t>
                      </a:r>
                      <a:r>
                        <a:rPr lang="es-CO" sz="1100" dirty="0" err="1" smtClean="0"/>
                        <a:t>pbs</a:t>
                      </a:r>
                      <a:endParaRPr lang="es-CO" sz="1100" dirty="0"/>
                    </a:p>
                  </a:txBody>
                  <a:tcPr/>
                </a:tc>
                <a:tc>
                  <a:txBody>
                    <a:bodyPr/>
                    <a:lstStyle/>
                    <a:p>
                      <a:pPr algn="ctr"/>
                      <a:r>
                        <a:rPr lang="es-CO" sz="1100" dirty="0" smtClean="0"/>
                        <a:t>-717 </a:t>
                      </a:r>
                      <a:r>
                        <a:rPr lang="es-CO" sz="1100" dirty="0" err="1" smtClean="0"/>
                        <a:t>pbs</a:t>
                      </a:r>
                      <a:endParaRPr lang="es-CO" sz="1100" dirty="0"/>
                    </a:p>
                  </a:txBody>
                  <a:tcPr/>
                </a:tc>
              </a:tr>
              <a:tr h="234949">
                <a:tc>
                  <a:txBody>
                    <a:bodyPr/>
                    <a:lstStyle/>
                    <a:p>
                      <a:r>
                        <a:rPr lang="es-CO" sz="1100" dirty="0" smtClean="0"/>
                        <a:t>Perú</a:t>
                      </a:r>
                      <a:endParaRPr lang="es-CO" sz="1100" dirty="0"/>
                    </a:p>
                  </a:txBody>
                  <a:tcPr/>
                </a:tc>
                <a:tc>
                  <a:txBody>
                    <a:bodyPr/>
                    <a:lstStyle/>
                    <a:p>
                      <a:pPr algn="ctr"/>
                      <a:r>
                        <a:rPr lang="es-CO" sz="1100" dirty="0" smtClean="0"/>
                        <a:t>- 296pbs</a:t>
                      </a:r>
                      <a:endParaRPr lang="es-CO" sz="1100" dirty="0"/>
                    </a:p>
                  </a:txBody>
                  <a:tcPr/>
                </a:tc>
                <a:tc>
                  <a:txBody>
                    <a:bodyPr/>
                    <a:lstStyle/>
                    <a:p>
                      <a:pPr algn="ctr"/>
                      <a:r>
                        <a:rPr lang="es-CO" sz="1100" dirty="0" smtClean="0"/>
                        <a:t>-316 </a:t>
                      </a:r>
                      <a:r>
                        <a:rPr lang="es-CO" sz="1100" dirty="0" err="1" smtClean="0"/>
                        <a:t>pbs</a:t>
                      </a:r>
                      <a:endParaRPr lang="es-CO" sz="1100" dirty="0"/>
                    </a:p>
                  </a:txBody>
                  <a:tcPr/>
                </a:tc>
              </a:tr>
              <a:tr h="234949">
                <a:tc>
                  <a:txBody>
                    <a:bodyPr/>
                    <a:lstStyle/>
                    <a:p>
                      <a:r>
                        <a:rPr lang="es-CO" sz="1100" dirty="0" smtClean="0"/>
                        <a:t>México</a:t>
                      </a:r>
                      <a:endParaRPr lang="es-CO" sz="1100" dirty="0"/>
                    </a:p>
                  </a:txBody>
                  <a:tcPr/>
                </a:tc>
                <a:tc>
                  <a:txBody>
                    <a:bodyPr/>
                    <a:lstStyle/>
                    <a:p>
                      <a:pPr algn="ctr"/>
                      <a:r>
                        <a:rPr lang="es-CO" sz="1100" dirty="0" smtClean="0"/>
                        <a:t>-</a:t>
                      </a:r>
                      <a:r>
                        <a:rPr lang="es-CO" sz="1100" baseline="0" dirty="0" smtClean="0"/>
                        <a:t> 230</a:t>
                      </a:r>
                      <a:r>
                        <a:rPr lang="es-CO" sz="1100" dirty="0" smtClean="0"/>
                        <a:t>pbs</a:t>
                      </a:r>
                      <a:endParaRPr lang="es-CO" sz="1100" dirty="0"/>
                    </a:p>
                  </a:txBody>
                  <a:tcPr/>
                </a:tc>
                <a:tc>
                  <a:txBody>
                    <a:bodyPr/>
                    <a:lstStyle/>
                    <a:p>
                      <a:pPr algn="ctr"/>
                      <a:r>
                        <a:rPr lang="es-CO" sz="1100" dirty="0" smtClean="0"/>
                        <a:t>-75 </a:t>
                      </a:r>
                      <a:r>
                        <a:rPr lang="es-CO" sz="1100" dirty="0" err="1" smtClean="0"/>
                        <a:t>pbs</a:t>
                      </a:r>
                      <a:endParaRPr lang="es-CO" sz="1100" dirty="0"/>
                    </a:p>
                  </a:txBody>
                  <a:tcPr/>
                </a:tc>
              </a:tr>
            </a:tbl>
          </a:graphicData>
        </a:graphic>
      </p:graphicFrame>
      <p:sp>
        <p:nvSpPr>
          <p:cNvPr id="269346" name="4 Título"/>
          <p:cNvSpPr>
            <a:spLocks/>
          </p:cNvSpPr>
          <p:nvPr/>
        </p:nvSpPr>
        <p:spPr bwMode="auto">
          <a:xfrm>
            <a:off x="1042988" y="115888"/>
            <a:ext cx="7812087" cy="612775"/>
          </a:xfrm>
          <a:prstGeom prst="rect">
            <a:avLst/>
          </a:prstGeom>
          <a:noFill/>
          <a:ln w="9525">
            <a:noFill/>
            <a:miter lim="800000"/>
            <a:headEnd/>
            <a:tailEnd/>
          </a:ln>
        </p:spPr>
        <p:txBody>
          <a:bodyPr anchor="ctr"/>
          <a:lstStyle/>
          <a:p>
            <a:pPr algn="ctr"/>
            <a:r>
              <a:rPr lang="es-ES" sz="2000" b="1">
                <a:latin typeface="Arial Narrow" pitchFamily="34" charset="0"/>
              </a:rPr>
              <a:t>La economía colombiana resistió la crisis</a:t>
            </a:r>
            <a:endParaRPr lang="es-CO" sz="2000" b="1">
              <a:latin typeface="Arial Narrow"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185" name="4 Título"/>
          <p:cNvSpPr>
            <a:spLocks noGrp="1"/>
          </p:cNvSpPr>
          <p:nvPr>
            <p:ph type="ctrTitle" idx="4294967295"/>
          </p:nvPr>
        </p:nvSpPr>
        <p:spPr bwMode="auto">
          <a:xfrm>
            <a:off x="1079500" y="107950"/>
            <a:ext cx="7812088" cy="612775"/>
          </a:xfrm>
          <a:prstGeom prst="rect">
            <a:avLst/>
          </a:prstGeom>
          <a:noFill/>
          <a:ln>
            <a:miter lim="800000"/>
            <a:headEnd/>
            <a:tailEnd/>
          </a:ln>
        </p:spPr>
        <p:txBody>
          <a:bodyPr anchor="ctr"/>
          <a:lstStyle/>
          <a:p>
            <a:pPr eaLnBrk="1" hangingPunct="1"/>
            <a:r>
              <a:rPr lang="es-CO" sz="2400" b="1" smtClean="0"/>
              <a:t>Agenda</a:t>
            </a:r>
          </a:p>
        </p:txBody>
      </p:sp>
      <p:sp>
        <p:nvSpPr>
          <p:cNvPr id="349186" name="1 Marcador de fecha"/>
          <p:cNvSpPr txBox="1">
            <a:spLocks noGrp="1"/>
          </p:cNvSpPr>
          <p:nvPr/>
        </p:nvSpPr>
        <p:spPr bwMode="auto">
          <a:xfrm>
            <a:off x="3505200" y="6624638"/>
            <a:ext cx="2133600" cy="215900"/>
          </a:xfrm>
          <a:prstGeom prst="rect">
            <a:avLst/>
          </a:prstGeom>
          <a:noFill/>
          <a:ln w="9525">
            <a:noFill/>
            <a:miter lim="800000"/>
            <a:headEnd/>
            <a:tailEnd/>
          </a:ln>
        </p:spPr>
        <p:txBody>
          <a:bodyPr anchor="ctr"/>
          <a:lstStyle/>
          <a:p>
            <a:pPr algn="ctr"/>
            <a:fld id="{498770CD-827E-4800-AAE0-1D47E9545C1B}" type="datetime1">
              <a:rPr lang="es-CO" sz="800">
                <a:latin typeface="Arial Narrow" pitchFamily="34" charset="0"/>
              </a:rPr>
              <a:pPr algn="ctr"/>
              <a:t>02/06/2010</a:t>
            </a:fld>
            <a:endParaRPr lang="es-CO" sz="800">
              <a:latin typeface="Arial Narrow" pitchFamily="34" charset="0"/>
            </a:endParaRPr>
          </a:p>
        </p:txBody>
      </p:sp>
      <p:sp>
        <p:nvSpPr>
          <p:cNvPr id="349187" name="2 Marcador de número de diapositiva"/>
          <p:cNvSpPr txBox="1">
            <a:spLocks noGrp="1"/>
          </p:cNvSpPr>
          <p:nvPr/>
        </p:nvSpPr>
        <p:spPr bwMode="auto">
          <a:xfrm>
            <a:off x="6757988" y="6624638"/>
            <a:ext cx="2133600" cy="215900"/>
          </a:xfrm>
          <a:prstGeom prst="rect">
            <a:avLst/>
          </a:prstGeom>
          <a:noFill/>
          <a:ln w="9525">
            <a:noFill/>
            <a:miter lim="800000"/>
            <a:headEnd/>
            <a:tailEnd/>
          </a:ln>
        </p:spPr>
        <p:txBody>
          <a:bodyPr anchor="ctr"/>
          <a:lstStyle/>
          <a:p>
            <a:pPr algn="r"/>
            <a:fld id="{3C8B8992-F4B7-44A9-8EAC-84F772D26CC8}" type="slidenum">
              <a:rPr lang="es-CO" sz="800">
                <a:latin typeface="Arial Narrow" pitchFamily="34" charset="0"/>
              </a:rPr>
              <a:pPr algn="r"/>
              <a:t>20</a:t>
            </a:fld>
            <a:endParaRPr lang="es-CO" sz="800">
              <a:latin typeface="Arial Narrow" pitchFamily="34" charset="0"/>
            </a:endParaRPr>
          </a:p>
        </p:txBody>
      </p:sp>
      <p:sp>
        <p:nvSpPr>
          <p:cNvPr id="349188" name="3 Marcador de pie de página"/>
          <p:cNvSpPr txBox="1">
            <a:spLocks noGrp="1"/>
          </p:cNvSpPr>
          <p:nvPr/>
        </p:nvSpPr>
        <p:spPr bwMode="auto">
          <a:xfrm>
            <a:off x="252413" y="6624638"/>
            <a:ext cx="2895600" cy="215900"/>
          </a:xfrm>
          <a:prstGeom prst="rect">
            <a:avLst/>
          </a:prstGeom>
          <a:noFill/>
          <a:ln w="9525">
            <a:noFill/>
            <a:miter lim="800000"/>
            <a:headEnd/>
            <a:tailEnd/>
          </a:ln>
        </p:spPr>
        <p:txBody>
          <a:bodyPr anchor="ctr"/>
          <a:lstStyle/>
          <a:p>
            <a:r>
              <a:rPr lang="es-CO" sz="800">
                <a:latin typeface="Arial Narrow" pitchFamily="34" charset="0"/>
              </a:rPr>
              <a:t>Ministerio de Hacienda y Crédito Público – República de Colombia</a:t>
            </a:r>
          </a:p>
        </p:txBody>
      </p:sp>
      <p:sp>
        <p:nvSpPr>
          <p:cNvPr id="349189" name="5 Subtítulo"/>
          <p:cNvSpPr>
            <a:spLocks noGrp="1"/>
          </p:cNvSpPr>
          <p:nvPr>
            <p:ph type="subTitle" idx="4294967295"/>
          </p:nvPr>
        </p:nvSpPr>
        <p:spPr bwMode="auto">
          <a:xfrm>
            <a:off x="252413" y="1079500"/>
            <a:ext cx="8639175" cy="5508625"/>
          </a:xfrm>
          <a:prstGeom prst="rect">
            <a:avLst/>
          </a:prstGeom>
          <a:noFill/>
          <a:ln>
            <a:miter lim="800000"/>
            <a:headEnd/>
            <a:tailEnd/>
          </a:ln>
        </p:spPr>
        <p:txBody>
          <a:bodyPr/>
          <a:lstStyle/>
          <a:p>
            <a:pPr marL="352425" indent="-352425" eaLnBrk="1" hangingPunct="1">
              <a:spcBef>
                <a:spcPts val="600"/>
              </a:spcBef>
              <a:buFont typeface="Arial Narrow" pitchFamily="34" charset="0"/>
              <a:buAutoNum type="arabicPeriod"/>
            </a:pPr>
            <a:r>
              <a:rPr lang="es-CO" sz="2000" smtClean="0">
                <a:solidFill>
                  <a:srgbClr val="0F4B87"/>
                </a:solidFill>
              </a:rPr>
              <a:t>Solidez en los fundamentales de la economía colombiana</a:t>
            </a:r>
          </a:p>
          <a:p>
            <a:pPr marL="352425" indent="-352425" eaLnBrk="1" hangingPunct="1">
              <a:spcBef>
                <a:spcPts val="600"/>
              </a:spcBef>
              <a:buFont typeface="Arial Narrow" pitchFamily="34" charset="0"/>
              <a:buAutoNum type="arabicPeriod"/>
            </a:pPr>
            <a:r>
              <a:rPr lang="es-CO" sz="2000" smtClean="0">
                <a:solidFill>
                  <a:srgbClr val="0F4B87"/>
                </a:solidFill>
              </a:rPr>
              <a:t>La economía colombiana resistió la crisis</a:t>
            </a:r>
          </a:p>
          <a:p>
            <a:pPr marL="352425" indent="-352425" eaLnBrk="1" hangingPunct="1">
              <a:spcBef>
                <a:spcPts val="600"/>
              </a:spcBef>
              <a:buFont typeface="Arial Narrow" pitchFamily="34" charset="0"/>
              <a:buAutoNum type="arabicPeriod"/>
            </a:pPr>
            <a:r>
              <a:rPr lang="es-ES" sz="2000" b="1" smtClean="0">
                <a:solidFill>
                  <a:srgbClr val="0F4B87"/>
                </a:solidFill>
              </a:rPr>
              <a:t>Perspectivas de la economía para 2010</a:t>
            </a:r>
          </a:p>
          <a:p>
            <a:pPr marL="352425" indent="-352425" eaLnBrk="1" hangingPunct="1">
              <a:spcBef>
                <a:spcPts val="600"/>
              </a:spcBef>
              <a:buFont typeface="Arial Narrow" pitchFamily="34" charset="0"/>
              <a:buAutoNum type="arabicPeriod"/>
            </a:pPr>
            <a:r>
              <a:rPr lang="es-CO" sz="2000" smtClean="0">
                <a:solidFill>
                  <a:srgbClr val="0F4B87"/>
                </a:solidFill>
              </a:rPr>
              <a:t>Nuevos desafíos en el mediano plazo</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2 Marcador de pie de página"/>
          <p:cNvSpPr txBox="1">
            <a:spLocks noGrp="1"/>
          </p:cNvSpPr>
          <p:nvPr/>
        </p:nvSpPr>
        <p:spPr>
          <a:xfrm>
            <a:off x="252413" y="6624638"/>
            <a:ext cx="2895600" cy="215900"/>
          </a:xfrm>
          <a:prstGeom prst="rect">
            <a:avLst/>
          </a:prstGeom>
          <a:noFill/>
        </p:spPr>
        <p:txBody>
          <a:bodyPr anchor="ctr"/>
          <a:lstStyle/>
          <a:p>
            <a:pPr fontAlgn="auto">
              <a:spcBef>
                <a:spcPts val="0"/>
              </a:spcBef>
              <a:spcAft>
                <a:spcPts val="0"/>
              </a:spcAft>
              <a:defRPr/>
            </a:pPr>
            <a:r>
              <a:rPr lang="es-CO" sz="800">
                <a:latin typeface="+mn-lt"/>
              </a:rPr>
              <a:t>Ministerio de Hacienda y Crédito Público – República de Colombia</a:t>
            </a:r>
            <a:endParaRPr lang="es-CO" sz="800" dirty="0">
              <a:latin typeface="+mn-lt"/>
            </a:endParaRPr>
          </a:p>
        </p:txBody>
      </p:sp>
      <p:sp>
        <p:nvSpPr>
          <p:cNvPr id="118993" name="Rectangle 209"/>
          <p:cNvSpPr>
            <a:spLocks noChangeArrowheads="1"/>
          </p:cNvSpPr>
          <p:nvPr/>
        </p:nvSpPr>
        <p:spPr bwMode="auto">
          <a:xfrm>
            <a:off x="179388" y="5589588"/>
            <a:ext cx="8174037" cy="473075"/>
          </a:xfrm>
          <a:prstGeom prst="rect">
            <a:avLst/>
          </a:prstGeom>
          <a:noFill/>
          <a:ln w="9525" algn="ctr">
            <a:noFill/>
            <a:miter lim="800000"/>
            <a:headEnd/>
            <a:tailEnd/>
          </a:ln>
          <a:effectLst>
            <a:prstShdw prst="shdw17" dist="17961" dir="2700000">
              <a:schemeClr val="bg1">
                <a:gamma/>
                <a:shade val="60000"/>
                <a:invGamma/>
              </a:schemeClr>
            </a:prstShdw>
          </a:effectLst>
        </p:spPr>
        <p:txBody>
          <a:bodyPr lIns="91365" tIns="45683" rIns="91365" bIns="45683">
            <a:spAutoFit/>
          </a:bodyPr>
          <a:lstStyle/>
          <a:p>
            <a:pPr>
              <a:spcBef>
                <a:spcPct val="50000"/>
              </a:spcBef>
              <a:defRPr/>
            </a:pPr>
            <a:r>
              <a:rPr lang="es-ES" sz="1000"/>
              <a:t>**Pronóstico a mayo de 2010</a:t>
            </a:r>
          </a:p>
          <a:p>
            <a:pPr>
              <a:spcBef>
                <a:spcPct val="50000"/>
              </a:spcBef>
              <a:defRPr/>
            </a:pPr>
            <a:r>
              <a:rPr lang="es-ES" sz="1000"/>
              <a:t>*Proyección para 2010 según WEO abril de 2010    Fuente: Latinfocus-FMI (WEO abril de 2010), Ministerio de Hacienda y Crédito Público</a:t>
            </a:r>
          </a:p>
        </p:txBody>
      </p:sp>
      <p:sp>
        <p:nvSpPr>
          <p:cNvPr id="138253" name="Rectangle 2"/>
          <p:cNvSpPr>
            <a:spLocks noGrp="1" noChangeArrowheads="1"/>
          </p:cNvSpPr>
          <p:nvPr>
            <p:ph type="title" idx="4294967295"/>
          </p:nvPr>
        </p:nvSpPr>
        <p:spPr bwMode="auto">
          <a:xfrm>
            <a:off x="457200" y="214313"/>
            <a:ext cx="8258175" cy="368300"/>
          </a:xfrm>
          <a:prstGeom prst="rect">
            <a:avLst/>
          </a:prstGeom>
          <a:noFill/>
          <a:ln>
            <a:miter lim="800000"/>
            <a:headEnd/>
            <a:tailEnd/>
          </a:ln>
        </p:spPr>
        <p:txBody>
          <a:bodyPr anchor="ctr"/>
          <a:lstStyle/>
          <a:p>
            <a:r>
              <a:rPr lang="es-ES" sz="2000" b="1" smtClean="0">
                <a:cs typeface="Arial" charset="0"/>
              </a:rPr>
              <a:t>Perspectivas de la economía para 2010</a:t>
            </a:r>
          </a:p>
        </p:txBody>
      </p:sp>
      <p:sp>
        <p:nvSpPr>
          <p:cNvPr id="138254" name="1 Título"/>
          <p:cNvSpPr txBox="1">
            <a:spLocks/>
          </p:cNvSpPr>
          <p:nvPr/>
        </p:nvSpPr>
        <p:spPr bwMode="auto">
          <a:xfrm>
            <a:off x="250825" y="890588"/>
            <a:ext cx="4743450" cy="377825"/>
          </a:xfrm>
          <a:prstGeom prst="rect">
            <a:avLst/>
          </a:prstGeom>
          <a:noFill/>
          <a:ln w="9525">
            <a:noFill/>
            <a:miter lim="800000"/>
            <a:headEnd/>
            <a:tailEnd/>
          </a:ln>
        </p:spPr>
        <p:txBody>
          <a:bodyPr lIns="91365" tIns="45683" rIns="91365" bIns="45683" anchor="ctr"/>
          <a:lstStyle/>
          <a:p>
            <a:pPr algn="ctr"/>
            <a:r>
              <a:rPr lang="es-ES" sz="1600" b="1">
                <a:cs typeface="Arial" charset="0"/>
              </a:rPr>
              <a:t>Pronósticos de crecimiento para 2010</a:t>
            </a:r>
          </a:p>
          <a:p>
            <a:pPr algn="ctr"/>
            <a:r>
              <a:rPr lang="es-ES" sz="1100" b="1">
                <a:cs typeface="Arial" charset="0"/>
              </a:rPr>
              <a:t>(Variación porcentual real)</a:t>
            </a:r>
            <a:endParaRPr lang="en-US" sz="1100" b="1">
              <a:cs typeface="Arial" charset="0"/>
            </a:endParaRPr>
          </a:p>
        </p:txBody>
      </p:sp>
      <p:sp>
        <p:nvSpPr>
          <p:cNvPr id="6" name="1 Título"/>
          <p:cNvSpPr txBox="1">
            <a:spLocks/>
          </p:cNvSpPr>
          <p:nvPr/>
        </p:nvSpPr>
        <p:spPr bwMode="auto">
          <a:xfrm>
            <a:off x="4929188" y="1785938"/>
            <a:ext cx="4743450" cy="377825"/>
          </a:xfrm>
          <a:prstGeom prst="rect">
            <a:avLst/>
          </a:prstGeom>
          <a:noFill/>
          <a:ln w="9525">
            <a:noFill/>
            <a:miter lim="800000"/>
            <a:headEnd/>
            <a:tailEnd/>
          </a:ln>
        </p:spPr>
        <p:txBody>
          <a:bodyPr lIns="91365" tIns="45683" rIns="91365" bIns="45683" anchor="ctr"/>
          <a:lstStyle/>
          <a:p>
            <a:pPr algn="ctr">
              <a:defRPr/>
            </a:pPr>
            <a:r>
              <a:rPr lang="es-ES" sz="1400" b="1" dirty="0">
                <a:cs typeface="Arial" charset="0"/>
              </a:rPr>
              <a:t>Sectores que sustentarán </a:t>
            </a:r>
          </a:p>
          <a:p>
            <a:pPr algn="ctr">
              <a:defRPr/>
            </a:pPr>
            <a:r>
              <a:rPr lang="es-ES" sz="1400" b="1" dirty="0">
                <a:cs typeface="Arial" charset="0"/>
              </a:rPr>
              <a:t>el crecimiento en 2010</a:t>
            </a:r>
          </a:p>
          <a:p>
            <a:pPr algn="ctr">
              <a:defRPr/>
            </a:pPr>
            <a:r>
              <a:rPr lang="es-ES" sz="1050" b="1" dirty="0">
                <a:cs typeface="Arial" charset="0"/>
              </a:rPr>
              <a:t>(Variación porcentual real)</a:t>
            </a:r>
            <a:endParaRPr lang="en-US" sz="1050" b="1" dirty="0">
              <a:cs typeface="Arial" charset="0"/>
            </a:endParaRPr>
          </a:p>
        </p:txBody>
      </p:sp>
      <p:pic>
        <p:nvPicPr>
          <p:cNvPr id="138256" name="Picture 4"/>
          <p:cNvPicPr>
            <a:picLocks noChangeAspect="1" noChangeArrowheads="1"/>
          </p:cNvPicPr>
          <p:nvPr/>
        </p:nvPicPr>
        <p:blipFill>
          <a:blip r:embed="rId3"/>
          <a:srcRect/>
          <a:stretch>
            <a:fillRect/>
          </a:stretch>
        </p:blipFill>
        <p:spPr bwMode="auto">
          <a:xfrm>
            <a:off x="5857875" y="2500313"/>
            <a:ext cx="2786063" cy="1362075"/>
          </a:xfrm>
          <a:prstGeom prst="rect">
            <a:avLst/>
          </a:prstGeom>
          <a:noFill/>
          <a:ln w="9525">
            <a:solidFill>
              <a:schemeClr val="tx1"/>
            </a:solidFill>
            <a:miter lim="800000"/>
            <a:headEnd/>
            <a:tailEnd/>
          </a:ln>
        </p:spPr>
      </p:pic>
      <p:sp>
        <p:nvSpPr>
          <p:cNvPr id="138257" name="Text Box 4"/>
          <p:cNvSpPr txBox="1">
            <a:spLocks noChangeArrowheads="1"/>
          </p:cNvSpPr>
          <p:nvPr/>
        </p:nvSpPr>
        <p:spPr bwMode="auto">
          <a:xfrm>
            <a:off x="5143500" y="4071938"/>
            <a:ext cx="4000500" cy="461962"/>
          </a:xfrm>
          <a:prstGeom prst="rect">
            <a:avLst/>
          </a:prstGeom>
          <a:noFill/>
          <a:ln w="9525">
            <a:noFill/>
            <a:miter lim="800000"/>
            <a:headEnd/>
            <a:tailEnd/>
          </a:ln>
        </p:spPr>
        <p:txBody>
          <a:bodyPr>
            <a:spAutoFit/>
          </a:bodyPr>
          <a:lstStyle/>
          <a:p>
            <a:pPr algn="ctr"/>
            <a:r>
              <a:rPr lang="es-CO" sz="1200">
                <a:solidFill>
                  <a:srgbClr val="000000"/>
                </a:solidFill>
                <a:cs typeface="Arial" charset="0"/>
              </a:rPr>
              <a:t>Fuente: DGPM-Ministerio de Hacienda.*Cifras proyectadas.</a:t>
            </a:r>
            <a:endParaRPr lang="es-ES" sz="1200">
              <a:solidFill>
                <a:srgbClr val="000000"/>
              </a:solidFill>
              <a:cs typeface="Arial" charset="0"/>
            </a:endParaRPr>
          </a:p>
        </p:txBody>
      </p:sp>
      <p:sp>
        <p:nvSpPr>
          <p:cNvPr id="11" name="6 Subtítulo"/>
          <p:cNvSpPr txBox="1">
            <a:spLocks/>
          </p:cNvSpPr>
          <p:nvPr/>
        </p:nvSpPr>
        <p:spPr bwMode="auto">
          <a:xfrm>
            <a:off x="5357813" y="4786313"/>
            <a:ext cx="3571875" cy="1774825"/>
          </a:xfrm>
          <a:prstGeom prst="rect">
            <a:avLst/>
          </a:prstGeom>
          <a:noFill/>
          <a:ln>
            <a:miter lim="800000"/>
            <a:headEnd/>
            <a:tailEnd/>
          </a:ln>
        </p:spPr>
        <p:txBody>
          <a:bodyPr/>
          <a:lstStyle/>
          <a:p>
            <a:pPr marL="365125" indent="-365125">
              <a:spcBef>
                <a:spcPts val="600"/>
              </a:spcBef>
              <a:buFont typeface="Arial" charset="0"/>
              <a:buChar char="•"/>
              <a:defRPr/>
            </a:pPr>
            <a:r>
              <a:rPr lang="es-ES" sz="2000" dirty="0">
                <a:latin typeface="+mn-lt"/>
                <a:cs typeface="Arial" charset="0"/>
              </a:rPr>
              <a:t>Las expectativas de los mercados convergen a un crecimiento por encima del 2,5%</a:t>
            </a:r>
          </a:p>
          <a:p>
            <a:pPr marL="365125" indent="-365125">
              <a:spcBef>
                <a:spcPts val="600"/>
              </a:spcBef>
              <a:buFont typeface="Arial" charset="0"/>
              <a:buChar char="•"/>
              <a:defRPr/>
            </a:pPr>
            <a:endParaRPr lang="es-ES" sz="2000" dirty="0">
              <a:latin typeface="+mn-lt"/>
              <a:cs typeface="Arial" charset="0"/>
            </a:endParaRPr>
          </a:p>
          <a:p>
            <a:pPr marL="365125" indent="-365125">
              <a:spcBef>
                <a:spcPts val="600"/>
              </a:spcBef>
              <a:buFont typeface="+mj-lt"/>
              <a:buNone/>
              <a:defRPr/>
            </a:pPr>
            <a:endParaRPr lang="es-ES" sz="2000" dirty="0">
              <a:latin typeface="+mn-lt"/>
              <a:cs typeface="Arial" charset="0"/>
            </a:endParaRPr>
          </a:p>
          <a:p>
            <a:pPr marL="365125" indent="-365125">
              <a:spcBef>
                <a:spcPts val="600"/>
              </a:spcBef>
              <a:buFont typeface="+mj-lt"/>
              <a:buNone/>
              <a:defRPr/>
            </a:pPr>
            <a:endParaRPr lang="es-ES" sz="2000" dirty="0">
              <a:latin typeface="+mn-lt"/>
            </a:endParaRPr>
          </a:p>
        </p:txBody>
      </p:sp>
      <p:graphicFrame>
        <p:nvGraphicFramePr>
          <p:cNvPr id="138250" name="Object 10"/>
          <p:cNvGraphicFramePr>
            <a:graphicFrameLocks noChangeAspect="1"/>
          </p:cNvGraphicFramePr>
          <p:nvPr/>
        </p:nvGraphicFramePr>
        <p:xfrm>
          <a:off x="1042988" y="1341438"/>
          <a:ext cx="3244850" cy="4248150"/>
        </p:xfrm>
        <a:graphic>
          <a:graphicData uri="http://schemas.openxmlformats.org/presentationml/2006/ole">
            <p:oleObj spid="_x0000_s138250" name="Hoja de cálculo" r:id="rId4" imgW="3857549" imgH="5057851" progId="Excel.Sheet.8">
              <p:embed/>
            </p:oleObj>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3" name="4 Título"/>
          <p:cNvSpPr>
            <a:spLocks noGrp="1"/>
          </p:cNvSpPr>
          <p:nvPr>
            <p:ph type="ctrTitle"/>
          </p:nvPr>
        </p:nvSpPr>
        <p:spPr bwMode="auto">
          <a:xfrm>
            <a:off x="1079500" y="107950"/>
            <a:ext cx="7812088" cy="612775"/>
          </a:xfrm>
          <a:noFill/>
          <a:ln>
            <a:miter lim="800000"/>
            <a:headEnd/>
            <a:tailEnd/>
          </a:ln>
        </p:spPr>
        <p:txBody>
          <a:bodyPr vert="horz" wrap="square" lIns="91440" tIns="45720" rIns="91440" bIns="45720" numCol="1" anchorCtr="0" compatLnSpc="1">
            <a:prstTxWarp prst="textNoShape">
              <a:avLst/>
            </a:prstTxWarp>
          </a:bodyPr>
          <a:lstStyle/>
          <a:p>
            <a:pPr marL="342900" indent="-342900" algn="ctr" eaLnBrk="1" hangingPunct="1">
              <a:spcBef>
                <a:spcPts val="600"/>
              </a:spcBef>
            </a:pPr>
            <a:r>
              <a:rPr lang="es-ES" sz="2000" smtClean="0">
                <a:cs typeface="Arial" charset="0"/>
              </a:rPr>
              <a:t>Perspectivas de la economía para 2010</a:t>
            </a:r>
            <a:endParaRPr lang="es-CO" sz="2000" smtClean="0"/>
          </a:p>
        </p:txBody>
      </p:sp>
      <p:sp>
        <p:nvSpPr>
          <p:cNvPr id="351234" name="8 Marcador de texto"/>
          <p:cNvSpPr>
            <a:spLocks noGrp="1"/>
          </p:cNvSpPr>
          <p:nvPr>
            <p:ph type="body" sz="quarter" idx="24"/>
          </p:nvPr>
        </p:nvSpPr>
        <p:spPr bwMode="auto">
          <a:xfrm>
            <a:off x="252413" y="908050"/>
            <a:ext cx="8640762" cy="252413"/>
          </a:xfrm>
          <a:ln>
            <a:miter lim="800000"/>
            <a:headEnd/>
            <a:tailEnd/>
          </a:ln>
        </p:spPr>
        <p:txBody>
          <a:bodyPr vert="horz" wrap="square" lIns="91440" tIns="45720" rIns="91440" bIns="45720" numCol="1" anchor="t" anchorCtr="0" compatLnSpc="1">
            <a:prstTxWarp prst="textNoShape">
              <a:avLst/>
            </a:prstTxWarp>
          </a:bodyPr>
          <a:lstStyle/>
          <a:p>
            <a:pPr eaLnBrk="1" hangingPunct="1"/>
            <a:r>
              <a:rPr lang="es-ES" smtClean="0"/>
              <a:t>Crecimiento real de la demanda privada (Variación trimestral anual)</a:t>
            </a:r>
          </a:p>
          <a:p>
            <a:pPr eaLnBrk="1" hangingPunct="1"/>
            <a:r>
              <a:rPr lang="es-ES" smtClean="0"/>
              <a:t>(Puntos del PIB)</a:t>
            </a:r>
          </a:p>
        </p:txBody>
      </p:sp>
      <p:sp>
        <p:nvSpPr>
          <p:cNvPr id="351235" name="6 Subtítulo"/>
          <p:cNvSpPr>
            <a:spLocks noGrp="1"/>
          </p:cNvSpPr>
          <p:nvPr>
            <p:ph type="subTitle" idx="1"/>
          </p:nvPr>
        </p:nvSpPr>
        <p:spPr bwMode="auto">
          <a:xfrm>
            <a:off x="0" y="5013325"/>
            <a:ext cx="8891588" cy="1584325"/>
          </a:xfrm>
          <a:noFill/>
          <a:ln>
            <a:miter lim="800000"/>
            <a:headEnd/>
            <a:tailEnd/>
          </a:ln>
        </p:spPr>
        <p:txBody>
          <a:bodyPr vert="horz" wrap="square" lIns="91440" tIns="45720" rIns="91440" bIns="45720" numCol="1" anchor="t" anchorCtr="0" compatLnSpc="1">
            <a:prstTxWarp prst="textNoShape">
              <a:avLst/>
            </a:prstTxWarp>
          </a:bodyPr>
          <a:lstStyle/>
          <a:p>
            <a:pPr marL="368300" indent="-368300" eaLnBrk="1" hangingPunct="1">
              <a:buFont typeface="Arial Narrow" pitchFamily="34" charset="0"/>
              <a:buAutoNum type="arabicPeriod"/>
            </a:pPr>
            <a:endParaRPr lang="es-ES" sz="1400" smtClean="0">
              <a:cs typeface="Arial" charset="0"/>
            </a:endParaRPr>
          </a:p>
          <a:p>
            <a:pPr marL="368300" indent="-368300" algn="just" eaLnBrk="1" hangingPunct="1">
              <a:buFont typeface="Arial" charset="0"/>
              <a:buChar char="•"/>
            </a:pPr>
            <a:r>
              <a:rPr lang="es-ES" sz="1400" smtClean="0">
                <a:cs typeface="Arial" charset="0"/>
              </a:rPr>
              <a:t>La demanda privada muestra señales de recuperación desde el último trimestre de 2009 donde se alcanzaron los niveles observados en el período pre-crisis.  La recuperación de la demanda privada es más rápida que en el período de finales de los noventa donde este proceso tardó varios años. Se espera entonces que en 2010 esta variable tenga un comportamiento dinámico.</a:t>
            </a:r>
          </a:p>
          <a:p>
            <a:pPr marL="368300" indent="-368300" eaLnBrk="1" hangingPunct="1">
              <a:buFont typeface="Arial Narrow" pitchFamily="34" charset="0"/>
              <a:buAutoNum type="arabicPeriod"/>
            </a:pPr>
            <a:endParaRPr lang="es-ES" sz="1400" smtClean="0">
              <a:cs typeface="Arial" charset="0"/>
            </a:endParaRPr>
          </a:p>
          <a:p>
            <a:pPr marL="368300" indent="-368300" eaLnBrk="1" hangingPunct="1">
              <a:buFont typeface="+mj-lt"/>
              <a:buNone/>
            </a:pPr>
            <a:endParaRPr lang="es-ES" sz="1400" smtClean="0">
              <a:cs typeface="Arial" charset="0"/>
            </a:endParaRPr>
          </a:p>
          <a:p>
            <a:pPr marL="368300" indent="-368300" eaLnBrk="1" hangingPunct="1">
              <a:buFont typeface="+mj-lt"/>
              <a:buNone/>
            </a:pPr>
            <a:endParaRPr lang="es-ES" sz="1400" smtClean="0"/>
          </a:p>
        </p:txBody>
      </p:sp>
      <p:sp>
        <p:nvSpPr>
          <p:cNvPr id="73731" name="2 Marcador de pie de página"/>
          <p:cNvSpPr>
            <a:spLocks noGrp="1"/>
          </p:cNvSpPr>
          <p:nvPr>
            <p:ph type="ftr" sz="quarter" idx="26"/>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s-CO" smtClean="0"/>
              <a:t>Ministerio de Hacienda y Crédito Público – República de Colombia</a:t>
            </a:r>
          </a:p>
        </p:txBody>
      </p:sp>
      <p:sp>
        <p:nvSpPr>
          <p:cNvPr id="351237" name="1 Marcador de fecha"/>
          <p:cNvSpPr txBox="1">
            <a:spLocks noGrp="1"/>
          </p:cNvSpPr>
          <p:nvPr/>
        </p:nvSpPr>
        <p:spPr bwMode="auto">
          <a:xfrm>
            <a:off x="3505200" y="6624638"/>
            <a:ext cx="2133600" cy="215900"/>
          </a:xfrm>
          <a:prstGeom prst="rect">
            <a:avLst/>
          </a:prstGeom>
          <a:noFill/>
          <a:ln w="9525">
            <a:noFill/>
            <a:miter lim="800000"/>
            <a:headEnd/>
            <a:tailEnd/>
          </a:ln>
        </p:spPr>
        <p:txBody>
          <a:bodyPr anchor="ctr"/>
          <a:lstStyle/>
          <a:p>
            <a:pPr algn="ctr"/>
            <a:fld id="{E8912B73-EFE3-468C-8B91-04425A6D1A41}" type="datetime1">
              <a:rPr lang="es-CO" sz="800">
                <a:latin typeface="Arial Narrow" pitchFamily="34" charset="0"/>
              </a:rPr>
              <a:pPr algn="ctr"/>
              <a:t>02/06/2010</a:t>
            </a:fld>
            <a:endParaRPr lang="es-CO" sz="800">
              <a:latin typeface="Arial Narrow" pitchFamily="34" charset="0"/>
            </a:endParaRPr>
          </a:p>
        </p:txBody>
      </p:sp>
      <p:sp>
        <p:nvSpPr>
          <p:cNvPr id="351238" name="2 Marcador de número de diapositiva"/>
          <p:cNvSpPr txBox="1">
            <a:spLocks noGrp="1"/>
          </p:cNvSpPr>
          <p:nvPr/>
        </p:nvSpPr>
        <p:spPr bwMode="auto">
          <a:xfrm>
            <a:off x="6757988" y="6624638"/>
            <a:ext cx="2133600" cy="215900"/>
          </a:xfrm>
          <a:prstGeom prst="rect">
            <a:avLst/>
          </a:prstGeom>
          <a:noFill/>
          <a:ln w="9525">
            <a:noFill/>
            <a:miter lim="800000"/>
            <a:headEnd/>
            <a:tailEnd/>
          </a:ln>
        </p:spPr>
        <p:txBody>
          <a:bodyPr anchor="ctr"/>
          <a:lstStyle/>
          <a:p>
            <a:pPr algn="r"/>
            <a:fld id="{AB4D9601-C80B-4DF0-830A-277286852818}" type="slidenum">
              <a:rPr lang="es-CO" sz="800">
                <a:latin typeface="Arial Narrow" pitchFamily="34" charset="0"/>
              </a:rPr>
              <a:pPr algn="r"/>
              <a:t>22</a:t>
            </a:fld>
            <a:endParaRPr lang="es-CO" sz="800">
              <a:latin typeface="Arial Narrow" pitchFamily="34" charset="0"/>
            </a:endParaRPr>
          </a:p>
        </p:txBody>
      </p:sp>
      <p:sp>
        <p:nvSpPr>
          <p:cNvPr id="351239" name="3 Marcador de pie de página"/>
          <p:cNvSpPr txBox="1">
            <a:spLocks noGrp="1"/>
          </p:cNvSpPr>
          <p:nvPr/>
        </p:nvSpPr>
        <p:spPr bwMode="auto">
          <a:xfrm>
            <a:off x="252413" y="6624638"/>
            <a:ext cx="2895600" cy="215900"/>
          </a:xfrm>
          <a:prstGeom prst="rect">
            <a:avLst/>
          </a:prstGeom>
          <a:noFill/>
          <a:ln w="9525">
            <a:noFill/>
            <a:miter lim="800000"/>
            <a:headEnd/>
            <a:tailEnd/>
          </a:ln>
        </p:spPr>
        <p:txBody>
          <a:bodyPr anchor="ctr"/>
          <a:lstStyle/>
          <a:p>
            <a:r>
              <a:rPr lang="es-CO" sz="800">
                <a:latin typeface="Arial Narrow" pitchFamily="34" charset="0"/>
              </a:rPr>
              <a:t>Ministerio de Hacienda y Crédito Público – República de Colombia</a:t>
            </a:r>
          </a:p>
        </p:txBody>
      </p:sp>
      <p:sp>
        <p:nvSpPr>
          <p:cNvPr id="351240" name="Text Box 3"/>
          <p:cNvSpPr txBox="1">
            <a:spLocks noChangeArrowheads="1"/>
          </p:cNvSpPr>
          <p:nvPr/>
        </p:nvSpPr>
        <p:spPr bwMode="auto">
          <a:xfrm>
            <a:off x="1071563" y="4797425"/>
            <a:ext cx="3286125" cy="230188"/>
          </a:xfrm>
          <a:prstGeom prst="rect">
            <a:avLst/>
          </a:prstGeom>
          <a:noFill/>
          <a:ln w="9525" algn="ctr">
            <a:noFill/>
            <a:miter lim="800000"/>
            <a:headEnd/>
            <a:tailEnd/>
          </a:ln>
        </p:spPr>
        <p:txBody>
          <a:bodyPr>
            <a:spAutoFit/>
          </a:bodyPr>
          <a:lstStyle/>
          <a:p>
            <a:pPr>
              <a:spcBef>
                <a:spcPct val="50000"/>
              </a:spcBef>
            </a:pPr>
            <a:r>
              <a:rPr lang="es-ES" sz="900">
                <a:solidFill>
                  <a:srgbClr val="000000"/>
                </a:solidFill>
                <a:latin typeface="Arial Narrow" pitchFamily="34" charset="0"/>
              </a:rPr>
              <a:t>Fuente: DANE. Cálculos MHCP.</a:t>
            </a:r>
          </a:p>
        </p:txBody>
      </p:sp>
      <p:pic>
        <p:nvPicPr>
          <p:cNvPr id="351241" name="Picture 5"/>
          <p:cNvPicPr>
            <a:picLocks noChangeAspect="1" noChangeArrowheads="1"/>
          </p:cNvPicPr>
          <p:nvPr/>
        </p:nvPicPr>
        <p:blipFill>
          <a:blip r:embed="rId2"/>
          <a:srcRect/>
          <a:stretch>
            <a:fillRect/>
          </a:stretch>
        </p:blipFill>
        <p:spPr bwMode="auto">
          <a:xfrm>
            <a:off x="857250" y="1185863"/>
            <a:ext cx="6929438" cy="3683000"/>
          </a:xfrm>
          <a:prstGeom prst="rect">
            <a:avLst/>
          </a:prstGeom>
          <a:noFill/>
          <a:ln w="9525">
            <a:noFill/>
            <a:miter lim="800000"/>
            <a:headEnd/>
            <a:tailEnd/>
          </a:ln>
        </p:spPr>
      </p:pic>
      <p:sp>
        <p:nvSpPr>
          <p:cNvPr id="21" name="20 Elipse"/>
          <p:cNvSpPr/>
          <p:nvPr/>
        </p:nvSpPr>
        <p:spPr>
          <a:xfrm>
            <a:off x="2143125" y="3214688"/>
            <a:ext cx="785813" cy="785812"/>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sp>
        <p:nvSpPr>
          <p:cNvPr id="22" name="21 Elipse"/>
          <p:cNvSpPr/>
          <p:nvPr/>
        </p:nvSpPr>
        <p:spPr>
          <a:xfrm>
            <a:off x="6572250" y="2400300"/>
            <a:ext cx="714375" cy="714375"/>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7762" name="Object 2"/>
          <p:cNvGraphicFramePr>
            <a:graphicFrameLocks noChangeAspect="1"/>
          </p:cNvGraphicFramePr>
          <p:nvPr>
            <p:ph idx="1"/>
          </p:nvPr>
        </p:nvGraphicFramePr>
        <p:xfrm>
          <a:off x="971550" y="1341438"/>
          <a:ext cx="7051675" cy="4705350"/>
        </p:xfrm>
        <a:graphic>
          <a:graphicData uri="http://schemas.openxmlformats.org/presentationml/2006/ole">
            <p:oleObj spid="_x0000_s117762" name="Gráfico" r:id="rId3" imgW="6096000" imgH="4067251" progId="MSGraph.Chart.8">
              <p:embed followColorScheme="full"/>
            </p:oleObj>
          </a:graphicData>
        </a:graphic>
      </p:graphicFrame>
      <p:sp>
        <p:nvSpPr>
          <p:cNvPr id="117763" name="Rectangle 7"/>
          <p:cNvSpPr>
            <a:spLocks noChangeArrowheads="1"/>
          </p:cNvSpPr>
          <p:nvPr/>
        </p:nvSpPr>
        <p:spPr bwMode="auto">
          <a:xfrm>
            <a:off x="1571625" y="1714500"/>
            <a:ext cx="576263" cy="431800"/>
          </a:xfrm>
          <a:prstGeom prst="rect">
            <a:avLst/>
          </a:prstGeom>
          <a:solidFill>
            <a:schemeClr val="accent1">
              <a:alpha val="0"/>
            </a:schemeClr>
          </a:solidFill>
          <a:ln w="9525">
            <a:solidFill>
              <a:schemeClr val="bg1"/>
            </a:solidFill>
            <a:prstDash val="dashDot"/>
            <a:miter lim="800000"/>
            <a:headEnd/>
            <a:tailEnd/>
          </a:ln>
        </p:spPr>
        <p:txBody>
          <a:bodyPr wrap="none" anchor="ctr"/>
          <a:lstStyle/>
          <a:p>
            <a:pPr algn="ctr"/>
            <a:r>
              <a:rPr lang="es-ES" sz="1400"/>
              <a:t>48.8%</a:t>
            </a:r>
          </a:p>
        </p:txBody>
      </p:sp>
      <p:sp>
        <p:nvSpPr>
          <p:cNvPr id="117764" name="Rectangle 8"/>
          <p:cNvSpPr>
            <a:spLocks noChangeArrowheads="1"/>
          </p:cNvSpPr>
          <p:nvPr/>
        </p:nvSpPr>
        <p:spPr bwMode="auto">
          <a:xfrm>
            <a:off x="2428875" y="1714500"/>
            <a:ext cx="576263" cy="431800"/>
          </a:xfrm>
          <a:prstGeom prst="rect">
            <a:avLst/>
          </a:prstGeom>
          <a:solidFill>
            <a:schemeClr val="accent1">
              <a:alpha val="0"/>
            </a:schemeClr>
          </a:solidFill>
          <a:ln w="9525">
            <a:solidFill>
              <a:schemeClr val="bg1"/>
            </a:solidFill>
            <a:prstDash val="dashDot"/>
            <a:miter lim="800000"/>
            <a:headEnd/>
            <a:tailEnd/>
          </a:ln>
        </p:spPr>
        <p:txBody>
          <a:bodyPr wrap="none" anchor="ctr"/>
          <a:lstStyle/>
          <a:p>
            <a:pPr algn="ctr"/>
            <a:r>
              <a:rPr lang="es-ES" sz="1400"/>
              <a:t>50.9%</a:t>
            </a:r>
          </a:p>
        </p:txBody>
      </p:sp>
      <p:sp>
        <p:nvSpPr>
          <p:cNvPr id="117765" name="Rectangle 9"/>
          <p:cNvSpPr>
            <a:spLocks noChangeArrowheads="1"/>
          </p:cNvSpPr>
          <p:nvPr/>
        </p:nvSpPr>
        <p:spPr bwMode="auto">
          <a:xfrm>
            <a:off x="3500438" y="1714500"/>
            <a:ext cx="576262" cy="431800"/>
          </a:xfrm>
          <a:prstGeom prst="rect">
            <a:avLst/>
          </a:prstGeom>
          <a:solidFill>
            <a:schemeClr val="accent1">
              <a:alpha val="0"/>
            </a:schemeClr>
          </a:solidFill>
          <a:ln w="9525">
            <a:solidFill>
              <a:schemeClr val="bg1"/>
            </a:solidFill>
            <a:prstDash val="dashDot"/>
            <a:miter lim="800000"/>
            <a:headEnd/>
            <a:tailEnd/>
          </a:ln>
        </p:spPr>
        <p:txBody>
          <a:bodyPr wrap="none" anchor="ctr"/>
          <a:lstStyle/>
          <a:p>
            <a:pPr algn="ctr"/>
            <a:r>
              <a:rPr lang="es-ES" sz="1400"/>
              <a:t>-9.5%</a:t>
            </a:r>
          </a:p>
        </p:txBody>
      </p:sp>
      <p:sp>
        <p:nvSpPr>
          <p:cNvPr id="117766" name="Rectangle 10"/>
          <p:cNvSpPr>
            <a:spLocks noChangeArrowheads="1"/>
          </p:cNvSpPr>
          <p:nvPr/>
        </p:nvSpPr>
        <p:spPr bwMode="auto">
          <a:xfrm>
            <a:off x="4786313" y="1714500"/>
            <a:ext cx="576262" cy="431800"/>
          </a:xfrm>
          <a:prstGeom prst="rect">
            <a:avLst/>
          </a:prstGeom>
          <a:solidFill>
            <a:schemeClr val="accent1">
              <a:alpha val="0"/>
            </a:schemeClr>
          </a:solidFill>
          <a:ln w="9525">
            <a:solidFill>
              <a:schemeClr val="bg1"/>
            </a:solidFill>
            <a:prstDash val="dashDot"/>
            <a:miter lim="800000"/>
            <a:headEnd/>
            <a:tailEnd/>
          </a:ln>
        </p:spPr>
        <p:txBody>
          <a:bodyPr wrap="none" anchor="ctr"/>
          <a:lstStyle/>
          <a:p>
            <a:pPr algn="ctr"/>
            <a:r>
              <a:rPr lang="es-ES" sz="1400"/>
              <a:t>24.1%</a:t>
            </a:r>
          </a:p>
        </p:txBody>
      </p:sp>
      <p:sp>
        <p:nvSpPr>
          <p:cNvPr id="117767" name="Rectangle 11"/>
          <p:cNvSpPr>
            <a:spLocks noChangeArrowheads="1"/>
          </p:cNvSpPr>
          <p:nvPr/>
        </p:nvSpPr>
        <p:spPr bwMode="auto">
          <a:xfrm>
            <a:off x="5853113" y="1714500"/>
            <a:ext cx="576262" cy="431800"/>
          </a:xfrm>
          <a:prstGeom prst="rect">
            <a:avLst/>
          </a:prstGeom>
          <a:solidFill>
            <a:schemeClr val="accent1">
              <a:alpha val="0"/>
            </a:schemeClr>
          </a:solidFill>
          <a:ln w="9525">
            <a:solidFill>
              <a:schemeClr val="bg1"/>
            </a:solidFill>
            <a:prstDash val="dashDot"/>
            <a:miter lim="800000"/>
            <a:headEnd/>
            <a:tailEnd/>
          </a:ln>
        </p:spPr>
        <p:txBody>
          <a:bodyPr wrap="none" anchor="ctr"/>
          <a:lstStyle/>
          <a:p>
            <a:pPr algn="ctr"/>
            <a:r>
              <a:rPr lang="es-ES" sz="1400"/>
              <a:t>19,1%</a:t>
            </a:r>
          </a:p>
        </p:txBody>
      </p:sp>
      <p:sp>
        <p:nvSpPr>
          <p:cNvPr id="117768" name="Rectangle 12"/>
          <p:cNvSpPr>
            <a:spLocks noChangeArrowheads="1"/>
          </p:cNvSpPr>
          <p:nvPr/>
        </p:nvSpPr>
        <p:spPr bwMode="auto">
          <a:xfrm>
            <a:off x="6929438" y="1714500"/>
            <a:ext cx="576262" cy="431800"/>
          </a:xfrm>
          <a:prstGeom prst="rect">
            <a:avLst/>
          </a:prstGeom>
          <a:solidFill>
            <a:schemeClr val="accent1">
              <a:alpha val="0"/>
            </a:schemeClr>
          </a:solidFill>
          <a:ln w="9525">
            <a:solidFill>
              <a:schemeClr val="bg1"/>
            </a:solidFill>
            <a:prstDash val="dashDot"/>
            <a:miter lim="800000"/>
            <a:headEnd/>
            <a:tailEnd/>
          </a:ln>
        </p:spPr>
        <p:txBody>
          <a:bodyPr wrap="none" anchor="ctr"/>
          <a:lstStyle/>
          <a:p>
            <a:pPr algn="ctr"/>
            <a:r>
              <a:rPr lang="es-ES" sz="1400"/>
              <a:t>39.9%</a:t>
            </a:r>
          </a:p>
        </p:txBody>
      </p:sp>
      <p:sp>
        <p:nvSpPr>
          <p:cNvPr id="10" name="4 Título"/>
          <p:cNvSpPr txBox="1">
            <a:spLocks/>
          </p:cNvSpPr>
          <p:nvPr/>
        </p:nvSpPr>
        <p:spPr bwMode="auto">
          <a:xfrm>
            <a:off x="1079500" y="107950"/>
            <a:ext cx="7812088" cy="612775"/>
          </a:xfrm>
          <a:prstGeom prst="rect">
            <a:avLst/>
          </a:prstGeom>
          <a:noFill/>
          <a:ln>
            <a:miter lim="800000"/>
            <a:headEnd/>
            <a:tailEnd/>
          </a:ln>
        </p:spPr>
        <p:txBody>
          <a:bodyPr anchor="ctr"/>
          <a:lstStyle/>
          <a:p>
            <a:pPr marL="342900" indent="-342900" algn="ctr">
              <a:spcBef>
                <a:spcPts val="600"/>
              </a:spcBef>
              <a:defRPr/>
            </a:pPr>
            <a:r>
              <a:rPr lang="es-ES" sz="2000" b="1">
                <a:latin typeface="+mj-lt"/>
                <a:ea typeface="+mj-ea"/>
                <a:cs typeface="Arial" charset="0"/>
              </a:rPr>
              <a:t>Perspectivas de la economía para 2010</a:t>
            </a:r>
            <a:endParaRPr lang="es-CO" sz="2000" b="1" dirty="0">
              <a:latin typeface="+mj-lt"/>
              <a:ea typeface="+mj-ea"/>
              <a:cs typeface="+mj-cs"/>
            </a:endParaRPr>
          </a:p>
        </p:txBody>
      </p:sp>
      <p:sp>
        <p:nvSpPr>
          <p:cNvPr id="11" name="10 Rectángulo"/>
          <p:cNvSpPr/>
          <p:nvPr/>
        </p:nvSpPr>
        <p:spPr>
          <a:xfrm>
            <a:off x="1285875" y="1285875"/>
            <a:ext cx="6000750" cy="571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sz="1600" b="1" dirty="0">
                <a:solidFill>
                  <a:schemeClr val="tx1"/>
                </a:solidFill>
              </a:rPr>
              <a:t>Crecimiento anual </a:t>
            </a:r>
          </a:p>
        </p:txBody>
      </p:sp>
      <p:sp>
        <p:nvSpPr>
          <p:cNvPr id="117771" name="8 Marcador de texto"/>
          <p:cNvSpPr txBox="1">
            <a:spLocks/>
          </p:cNvSpPr>
          <p:nvPr/>
        </p:nvSpPr>
        <p:spPr bwMode="auto">
          <a:xfrm>
            <a:off x="252413" y="1079500"/>
            <a:ext cx="8640762" cy="252413"/>
          </a:xfrm>
          <a:prstGeom prst="rect">
            <a:avLst/>
          </a:prstGeom>
          <a:solidFill>
            <a:srgbClr val="0F4B87"/>
          </a:solidFill>
          <a:ln w="9525">
            <a:noFill/>
            <a:miter lim="800000"/>
            <a:headEnd/>
            <a:tailEnd/>
          </a:ln>
        </p:spPr>
        <p:txBody>
          <a:bodyPr/>
          <a:lstStyle/>
          <a:p>
            <a:pPr marL="342900" indent="-342900">
              <a:spcBef>
                <a:spcPct val="20000"/>
              </a:spcBef>
              <a:buFont typeface="Arial" charset="0"/>
              <a:buNone/>
            </a:pPr>
            <a:r>
              <a:rPr lang="es-ES" sz="1200" b="1">
                <a:solidFill>
                  <a:schemeClr val="bg1"/>
                </a:solidFill>
                <a:latin typeface="Arial Narrow" pitchFamily="34" charset="0"/>
              </a:rPr>
              <a:t>Exportaciones  (Enero-Marzo 2010 vs Enero -Marzo 2009)  (US$ Millones y Variación anual)</a:t>
            </a:r>
          </a:p>
          <a:p>
            <a:pPr marL="342900" indent="-342900">
              <a:spcBef>
                <a:spcPct val="20000"/>
              </a:spcBef>
              <a:buFont typeface="Arial" charset="0"/>
              <a:buNone/>
            </a:pPr>
            <a:r>
              <a:rPr lang="es-ES" sz="1200" b="1">
                <a:solidFill>
                  <a:schemeClr val="bg1"/>
                </a:solidFill>
                <a:latin typeface="Arial Narrow" pitchFamily="34" charset="0"/>
              </a:rPr>
              <a:t>(Puntos del PIB)</a:t>
            </a:r>
          </a:p>
        </p:txBody>
      </p:sp>
      <p:sp>
        <p:nvSpPr>
          <p:cNvPr id="117772" name="6 Subtítulo"/>
          <p:cNvSpPr txBox="1">
            <a:spLocks/>
          </p:cNvSpPr>
          <p:nvPr/>
        </p:nvSpPr>
        <p:spPr bwMode="auto">
          <a:xfrm>
            <a:off x="250825" y="5445125"/>
            <a:ext cx="8639175" cy="1584325"/>
          </a:xfrm>
          <a:prstGeom prst="rect">
            <a:avLst/>
          </a:prstGeom>
          <a:noFill/>
          <a:ln w="9525">
            <a:noFill/>
            <a:miter lim="800000"/>
            <a:headEnd/>
            <a:tailEnd/>
          </a:ln>
        </p:spPr>
        <p:txBody>
          <a:bodyPr/>
          <a:lstStyle/>
          <a:p>
            <a:pPr marL="368300" indent="-368300">
              <a:spcBef>
                <a:spcPts val="600"/>
              </a:spcBef>
              <a:buFont typeface="Arial" charset="0"/>
              <a:buChar char="•"/>
            </a:pPr>
            <a:r>
              <a:rPr lang="es-ES" sz="1600">
                <a:latin typeface="Arial Narrow" pitchFamily="34" charset="0"/>
                <a:cs typeface="Arial" charset="0"/>
              </a:rPr>
              <a:t>En promedio las exportaciones presentan una tendencia positiva en los primeros meses del año, frente al mismo período de 2009</a:t>
            </a:r>
          </a:p>
          <a:p>
            <a:pPr marL="368300" indent="-368300">
              <a:spcBef>
                <a:spcPts val="600"/>
              </a:spcBef>
              <a:buFont typeface="Arial" charset="0"/>
              <a:buChar char="•"/>
            </a:pPr>
            <a:endParaRPr lang="es-ES" sz="1600">
              <a:latin typeface="Arial Narrow" pitchFamily="34" charset="0"/>
              <a:cs typeface="Arial" charset="0"/>
            </a:endParaRPr>
          </a:p>
          <a:p>
            <a:pPr marL="368300" indent="-368300">
              <a:spcBef>
                <a:spcPts val="600"/>
              </a:spcBef>
              <a:buFont typeface="+mj-lt"/>
              <a:buNone/>
            </a:pPr>
            <a:endParaRPr lang="es-ES" sz="1600">
              <a:latin typeface="Arial Narrow" pitchFamily="34" charset="0"/>
              <a:cs typeface="Arial" charset="0"/>
            </a:endParaRPr>
          </a:p>
          <a:p>
            <a:pPr marL="368300" indent="-368300">
              <a:spcBef>
                <a:spcPts val="600"/>
              </a:spcBef>
              <a:buFont typeface="+mj-lt"/>
              <a:buNone/>
            </a:pPr>
            <a:endParaRPr lang="es-ES" sz="1600">
              <a:latin typeface="Arial Narrow"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2 Marcador de pie de página"/>
          <p:cNvSpPr txBox="1">
            <a:spLocks noGrp="1"/>
          </p:cNvSpPr>
          <p:nvPr/>
        </p:nvSpPr>
        <p:spPr>
          <a:xfrm>
            <a:off x="252413" y="6624638"/>
            <a:ext cx="2895600" cy="215900"/>
          </a:xfrm>
          <a:prstGeom prst="rect">
            <a:avLst/>
          </a:prstGeom>
          <a:noFill/>
        </p:spPr>
        <p:txBody>
          <a:bodyPr anchor="ctr"/>
          <a:lstStyle/>
          <a:p>
            <a:pPr fontAlgn="auto">
              <a:spcBef>
                <a:spcPts val="0"/>
              </a:spcBef>
              <a:spcAft>
                <a:spcPts val="0"/>
              </a:spcAft>
              <a:defRPr/>
            </a:pPr>
            <a:r>
              <a:rPr lang="es-CO" sz="800">
                <a:latin typeface="+mn-lt"/>
              </a:rPr>
              <a:t>Ministerio de Hacienda y Crédito Público – República de Colombia</a:t>
            </a:r>
            <a:endParaRPr lang="es-CO" sz="800" dirty="0">
              <a:latin typeface="+mn-lt"/>
            </a:endParaRPr>
          </a:p>
        </p:txBody>
      </p:sp>
      <p:sp>
        <p:nvSpPr>
          <p:cNvPr id="104457" name="Rectangle 9"/>
          <p:cNvSpPr>
            <a:spLocks noChangeArrowheads="1"/>
          </p:cNvSpPr>
          <p:nvPr/>
        </p:nvSpPr>
        <p:spPr bwMode="auto">
          <a:xfrm>
            <a:off x="2339975" y="234950"/>
            <a:ext cx="4084638" cy="40005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spAutoFit/>
          </a:bodyPr>
          <a:lstStyle/>
          <a:p>
            <a:pPr marL="342900" indent="-342900">
              <a:spcBef>
                <a:spcPts val="600"/>
              </a:spcBef>
              <a:defRPr/>
            </a:pPr>
            <a:r>
              <a:rPr lang="es-ES" sz="2000" b="1" dirty="0">
                <a:latin typeface="Arial Narrow" pitchFamily="34" charset="0"/>
                <a:ea typeface="+mj-ea"/>
                <a:cs typeface="Arial" charset="0"/>
              </a:rPr>
              <a:t>Perspectivas de la economía para 2010</a:t>
            </a:r>
            <a:endParaRPr lang="es-CO" sz="2000" b="1" dirty="0">
              <a:latin typeface="Arial Narrow" pitchFamily="34" charset="0"/>
              <a:ea typeface="+mj-ea"/>
              <a:cs typeface="Arial" charset="0"/>
            </a:endParaRPr>
          </a:p>
        </p:txBody>
      </p:sp>
      <p:sp>
        <p:nvSpPr>
          <p:cNvPr id="139285" name="8 Marcador de texto"/>
          <p:cNvSpPr txBox="1">
            <a:spLocks/>
          </p:cNvSpPr>
          <p:nvPr/>
        </p:nvSpPr>
        <p:spPr bwMode="auto">
          <a:xfrm>
            <a:off x="252413" y="981075"/>
            <a:ext cx="8640762" cy="252413"/>
          </a:xfrm>
          <a:prstGeom prst="rect">
            <a:avLst/>
          </a:prstGeom>
          <a:solidFill>
            <a:srgbClr val="0F4B87"/>
          </a:solidFill>
          <a:ln w="9525">
            <a:noFill/>
            <a:miter lim="800000"/>
            <a:headEnd/>
            <a:tailEnd/>
          </a:ln>
        </p:spPr>
        <p:txBody>
          <a:bodyPr/>
          <a:lstStyle/>
          <a:p>
            <a:pPr marL="342900" indent="-342900">
              <a:spcBef>
                <a:spcPct val="20000"/>
              </a:spcBef>
              <a:buFont typeface="Arial" charset="0"/>
              <a:buNone/>
            </a:pPr>
            <a:r>
              <a:rPr lang="es-ES" sz="1200" b="1">
                <a:solidFill>
                  <a:schemeClr val="bg1"/>
                </a:solidFill>
                <a:latin typeface="Arial Narrow" pitchFamily="34" charset="0"/>
              </a:rPr>
              <a:t>Indicadores de actividad económica (Variación real)  (Promedio Ene-Dic 2009, Ene 2010, Feb 2010 y Mar 2010)</a:t>
            </a:r>
          </a:p>
          <a:p>
            <a:pPr marL="342900" indent="-342900">
              <a:spcBef>
                <a:spcPct val="20000"/>
              </a:spcBef>
              <a:buFont typeface="Arial" charset="0"/>
              <a:buNone/>
            </a:pPr>
            <a:r>
              <a:rPr lang="es-ES" sz="1200" b="1">
                <a:solidFill>
                  <a:schemeClr val="bg1"/>
                </a:solidFill>
                <a:latin typeface="Arial Narrow" pitchFamily="34" charset="0"/>
              </a:rPr>
              <a:t>(Puntos del PIB)</a:t>
            </a:r>
          </a:p>
        </p:txBody>
      </p:sp>
      <p:sp>
        <p:nvSpPr>
          <p:cNvPr id="139286" name="Text Box 3"/>
          <p:cNvSpPr txBox="1">
            <a:spLocks noChangeArrowheads="1"/>
          </p:cNvSpPr>
          <p:nvPr/>
        </p:nvSpPr>
        <p:spPr bwMode="auto">
          <a:xfrm>
            <a:off x="1071563" y="5143500"/>
            <a:ext cx="3286125" cy="230188"/>
          </a:xfrm>
          <a:prstGeom prst="rect">
            <a:avLst/>
          </a:prstGeom>
          <a:noFill/>
          <a:ln w="9525" algn="ctr">
            <a:noFill/>
            <a:miter lim="800000"/>
            <a:headEnd/>
            <a:tailEnd/>
          </a:ln>
        </p:spPr>
        <p:txBody>
          <a:bodyPr>
            <a:spAutoFit/>
          </a:bodyPr>
          <a:lstStyle/>
          <a:p>
            <a:pPr>
              <a:spcBef>
                <a:spcPct val="50000"/>
              </a:spcBef>
            </a:pPr>
            <a:r>
              <a:rPr lang="es-ES" sz="900">
                <a:solidFill>
                  <a:srgbClr val="000000"/>
                </a:solidFill>
                <a:latin typeface="Arial Narrow" pitchFamily="34" charset="0"/>
              </a:rPr>
              <a:t>Fuente: DANE. Cálculos MHCP.</a:t>
            </a:r>
          </a:p>
        </p:txBody>
      </p:sp>
      <p:sp>
        <p:nvSpPr>
          <p:cNvPr id="13" name="6 Subtítulo"/>
          <p:cNvSpPr txBox="1">
            <a:spLocks/>
          </p:cNvSpPr>
          <p:nvPr/>
        </p:nvSpPr>
        <p:spPr bwMode="auto">
          <a:xfrm>
            <a:off x="214313" y="5416550"/>
            <a:ext cx="8639175" cy="1584325"/>
          </a:xfrm>
          <a:prstGeom prst="rect">
            <a:avLst/>
          </a:prstGeom>
          <a:noFill/>
          <a:ln>
            <a:miter lim="800000"/>
            <a:headEnd/>
            <a:tailEnd/>
          </a:ln>
        </p:spPr>
        <p:txBody>
          <a:bodyPr/>
          <a:lstStyle/>
          <a:p>
            <a:pPr marL="368300" indent="-368300">
              <a:spcBef>
                <a:spcPts val="600"/>
              </a:spcBef>
              <a:buFont typeface="Arial" charset="0"/>
              <a:buChar char="•"/>
              <a:defRPr/>
            </a:pPr>
            <a:r>
              <a:rPr lang="es-ES" sz="2000" dirty="0">
                <a:latin typeface="+mn-lt"/>
                <a:cs typeface="Arial" charset="0"/>
              </a:rPr>
              <a:t>Algunos indicadores ya dan señales de recuperación de la economía</a:t>
            </a:r>
          </a:p>
          <a:p>
            <a:pPr marL="368300" indent="-368300">
              <a:spcBef>
                <a:spcPts val="600"/>
              </a:spcBef>
              <a:buFont typeface="Arial" charset="0"/>
              <a:buChar char="•"/>
              <a:defRPr/>
            </a:pPr>
            <a:endParaRPr lang="es-ES" sz="2000" dirty="0">
              <a:latin typeface="+mn-lt"/>
              <a:cs typeface="Arial" charset="0"/>
            </a:endParaRPr>
          </a:p>
          <a:p>
            <a:pPr marL="368300" indent="-368300">
              <a:spcBef>
                <a:spcPts val="600"/>
              </a:spcBef>
              <a:buFont typeface="+mj-lt"/>
              <a:buNone/>
              <a:defRPr/>
            </a:pPr>
            <a:endParaRPr lang="es-ES" sz="2000" dirty="0">
              <a:latin typeface="+mn-lt"/>
              <a:cs typeface="Arial" charset="0"/>
            </a:endParaRPr>
          </a:p>
          <a:p>
            <a:pPr marL="368300" indent="-368300">
              <a:spcBef>
                <a:spcPts val="600"/>
              </a:spcBef>
              <a:buFont typeface="+mj-lt"/>
              <a:buNone/>
              <a:defRPr/>
            </a:pPr>
            <a:endParaRPr lang="es-ES" sz="2000" dirty="0">
              <a:latin typeface="+mn-lt"/>
            </a:endParaRPr>
          </a:p>
        </p:txBody>
      </p:sp>
      <p:graphicFrame>
        <p:nvGraphicFramePr>
          <p:cNvPr id="139282" name="Object 2"/>
          <p:cNvGraphicFramePr>
            <a:graphicFrameLocks noChangeAspect="1"/>
          </p:cNvGraphicFramePr>
          <p:nvPr/>
        </p:nvGraphicFramePr>
        <p:xfrm>
          <a:off x="611188" y="1341438"/>
          <a:ext cx="7989887" cy="4027487"/>
        </p:xfrm>
        <a:graphic>
          <a:graphicData uri="http://schemas.openxmlformats.org/presentationml/2006/ole">
            <p:oleObj spid="_x0000_s139282" name="Gráfico" r:id="rId3" imgW="8039100" imgH="4048049" progId="Excel.Sheet.8">
              <p:embed/>
            </p:oleObj>
          </a:graphicData>
        </a:graphic>
      </p:graphicFrame>
      <p:sp>
        <p:nvSpPr>
          <p:cNvPr id="10" name="9 Elipse"/>
          <p:cNvSpPr/>
          <p:nvPr/>
        </p:nvSpPr>
        <p:spPr>
          <a:xfrm>
            <a:off x="2843213" y="1341438"/>
            <a:ext cx="785812" cy="714375"/>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sz="2600" b="1">
              <a:solidFill>
                <a:srgbClr val="FFFFFF"/>
              </a:solidFill>
            </a:endParaRPr>
          </a:p>
        </p:txBody>
      </p:sp>
      <p:sp>
        <p:nvSpPr>
          <p:cNvPr id="2" name="9 Elipse"/>
          <p:cNvSpPr/>
          <p:nvPr/>
        </p:nvSpPr>
        <p:spPr>
          <a:xfrm>
            <a:off x="5219700" y="1773238"/>
            <a:ext cx="785813" cy="714375"/>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sz="2600" b="1">
              <a:solidFill>
                <a:srgbClr val="FFFFFF"/>
              </a:solidFill>
            </a:endParaRPr>
          </a:p>
        </p:txBody>
      </p:sp>
      <p:sp>
        <p:nvSpPr>
          <p:cNvPr id="3" name="9 Elipse"/>
          <p:cNvSpPr/>
          <p:nvPr/>
        </p:nvSpPr>
        <p:spPr>
          <a:xfrm>
            <a:off x="7740650" y="1916113"/>
            <a:ext cx="785813" cy="714375"/>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sz="2600" b="1">
              <a:solidFill>
                <a:srgbClr val="FFFFFF"/>
              </a:solidFill>
            </a:endParaRP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2 Marcador de pie de página"/>
          <p:cNvSpPr txBox="1">
            <a:spLocks noGrp="1"/>
          </p:cNvSpPr>
          <p:nvPr/>
        </p:nvSpPr>
        <p:spPr>
          <a:xfrm>
            <a:off x="252413" y="6624638"/>
            <a:ext cx="2895600" cy="215900"/>
          </a:xfrm>
          <a:prstGeom prst="rect">
            <a:avLst/>
          </a:prstGeom>
          <a:noFill/>
        </p:spPr>
        <p:txBody>
          <a:bodyPr anchor="ctr"/>
          <a:lstStyle/>
          <a:p>
            <a:pPr fontAlgn="auto">
              <a:spcBef>
                <a:spcPts val="0"/>
              </a:spcBef>
              <a:spcAft>
                <a:spcPts val="0"/>
              </a:spcAft>
              <a:defRPr/>
            </a:pPr>
            <a:r>
              <a:rPr lang="es-CO" sz="800">
                <a:latin typeface="+mn-lt"/>
              </a:rPr>
              <a:t>Ministerio de Hacienda y Crédito Público – República de Colombia</a:t>
            </a:r>
            <a:endParaRPr lang="es-CO" sz="800" dirty="0">
              <a:latin typeface="+mn-lt"/>
            </a:endParaRPr>
          </a:p>
        </p:txBody>
      </p:sp>
      <p:sp>
        <p:nvSpPr>
          <p:cNvPr id="140314" name="4 Título"/>
          <p:cNvSpPr>
            <a:spLocks noGrp="1"/>
          </p:cNvSpPr>
          <p:nvPr>
            <p:ph type="ctrTitle" idx="4294967295"/>
          </p:nvPr>
        </p:nvSpPr>
        <p:spPr bwMode="auto">
          <a:xfrm>
            <a:off x="1079500" y="107950"/>
            <a:ext cx="7812088" cy="612775"/>
          </a:xfrm>
          <a:prstGeom prst="rect">
            <a:avLst/>
          </a:prstGeom>
          <a:noFill/>
          <a:ln>
            <a:miter lim="800000"/>
            <a:headEnd/>
            <a:tailEnd/>
          </a:ln>
        </p:spPr>
        <p:txBody>
          <a:bodyPr anchor="ctr"/>
          <a:lstStyle/>
          <a:p>
            <a:pPr marL="342900" indent="-342900" eaLnBrk="1" hangingPunct="1">
              <a:spcBef>
                <a:spcPts val="600"/>
              </a:spcBef>
            </a:pPr>
            <a:r>
              <a:rPr lang="es-ES" sz="2000" b="1" smtClean="0">
                <a:cs typeface="Arial" charset="0"/>
              </a:rPr>
              <a:t>Perspectivas de la economía para 2010</a:t>
            </a:r>
            <a:endParaRPr lang="es-CO" sz="2000" b="1" smtClean="0">
              <a:cs typeface="Arial" charset="0"/>
            </a:endParaRPr>
          </a:p>
        </p:txBody>
      </p:sp>
      <p:sp>
        <p:nvSpPr>
          <p:cNvPr id="140315" name="8 Marcador de texto"/>
          <p:cNvSpPr>
            <a:spLocks noGrp="1"/>
          </p:cNvSpPr>
          <p:nvPr>
            <p:ph type="body" sz="quarter" idx="4294967295"/>
          </p:nvPr>
        </p:nvSpPr>
        <p:spPr bwMode="auto">
          <a:xfrm>
            <a:off x="252413" y="1079500"/>
            <a:ext cx="4248150" cy="252413"/>
          </a:xfrm>
          <a:prstGeom prst="rect">
            <a:avLst/>
          </a:prstGeom>
          <a:solidFill>
            <a:srgbClr val="0F4B87"/>
          </a:solidFill>
          <a:ln>
            <a:miter lim="800000"/>
            <a:headEnd/>
            <a:tailEnd/>
          </a:ln>
        </p:spPr>
        <p:txBody>
          <a:bodyPr/>
          <a:lstStyle/>
          <a:p>
            <a:pPr eaLnBrk="1" hangingPunct="1">
              <a:buFont typeface="Arial" charset="0"/>
              <a:buNone/>
            </a:pPr>
            <a:r>
              <a:rPr lang="es-ES" sz="1200" b="1" smtClean="0">
                <a:solidFill>
                  <a:schemeClr val="bg1"/>
                </a:solidFill>
              </a:rPr>
              <a:t>Indicador de confianza del consumidor</a:t>
            </a:r>
          </a:p>
        </p:txBody>
      </p:sp>
      <p:sp>
        <p:nvSpPr>
          <p:cNvPr id="140316" name="14 Marcador de texto"/>
          <p:cNvSpPr>
            <a:spLocks noGrp="1"/>
          </p:cNvSpPr>
          <p:nvPr>
            <p:ph type="body" sz="quarter" idx="4294967295"/>
          </p:nvPr>
        </p:nvSpPr>
        <p:spPr bwMode="auto">
          <a:xfrm>
            <a:off x="4643438" y="1079500"/>
            <a:ext cx="4248150" cy="252413"/>
          </a:xfrm>
          <a:prstGeom prst="rect">
            <a:avLst/>
          </a:prstGeom>
          <a:solidFill>
            <a:srgbClr val="0F4B87"/>
          </a:solidFill>
          <a:ln>
            <a:miter lim="800000"/>
            <a:headEnd/>
            <a:tailEnd/>
          </a:ln>
        </p:spPr>
        <p:txBody>
          <a:bodyPr/>
          <a:lstStyle/>
          <a:p>
            <a:pPr eaLnBrk="1" hangingPunct="1">
              <a:buFont typeface="Arial" charset="0"/>
              <a:buNone/>
            </a:pPr>
            <a:r>
              <a:rPr lang="es-ES" sz="1200" b="1" smtClean="0">
                <a:solidFill>
                  <a:schemeClr val="bg1"/>
                </a:solidFill>
              </a:rPr>
              <a:t>Indicadores de confianza Industria y Comercio</a:t>
            </a:r>
          </a:p>
          <a:p>
            <a:pPr eaLnBrk="1" hangingPunct="1">
              <a:buFont typeface="Arial" charset="0"/>
              <a:buNone/>
            </a:pPr>
            <a:r>
              <a:rPr lang="es-ES" sz="1200" b="1" smtClean="0">
                <a:solidFill>
                  <a:schemeClr val="bg1"/>
                </a:solidFill>
              </a:rPr>
              <a:t>(Puntos del PIB)</a:t>
            </a:r>
          </a:p>
          <a:p>
            <a:pPr eaLnBrk="1" hangingPunct="1">
              <a:buFont typeface="Arial" charset="0"/>
              <a:buNone/>
            </a:pPr>
            <a:r>
              <a:rPr lang="es-ES" sz="1200" b="1" smtClean="0">
                <a:solidFill>
                  <a:schemeClr val="bg1"/>
                </a:solidFill>
              </a:rPr>
              <a:t>)</a:t>
            </a:r>
          </a:p>
        </p:txBody>
      </p:sp>
      <p:sp>
        <p:nvSpPr>
          <p:cNvPr id="8201" name="1 Marcador de fecha"/>
          <p:cNvSpPr txBox="1">
            <a:spLocks noGrp="1"/>
          </p:cNvSpPr>
          <p:nvPr/>
        </p:nvSpPr>
        <p:spPr bwMode="auto">
          <a:xfrm>
            <a:off x="3505200" y="6624638"/>
            <a:ext cx="2133600" cy="215900"/>
          </a:xfrm>
          <a:prstGeom prst="rect">
            <a:avLst/>
          </a:prstGeom>
          <a:noFill/>
          <a:ln>
            <a:miter lim="800000"/>
            <a:headEnd/>
            <a:tailEnd/>
          </a:ln>
        </p:spPr>
        <p:txBody>
          <a:bodyPr anchor="ctr"/>
          <a:lstStyle/>
          <a:p>
            <a:pPr algn="ctr">
              <a:defRPr/>
            </a:pPr>
            <a:fld id="{C7C700E2-614F-4B86-B564-A9935008493C}" type="datetime1">
              <a:rPr lang="es-CO" sz="800">
                <a:latin typeface="+mn-lt"/>
              </a:rPr>
              <a:pPr algn="ctr">
                <a:defRPr/>
              </a:pPr>
              <a:t>02/06/2010</a:t>
            </a:fld>
            <a:endParaRPr lang="es-CO" sz="800">
              <a:latin typeface="+mn-lt"/>
            </a:endParaRPr>
          </a:p>
        </p:txBody>
      </p:sp>
      <p:sp>
        <p:nvSpPr>
          <p:cNvPr id="8202" name="2 Marcador de número de diapositiva"/>
          <p:cNvSpPr txBox="1">
            <a:spLocks noGrp="1"/>
          </p:cNvSpPr>
          <p:nvPr/>
        </p:nvSpPr>
        <p:spPr bwMode="auto">
          <a:xfrm>
            <a:off x="6757988" y="6624638"/>
            <a:ext cx="2133600" cy="215900"/>
          </a:xfrm>
          <a:prstGeom prst="rect">
            <a:avLst/>
          </a:prstGeom>
          <a:noFill/>
          <a:ln>
            <a:miter lim="800000"/>
            <a:headEnd/>
            <a:tailEnd/>
          </a:ln>
        </p:spPr>
        <p:txBody>
          <a:bodyPr anchor="ctr"/>
          <a:lstStyle/>
          <a:p>
            <a:pPr algn="r">
              <a:defRPr/>
            </a:pPr>
            <a:fld id="{C21A011F-0B94-487C-ACEF-A4CDABDC8FF2}" type="slidenum">
              <a:rPr lang="es-CO" sz="800">
                <a:latin typeface="+mn-lt"/>
              </a:rPr>
              <a:pPr algn="r">
                <a:defRPr/>
              </a:pPr>
              <a:t>25</a:t>
            </a:fld>
            <a:endParaRPr lang="es-CO" sz="800">
              <a:latin typeface="+mn-lt"/>
            </a:endParaRPr>
          </a:p>
        </p:txBody>
      </p:sp>
      <p:sp>
        <p:nvSpPr>
          <p:cNvPr id="8203" name="3 Marcador de pie de página"/>
          <p:cNvSpPr txBox="1">
            <a:spLocks noGrp="1"/>
          </p:cNvSpPr>
          <p:nvPr/>
        </p:nvSpPr>
        <p:spPr bwMode="auto">
          <a:xfrm>
            <a:off x="252413" y="6624638"/>
            <a:ext cx="2895600" cy="215900"/>
          </a:xfrm>
          <a:prstGeom prst="rect">
            <a:avLst/>
          </a:prstGeom>
          <a:noFill/>
          <a:ln>
            <a:miter lim="800000"/>
            <a:headEnd/>
            <a:tailEnd/>
          </a:ln>
        </p:spPr>
        <p:txBody>
          <a:bodyPr anchor="ctr"/>
          <a:lstStyle/>
          <a:p>
            <a:pPr>
              <a:defRPr/>
            </a:pPr>
            <a:r>
              <a:rPr lang="es-CO" sz="800">
                <a:latin typeface="+mn-lt"/>
              </a:rPr>
              <a:t>Ministerio de Hacienda y Crédito Público – República de Colombia</a:t>
            </a:r>
          </a:p>
        </p:txBody>
      </p:sp>
      <p:sp>
        <p:nvSpPr>
          <p:cNvPr id="140320" name="6 Subtítulo"/>
          <p:cNvSpPr>
            <a:spLocks noGrp="1"/>
          </p:cNvSpPr>
          <p:nvPr>
            <p:ph type="subTitle" idx="4294967295"/>
          </p:nvPr>
        </p:nvSpPr>
        <p:spPr bwMode="auto">
          <a:xfrm>
            <a:off x="252413" y="5003800"/>
            <a:ext cx="8639175" cy="1584325"/>
          </a:xfrm>
          <a:prstGeom prst="rect">
            <a:avLst/>
          </a:prstGeom>
          <a:noFill/>
          <a:ln>
            <a:miter lim="800000"/>
            <a:headEnd/>
            <a:tailEnd/>
          </a:ln>
        </p:spPr>
        <p:txBody>
          <a:bodyPr/>
          <a:lstStyle/>
          <a:p>
            <a:pPr marL="368300" indent="-368300" eaLnBrk="1" hangingPunct="1">
              <a:spcBef>
                <a:spcPts val="600"/>
              </a:spcBef>
            </a:pPr>
            <a:r>
              <a:rPr lang="es-ES" sz="2000" smtClean="0">
                <a:cs typeface="Arial" charset="0"/>
              </a:rPr>
              <a:t>Las expectativas de los agentes muestran que la confianza esta regresando a la economía</a:t>
            </a:r>
          </a:p>
          <a:p>
            <a:pPr marL="368300" indent="-368300" eaLnBrk="1" hangingPunct="1">
              <a:spcBef>
                <a:spcPts val="600"/>
              </a:spcBef>
            </a:pPr>
            <a:endParaRPr lang="es-ES" sz="2000" smtClean="0">
              <a:cs typeface="Arial" charset="0"/>
            </a:endParaRPr>
          </a:p>
          <a:p>
            <a:pPr marL="368300" indent="-368300" eaLnBrk="1" hangingPunct="1">
              <a:spcBef>
                <a:spcPts val="600"/>
              </a:spcBef>
              <a:buFont typeface="+mj-lt"/>
              <a:buNone/>
            </a:pPr>
            <a:endParaRPr lang="es-ES" sz="2000" smtClean="0">
              <a:cs typeface="Arial" charset="0"/>
            </a:endParaRPr>
          </a:p>
          <a:p>
            <a:pPr marL="368300" indent="-368300" eaLnBrk="1" hangingPunct="1">
              <a:spcBef>
                <a:spcPts val="600"/>
              </a:spcBef>
              <a:buFont typeface="+mj-lt"/>
              <a:buNone/>
            </a:pPr>
            <a:endParaRPr lang="es-ES" sz="2000" smtClean="0">
              <a:cs typeface="Arial" charset="0"/>
            </a:endParaRPr>
          </a:p>
          <a:p>
            <a:pPr marL="368300" indent="-368300" eaLnBrk="1" hangingPunct="1">
              <a:spcBef>
                <a:spcPts val="600"/>
              </a:spcBef>
              <a:buFont typeface="+mj-lt"/>
              <a:buNone/>
            </a:pPr>
            <a:endParaRPr lang="es-ES" sz="2000" smtClean="0"/>
          </a:p>
        </p:txBody>
      </p:sp>
      <p:graphicFrame>
        <p:nvGraphicFramePr>
          <p:cNvPr id="140311" name="Object 3"/>
          <p:cNvGraphicFramePr>
            <a:graphicFrameLocks noChangeAspect="1"/>
          </p:cNvGraphicFramePr>
          <p:nvPr/>
        </p:nvGraphicFramePr>
        <p:xfrm>
          <a:off x="4572000" y="1435100"/>
          <a:ext cx="4419600" cy="2463800"/>
        </p:xfrm>
        <a:graphic>
          <a:graphicData uri="http://schemas.openxmlformats.org/presentationml/2006/ole">
            <p:oleObj spid="_x0000_s140311" name="Gráfico" r:id="rId3" imgW="8096402" imgH="4515002" progId="MSGraph.Chart.8">
              <p:embed followColorScheme="full"/>
            </p:oleObj>
          </a:graphicData>
        </a:graphic>
      </p:graphicFrame>
      <p:graphicFrame>
        <p:nvGraphicFramePr>
          <p:cNvPr id="140312" name="Object 2"/>
          <p:cNvGraphicFramePr>
            <a:graphicFrameLocks noChangeAspect="1"/>
          </p:cNvGraphicFramePr>
          <p:nvPr/>
        </p:nvGraphicFramePr>
        <p:xfrm>
          <a:off x="142875" y="1428750"/>
          <a:ext cx="4429125" cy="2474913"/>
        </p:xfrm>
        <a:graphic>
          <a:graphicData uri="http://schemas.openxmlformats.org/presentationml/2006/ole">
            <p:oleObj spid="_x0000_s140312" name="Gráfico" r:id="rId4" imgW="8077128" imgH="4514769" progId="MSGraph.Chart.8">
              <p:embed followColorScheme="full"/>
            </p:oleObj>
          </a:graphicData>
        </a:graphic>
      </p:graphicFrame>
      <p:sp>
        <p:nvSpPr>
          <p:cNvPr id="140321" name="Text Box 3"/>
          <p:cNvSpPr txBox="1">
            <a:spLocks noChangeArrowheads="1"/>
          </p:cNvSpPr>
          <p:nvPr/>
        </p:nvSpPr>
        <p:spPr bwMode="auto">
          <a:xfrm>
            <a:off x="395288" y="4221163"/>
            <a:ext cx="5500687" cy="473075"/>
          </a:xfrm>
          <a:prstGeom prst="rect">
            <a:avLst/>
          </a:prstGeom>
          <a:noFill/>
          <a:ln w="9525" algn="ctr">
            <a:noFill/>
            <a:miter lim="800000"/>
            <a:headEnd/>
            <a:tailEnd/>
          </a:ln>
        </p:spPr>
        <p:txBody>
          <a:bodyPr>
            <a:spAutoFit/>
          </a:bodyPr>
          <a:lstStyle/>
          <a:p>
            <a:pPr>
              <a:spcBef>
                <a:spcPct val="50000"/>
              </a:spcBef>
            </a:pPr>
            <a:r>
              <a:rPr lang="en-US" sz="1000">
                <a:solidFill>
                  <a:srgbClr val="000000"/>
                </a:solidFill>
              </a:rPr>
              <a:t>Fuente: Fedesarrollo-DANE. Los balances de industria son desestacionalizados</a:t>
            </a:r>
          </a:p>
          <a:p>
            <a:pPr>
              <a:spcBef>
                <a:spcPct val="50000"/>
              </a:spcBef>
            </a:pPr>
            <a:r>
              <a:rPr lang="en-US" sz="1000">
                <a:solidFill>
                  <a:srgbClr val="000000"/>
                </a:solidFill>
                <a:latin typeface="Arial Narrow" pitchFamily="34" charset="0"/>
              </a:rPr>
              <a:t>El dato del Índice de confianza al consumidor para junio de 2010 corresponde a  abril del mismo año.</a:t>
            </a:r>
            <a:endParaRPr lang="es-ES" sz="1000">
              <a:solidFill>
                <a:srgbClr val="000000"/>
              </a:solidFill>
              <a:latin typeface="Arial Narrow" pitchFamily="34"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329" name="4 Título"/>
          <p:cNvSpPr>
            <a:spLocks noGrp="1"/>
          </p:cNvSpPr>
          <p:nvPr>
            <p:ph type="ctrTitle" idx="4294967295"/>
          </p:nvPr>
        </p:nvSpPr>
        <p:spPr bwMode="auto">
          <a:xfrm>
            <a:off x="1079500" y="107950"/>
            <a:ext cx="7812088" cy="612775"/>
          </a:xfrm>
          <a:prstGeom prst="rect">
            <a:avLst/>
          </a:prstGeom>
          <a:noFill/>
          <a:ln>
            <a:miter lim="800000"/>
            <a:headEnd/>
            <a:tailEnd/>
          </a:ln>
        </p:spPr>
        <p:txBody>
          <a:bodyPr anchor="ctr"/>
          <a:lstStyle/>
          <a:p>
            <a:pPr eaLnBrk="1" hangingPunct="1"/>
            <a:r>
              <a:rPr lang="es-CO" sz="2400" b="1" smtClean="0"/>
              <a:t>Agenda</a:t>
            </a:r>
          </a:p>
        </p:txBody>
      </p:sp>
      <p:sp>
        <p:nvSpPr>
          <p:cNvPr id="355330" name="1 Marcador de fecha"/>
          <p:cNvSpPr txBox="1">
            <a:spLocks noGrp="1"/>
          </p:cNvSpPr>
          <p:nvPr/>
        </p:nvSpPr>
        <p:spPr bwMode="auto">
          <a:xfrm>
            <a:off x="3505200" y="6624638"/>
            <a:ext cx="2133600" cy="215900"/>
          </a:xfrm>
          <a:prstGeom prst="rect">
            <a:avLst/>
          </a:prstGeom>
          <a:noFill/>
          <a:ln w="9525">
            <a:noFill/>
            <a:miter lim="800000"/>
            <a:headEnd/>
            <a:tailEnd/>
          </a:ln>
        </p:spPr>
        <p:txBody>
          <a:bodyPr anchor="ctr"/>
          <a:lstStyle/>
          <a:p>
            <a:pPr algn="ctr"/>
            <a:fld id="{75C0363F-D2C2-4EEE-BC8F-C575D3F8B33D}" type="datetime1">
              <a:rPr lang="es-CO" sz="800">
                <a:latin typeface="Arial Narrow" pitchFamily="34" charset="0"/>
              </a:rPr>
              <a:pPr algn="ctr"/>
              <a:t>02/06/2010</a:t>
            </a:fld>
            <a:endParaRPr lang="es-CO" sz="800">
              <a:latin typeface="Arial Narrow" pitchFamily="34" charset="0"/>
            </a:endParaRPr>
          </a:p>
        </p:txBody>
      </p:sp>
      <p:sp>
        <p:nvSpPr>
          <p:cNvPr id="355331" name="2 Marcador de número de diapositiva"/>
          <p:cNvSpPr txBox="1">
            <a:spLocks noGrp="1"/>
          </p:cNvSpPr>
          <p:nvPr/>
        </p:nvSpPr>
        <p:spPr bwMode="auto">
          <a:xfrm>
            <a:off x="6757988" y="6624638"/>
            <a:ext cx="2133600" cy="215900"/>
          </a:xfrm>
          <a:prstGeom prst="rect">
            <a:avLst/>
          </a:prstGeom>
          <a:noFill/>
          <a:ln w="9525">
            <a:noFill/>
            <a:miter lim="800000"/>
            <a:headEnd/>
            <a:tailEnd/>
          </a:ln>
        </p:spPr>
        <p:txBody>
          <a:bodyPr anchor="ctr"/>
          <a:lstStyle/>
          <a:p>
            <a:pPr algn="r"/>
            <a:fld id="{6B915D8D-6C09-41EF-A169-795863CE3FA4}" type="slidenum">
              <a:rPr lang="es-CO" sz="800">
                <a:latin typeface="Arial Narrow" pitchFamily="34" charset="0"/>
              </a:rPr>
              <a:pPr algn="r"/>
              <a:t>26</a:t>
            </a:fld>
            <a:endParaRPr lang="es-CO" sz="800">
              <a:latin typeface="Arial Narrow" pitchFamily="34" charset="0"/>
            </a:endParaRPr>
          </a:p>
        </p:txBody>
      </p:sp>
      <p:sp>
        <p:nvSpPr>
          <p:cNvPr id="355332" name="3 Marcador de pie de página"/>
          <p:cNvSpPr txBox="1">
            <a:spLocks noGrp="1"/>
          </p:cNvSpPr>
          <p:nvPr/>
        </p:nvSpPr>
        <p:spPr bwMode="auto">
          <a:xfrm>
            <a:off x="252413" y="6624638"/>
            <a:ext cx="2895600" cy="215900"/>
          </a:xfrm>
          <a:prstGeom prst="rect">
            <a:avLst/>
          </a:prstGeom>
          <a:noFill/>
          <a:ln w="9525">
            <a:noFill/>
            <a:miter lim="800000"/>
            <a:headEnd/>
            <a:tailEnd/>
          </a:ln>
        </p:spPr>
        <p:txBody>
          <a:bodyPr anchor="ctr"/>
          <a:lstStyle/>
          <a:p>
            <a:r>
              <a:rPr lang="es-CO" sz="800">
                <a:latin typeface="Arial Narrow" pitchFamily="34" charset="0"/>
              </a:rPr>
              <a:t>Ministerio de Hacienda y Crédito Público – República de Colombia</a:t>
            </a:r>
          </a:p>
        </p:txBody>
      </p:sp>
      <p:sp>
        <p:nvSpPr>
          <p:cNvPr id="355333" name="5 Subtítulo"/>
          <p:cNvSpPr>
            <a:spLocks noGrp="1"/>
          </p:cNvSpPr>
          <p:nvPr>
            <p:ph type="subTitle" idx="4294967295"/>
          </p:nvPr>
        </p:nvSpPr>
        <p:spPr bwMode="auto">
          <a:xfrm>
            <a:off x="252413" y="1079500"/>
            <a:ext cx="8639175" cy="5508625"/>
          </a:xfrm>
          <a:prstGeom prst="rect">
            <a:avLst/>
          </a:prstGeom>
          <a:noFill/>
          <a:ln>
            <a:miter lim="800000"/>
            <a:headEnd/>
            <a:tailEnd/>
          </a:ln>
        </p:spPr>
        <p:txBody>
          <a:bodyPr/>
          <a:lstStyle/>
          <a:p>
            <a:pPr marL="352425" indent="-352425" eaLnBrk="1" hangingPunct="1">
              <a:spcBef>
                <a:spcPts val="600"/>
              </a:spcBef>
              <a:buFont typeface="Arial Narrow" pitchFamily="34" charset="0"/>
              <a:buAutoNum type="arabicPeriod"/>
            </a:pPr>
            <a:r>
              <a:rPr lang="es-CO" sz="2000" smtClean="0">
                <a:solidFill>
                  <a:srgbClr val="0F4B87"/>
                </a:solidFill>
              </a:rPr>
              <a:t>Solidez en los fundamentales de la economía colombiana</a:t>
            </a:r>
          </a:p>
          <a:p>
            <a:pPr marL="352425" indent="-352425" eaLnBrk="1" hangingPunct="1">
              <a:spcBef>
                <a:spcPts val="600"/>
              </a:spcBef>
              <a:buFont typeface="Arial Narrow" pitchFamily="34" charset="0"/>
              <a:buAutoNum type="arabicPeriod"/>
            </a:pPr>
            <a:r>
              <a:rPr lang="es-CO" sz="2000" smtClean="0">
                <a:solidFill>
                  <a:srgbClr val="0F4B87"/>
                </a:solidFill>
              </a:rPr>
              <a:t>La economía colombiana resistió la crisis</a:t>
            </a:r>
          </a:p>
          <a:p>
            <a:pPr marL="352425" indent="-352425" eaLnBrk="1" hangingPunct="1">
              <a:spcBef>
                <a:spcPts val="600"/>
              </a:spcBef>
              <a:buFont typeface="Arial Narrow" pitchFamily="34" charset="0"/>
              <a:buAutoNum type="arabicPeriod"/>
            </a:pPr>
            <a:r>
              <a:rPr lang="es-ES" sz="2000" smtClean="0">
                <a:solidFill>
                  <a:srgbClr val="0F4B87"/>
                </a:solidFill>
              </a:rPr>
              <a:t>Perspectivas de la economía para 2010</a:t>
            </a:r>
          </a:p>
          <a:p>
            <a:pPr marL="352425" indent="-352425" eaLnBrk="1" hangingPunct="1">
              <a:spcBef>
                <a:spcPts val="600"/>
              </a:spcBef>
              <a:buFont typeface="Arial Narrow" pitchFamily="34" charset="0"/>
              <a:buAutoNum type="arabicPeriod"/>
            </a:pPr>
            <a:r>
              <a:rPr lang="es-CO" sz="2000" b="1" smtClean="0">
                <a:solidFill>
                  <a:srgbClr val="0F4B87"/>
                </a:solidFill>
              </a:rPr>
              <a:t>Nuevos desafíos en el mediano plazo</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2 Marcador de pie de página"/>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s-CO" smtClean="0"/>
              <a:t>Ministerio de Hacienda y Crédito Público – República de Colombia</a:t>
            </a:r>
          </a:p>
        </p:txBody>
      </p:sp>
      <p:sp>
        <p:nvSpPr>
          <p:cNvPr id="356354" name="Rectangle 2"/>
          <p:cNvSpPr>
            <a:spLocks noGrp="1" noChangeArrowheads="1"/>
          </p:cNvSpPr>
          <p:nvPr>
            <p:ph type="body" idx="4294967295"/>
          </p:nvPr>
        </p:nvSpPr>
        <p:spPr bwMode="auto">
          <a:xfrm>
            <a:off x="4284663" y="981075"/>
            <a:ext cx="4679950" cy="3744913"/>
          </a:xfrm>
          <a:prstGeom prst="rect">
            <a:avLst/>
          </a:prstGeom>
          <a:noFill/>
          <a:ln>
            <a:miter lim="800000"/>
            <a:headEnd/>
            <a:tailEnd/>
          </a:ln>
        </p:spPr>
        <p:txBody>
          <a:bodyPr/>
          <a:lstStyle/>
          <a:p>
            <a:pPr algn="just" eaLnBrk="1" hangingPunct="1">
              <a:lnSpc>
                <a:spcPct val="80000"/>
              </a:lnSpc>
              <a:buClr>
                <a:srgbClr val="3F6EA7"/>
              </a:buClr>
              <a:buFont typeface="Wingdings" pitchFamily="2" charset="2"/>
              <a:buNone/>
            </a:pPr>
            <a:r>
              <a:rPr lang="es-ES" sz="1400" b="1" smtClean="0">
                <a:cs typeface="Arial" charset="0"/>
              </a:rPr>
              <a:t>	La regla permitirá asegurar la estabilidad macroeconómica en el largo plazo y  recuperar el Grado de Inversión:</a:t>
            </a:r>
          </a:p>
          <a:p>
            <a:pPr algn="just" eaLnBrk="1" hangingPunct="1">
              <a:lnSpc>
                <a:spcPct val="80000"/>
              </a:lnSpc>
              <a:buClr>
                <a:schemeClr val="accent2"/>
              </a:buClr>
            </a:pPr>
            <a:endParaRPr lang="es-ES" sz="1400" smtClean="0">
              <a:cs typeface="Arial" charset="0"/>
            </a:endParaRPr>
          </a:p>
          <a:p>
            <a:pPr lvl="1" algn="just" eaLnBrk="1" hangingPunct="1">
              <a:lnSpc>
                <a:spcPct val="80000"/>
              </a:lnSpc>
              <a:buClr>
                <a:srgbClr val="CC0000"/>
              </a:buClr>
              <a:buFont typeface="Wingdings" pitchFamily="2" charset="2"/>
              <a:buChar char="Ø"/>
            </a:pPr>
            <a:r>
              <a:rPr lang="es-ES" sz="1400" smtClean="0">
                <a:cs typeface="Arial" charset="0"/>
              </a:rPr>
              <a:t>Aumentará la disciplina fiscal y la sostenibilidad de la deuda pública en el mediano plazo.</a:t>
            </a:r>
          </a:p>
          <a:p>
            <a:pPr lvl="1" algn="just" eaLnBrk="1" hangingPunct="1">
              <a:lnSpc>
                <a:spcPct val="80000"/>
              </a:lnSpc>
              <a:buClr>
                <a:srgbClr val="CC0000"/>
              </a:buClr>
              <a:buFont typeface="Wingdings" pitchFamily="2" charset="2"/>
              <a:buChar char="Ø"/>
            </a:pPr>
            <a:endParaRPr lang="es-ES" sz="1400" smtClean="0">
              <a:cs typeface="Arial" charset="0"/>
            </a:endParaRPr>
          </a:p>
          <a:p>
            <a:pPr lvl="1" algn="just" eaLnBrk="1" hangingPunct="1">
              <a:lnSpc>
                <a:spcPct val="80000"/>
              </a:lnSpc>
              <a:buClr>
                <a:srgbClr val="CC0000"/>
              </a:buClr>
              <a:buFont typeface="Wingdings" pitchFamily="2" charset="2"/>
              <a:buChar char="Ø"/>
            </a:pPr>
            <a:r>
              <a:rPr lang="es-ES" sz="1400" smtClean="0">
                <a:cs typeface="Arial" charset="0"/>
              </a:rPr>
              <a:t>La política fiscal tendrá un rol contracíclico más importante en la economía (</a:t>
            </a:r>
            <a:r>
              <a:rPr lang="es-CO" sz="1400" smtClean="0">
                <a:cs typeface="Arial" charset="0"/>
              </a:rPr>
              <a:t>ahorro de los excedentes por ingresos mineros en épocas de bonanza y desahorro en épocas de escasez).</a:t>
            </a:r>
          </a:p>
          <a:p>
            <a:pPr lvl="1" algn="just" eaLnBrk="1" hangingPunct="1">
              <a:lnSpc>
                <a:spcPct val="80000"/>
              </a:lnSpc>
              <a:buClr>
                <a:srgbClr val="CC0000"/>
              </a:buClr>
              <a:buFont typeface="Wingdings" pitchFamily="2" charset="2"/>
              <a:buChar char="Ø"/>
            </a:pPr>
            <a:endParaRPr lang="es-ES" sz="1400" smtClean="0">
              <a:cs typeface="Arial" charset="0"/>
            </a:endParaRPr>
          </a:p>
          <a:p>
            <a:pPr lvl="1" algn="just" eaLnBrk="1" hangingPunct="1">
              <a:lnSpc>
                <a:spcPct val="80000"/>
              </a:lnSpc>
              <a:buClr>
                <a:srgbClr val="CC0000"/>
              </a:buClr>
              <a:buFont typeface="Wingdings" pitchFamily="2" charset="2"/>
              <a:buChar char="Ø"/>
            </a:pPr>
            <a:r>
              <a:rPr lang="es-ES" sz="1400" smtClean="0">
                <a:cs typeface="Arial" charset="0"/>
              </a:rPr>
              <a:t>Puede contribuir a estabilizar la tasa de cambio, a facilitar el control de la inflación, a evitar la concentración de la economía en una sola actividad (minería) y los efectos negativos sobre los sectores transables no mineros. </a:t>
            </a:r>
          </a:p>
          <a:p>
            <a:pPr lvl="1" algn="just" eaLnBrk="1" hangingPunct="1">
              <a:lnSpc>
                <a:spcPct val="80000"/>
              </a:lnSpc>
              <a:buClr>
                <a:srgbClr val="CC0000"/>
              </a:buClr>
              <a:buFont typeface="Wingdings" pitchFamily="2" charset="2"/>
              <a:buChar char="Ø"/>
            </a:pPr>
            <a:endParaRPr lang="es-ES" sz="1400" smtClean="0">
              <a:cs typeface="Arial" charset="0"/>
            </a:endParaRPr>
          </a:p>
          <a:p>
            <a:pPr lvl="1" algn="just" eaLnBrk="1" hangingPunct="1">
              <a:lnSpc>
                <a:spcPct val="80000"/>
              </a:lnSpc>
              <a:buClr>
                <a:srgbClr val="CC0000"/>
              </a:buClr>
              <a:buFont typeface="Wingdings" pitchFamily="2" charset="2"/>
              <a:buChar char="Ø"/>
            </a:pPr>
            <a:r>
              <a:rPr lang="es-ES" sz="1400" smtClean="0">
                <a:cs typeface="Arial" charset="0"/>
              </a:rPr>
              <a:t>Le dará mayor credibilidad a las finanzas públicas lo cual redundará en una mejor calificación de la deuda, menores costos de financiación y acercará al país a la calificación de grado de inversión.</a:t>
            </a:r>
          </a:p>
          <a:p>
            <a:pPr lvl="1" algn="just" eaLnBrk="1" hangingPunct="1">
              <a:lnSpc>
                <a:spcPct val="80000"/>
              </a:lnSpc>
              <a:buClr>
                <a:srgbClr val="CC0000"/>
              </a:buClr>
              <a:buFont typeface="Wingdings" pitchFamily="2" charset="2"/>
              <a:buChar char="Ø"/>
            </a:pPr>
            <a:endParaRPr lang="es-ES" sz="1400" smtClean="0">
              <a:cs typeface="Arial" charset="0"/>
            </a:endParaRPr>
          </a:p>
          <a:p>
            <a:pPr lvl="1" algn="just" eaLnBrk="1" hangingPunct="1">
              <a:lnSpc>
                <a:spcPct val="80000"/>
              </a:lnSpc>
              <a:buClr>
                <a:srgbClr val="CC0000"/>
              </a:buClr>
              <a:buFont typeface="Wingdings" pitchFamily="2" charset="2"/>
              <a:buChar char="Ø"/>
            </a:pPr>
            <a:r>
              <a:rPr lang="es-CO" sz="1400" smtClean="0">
                <a:cs typeface="Arial" charset="0"/>
              </a:rPr>
              <a:t>Manejo de los excedentes por ingresos minero-energéticos: Identificación de bienes públicos y políticas para la generación y aprovechamiento de externalidades a partir de los ingresos minero-energéticos.</a:t>
            </a:r>
            <a:endParaRPr lang="es-ES" sz="1400" smtClean="0">
              <a:cs typeface="Arial" charset="0"/>
            </a:endParaRPr>
          </a:p>
          <a:p>
            <a:pPr lvl="1" algn="just" eaLnBrk="1" hangingPunct="1">
              <a:lnSpc>
                <a:spcPct val="80000"/>
              </a:lnSpc>
            </a:pPr>
            <a:endParaRPr lang="es-ES" sz="1400" smtClean="0">
              <a:cs typeface="Arial" charset="0"/>
            </a:endParaRPr>
          </a:p>
        </p:txBody>
      </p:sp>
      <p:sp>
        <p:nvSpPr>
          <p:cNvPr id="356355" name="6 Subtítulo"/>
          <p:cNvSpPr txBox="1">
            <a:spLocks/>
          </p:cNvSpPr>
          <p:nvPr/>
        </p:nvSpPr>
        <p:spPr bwMode="auto">
          <a:xfrm>
            <a:off x="0" y="857250"/>
            <a:ext cx="4891088" cy="1584325"/>
          </a:xfrm>
          <a:prstGeom prst="rect">
            <a:avLst/>
          </a:prstGeom>
          <a:noFill/>
          <a:ln w="9525">
            <a:noFill/>
            <a:miter lim="800000"/>
            <a:headEnd/>
            <a:tailEnd/>
          </a:ln>
        </p:spPr>
        <p:txBody>
          <a:bodyPr/>
          <a:lstStyle/>
          <a:p>
            <a:pPr marL="342900" indent="-342900">
              <a:spcBef>
                <a:spcPct val="20000"/>
              </a:spcBef>
              <a:buFont typeface="Arial" charset="0"/>
              <a:buChar char="•"/>
            </a:pPr>
            <a:r>
              <a:rPr lang="es-ES" sz="2000">
                <a:latin typeface="Arial Narrow" pitchFamily="34" charset="0"/>
                <a:cs typeface="Arial" charset="0"/>
              </a:rPr>
              <a:t>El Gobierno esta comprometido con el diseño y adopción de una regla fiscal</a:t>
            </a:r>
          </a:p>
          <a:p>
            <a:pPr marL="342900" indent="-342900">
              <a:spcBef>
                <a:spcPct val="20000"/>
              </a:spcBef>
              <a:buFont typeface="Arial" charset="0"/>
              <a:buChar char="•"/>
            </a:pPr>
            <a:endParaRPr lang="es-ES" sz="3200">
              <a:latin typeface="Arial Narrow" pitchFamily="34" charset="0"/>
              <a:cs typeface="Arial" charset="0"/>
            </a:endParaRPr>
          </a:p>
          <a:p>
            <a:pPr marL="342900" indent="-342900">
              <a:spcBef>
                <a:spcPct val="20000"/>
              </a:spcBef>
              <a:buFont typeface="Arial" charset="0"/>
              <a:buNone/>
            </a:pPr>
            <a:endParaRPr lang="es-ES" sz="3200">
              <a:latin typeface="Arial Narrow" pitchFamily="34" charset="0"/>
              <a:cs typeface="Arial" charset="0"/>
            </a:endParaRPr>
          </a:p>
          <a:p>
            <a:pPr marL="342900" indent="-342900">
              <a:spcBef>
                <a:spcPct val="20000"/>
              </a:spcBef>
              <a:buFont typeface="Arial" charset="0"/>
              <a:buNone/>
            </a:pPr>
            <a:endParaRPr lang="es-ES" sz="3200">
              <a:latin typeface="Arial Narrow" pitchFamily="34" charset="0"/>
            </a:endParaRPr>
          </a:p>
        </p:txBody>
      </p:sp>
      <p:sp>
        <p:nvSpPr>
          <p:cNvPr id="7" name="4 Título"/>
          <p:cNvSpPr txBox="1">
            <a:spLocks/>
          </p:cNvSpPr>
          <p:nvPr/>
        </p:nvSpPr>
        <p:spPr bwMode="auto">
          <a:xfrm>
            <a:off x="1079500" y="115888"/>
            <a:ext cx="7812088" cy="612775"/>
          </a:xfrm>
          <a:prstGeom prst="rect">
            <a:avLst/>
          </a:prstGeom>
          <a:noFill/>
          <a:ln>
            <a:miter lim="800000"/>
            <a:headEnd/>
            <a:tailEnd/>
          </a:ln>
        </p:spPr>
        <p:txBody>
          <a:bodyPr anchor="ctr"/>
          <a:lstStyle/>
          <a:p>
            <a:pPr algn="ctr" fontAlgn="auto">
              <a:spcAft>
                <a:spcPts val="0"/>
              </a:spcAft>
              <a:defRPr/>
            </a:pPr>
            <a:r>
              <a:rPr lang="es-ES" sz="2000" b="1" dirty="0">
                <a:latin typeface="+mj-lt"/>
                <a:ea typeface="+mj-ea"/>
                <a:cs typeface="+mj-cs"/>
              </a:rPr>
              <a:t>Nuevos desafíos en el mediano plazo</a:t>
            </a:r>
          </a:p>
        </p:txBody>
      </p:sp>
      <p:pic>
        <p:nvPicPr>
          <p:cNvPr id="356357" name="Picture 9"/>
          <p:cNvPicPr>
            <a:picLocks noChangeAspect="1" noChangeArrowheads="1"/>
          </p:cNvPicPr>
          <p:nvPr/>
        </p:nvPicPr>
        <p:blipFill>
          <a:blip r:embed="rId2"/>
          <a:srcRect/>
          <a:stretch>
            <a:fillRect/>
          </a:stretch>
        </p:blipFill>
        <p:spPr bwMode="auto">
          <a:xfrm>
            <a:off x="34925" y="1916113"/>
            <a:ext cx="4752975" cy="3529012"/>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65" name="4 Título"/>
          <p:cNvSpPr>
            <a:spLocks noGrp="1"/>
          </p:cNvSpPr>
          <p:nvPr>
            <p:ph type="ctrTitle" idx="4294967295"/>
          </p:nvPr>
        </p:nvSpPr>
        <p:spPr bwMode="auto">
          <a:xfrm>
            <a:off x="1079500" y="107950"/>
            <a:ext cx="7812088" cy="612775"/>
          </a:xfrm>
          <a:prstGeom prst="rect">
            <a:avLst/>
          </a:prstGeom>
          <a:noFill/>
          <a:ln>
            <a:miter lim="800000"/>
            <a:headEnd/>
            <a:tailEnd/>
          </a:ln>
        </p:spPr>
        <p:txBody>
          <a:bodyPr anchor="ctr"/>
          <a:lstStyle/>
          <a:p>
            <a:pPr eaLnBrk="1" hangingPunct="1"/>
            <a:r>
              <a:rPr lang="es-ES" sz="2000" b="1" smtClean="0"/>
              <a:t>Nuevos desafíos en el mediano plazo</a:t>
            </a:r>
          </a:p>
        </p:txBody>
      </p:sp>
      <p:sp>
        <p:nvSpPr>
          <p:cNvPr id="167966" name="8 Marcador de texto"/>
          <p:cNvSpPr>
            <a:spLocks noGrp="1"/>
          </p:cNvSpPr>
          <p:nvPr>
            <p:ph type="body" sz="quarter" idx="4294967295"/>
          </p:nvPr>
        </p:nvSpPr>
        <p:spPr bwMode="auto">
          <a:xfrm>
            <a:off x="252413" y="1079500"/>
            <a:ext cx="8640762" cy="252413"/>
          </a:xfrm>
          <a:prstGeom prst="rect">
            <a:avLst/>
          </a:prstGeom>
          <a:solidFill>
            <a:srgbClr val="0F4B87"/>
          </a:solidFill>
          <a:ln>
            <a:miter lim="800000"/>
            <a:headEnd/>
            <a:tailEnd/>
          </a:ln>
        </p:spPr>
        <p:txBody>
          <a:bodyPr/>
          <a:lstStyle/>
          <a:p>
            <a:pPr eaLnBrk="1" hangingPunct="1">
              <a:buFont typeface="Arial" charset="0"/>
              <a:buNone/>
            </a:pPr>
            <a:r>
              <a:rPr lang="es-ES" sz="1200" b="1" smtClean="0">
                <a:solidFill>
                  <a:schemeClr val="bg1"/>
                </a:solidFill>
              </a:rPr>
              <a:t>Índice de tasa de cambio real (dic. 2007 = 100)</a:t>
            </a:r>
          </a:p>
          <a:p>
            <a:pPr eaLnBrk="1" hangingPunct="1">
              <a:buFont typeface="Arial" charset="0"/>
              <a:buNone/>
            </a:pPr>
            <a:r>
              <a:rPr lang="es-ES" sz="1200" b="1" smtClean="0">
                <a:solidFill>
                  <a:schemeClr val="bg1"/>
                </a:solidFill>
              </a:rPr>
              <a:t>) </a:t>
            </a:r>
          </a:p>
          <a:p>
            <a:pPr eaLnBrk="1" hangingPunct="1">
              <a:buFont typeface="Arial" charset="0"/>
              <a:buNone/>
            </a:pPr>
            <a:r>
              <a:rPr lang="es-ES" sz="1200" b="1" smtClean="0">
                <a:solidFill>
                  <a:schemeClr val="bg1"/>
                </a:solidFill>
              </a:rPr>
              <a:t>(Puntos del PIB)</a:t>
            </a:r>
          </a:p>
        </p:txBody>
      </p:sp>
      <p:sp>
        <p:nvSpPr>
          <p:cNvPr id="3080" name="1 Marcador de fecha"/>
          <p:cNvSpPr txBox="1">
            <a:spLocks noGrp="1"/>
          </p:cNvSpPr>
          <p:nvPr/>
        </p:nvSpPr>
        <p:spPr bwMode="auto">
          <a:xfrm>
            <a:off x="3505200" y="6624638"/>
            <a:ext cx="2133600" cy="215900"/>
          </a:xfrm>
          <a:prstGeom prst="rect">
            <a:avLst/>
          </a:prstGeom>
          <a:noFill/>
          <a:ln>
            <a:miter lim="800000"/>
            <a:headEnd/>
            <a:tailEnd/>
          </a:ln>
        </p:spPr>
        <p:txBody>
          <a:bodyPr anchor="ctr"/>
          <a:lstStyle/>
          <a:p>
            <a:pPr algn="ctr">
              <a:defRPr/>
            </a:pPr>
            <a:fld id="{821030E8-CC52-4D10-A061-7EE7AECDD068}" type="datetime1">
              <a:rPr lang="es-CO" sz="800">
                <a:latin typeface="+mn-lt"/>
              </a:rPr>
              <a:pPr algn="ctr">
                <a:defRPr/>
              </a:pPr>
              <a:t>02/06/2010</a:t>
            </a:fld>
            <a:endParaRPr lang="es-CO" sz="800">
              <a:latin typeface="+mn-lt"/>
            </a:endParaRPr>
          </a:p>
        </p:txBody>
      </p:sp>
      <p:sp>
        <p:nvSpPr>
          <p:cNvPr id="3081" name="2 Marcador de número de diapositiva"/>
          <p:cNvSpPr txBox="1">
            <a:spLocks noGrp="1"/>
          </p:cNvSpPr>
          <p:nvPr/>
        </p:nvSpPr>
        <p:spPr bwMode="auto">
          <a:xfrm>
            <a:off x="6757988" y="6624638"/>
            <a:ext cx="2133600" cy="215900"/>
          </a:xfrm>
          <a:prstGeom prst="rect">
            <a:avLst/>
          </a:prstGeom>
          <a:noFill/>
          <a:ln>
            <a:miter lim="800000"/>
            <a:headEnd/>
            <a:tailEnd/>
          </a:ln>
        </p:spPr>
        <p:txBody>
          <a:bodyPr anchor="ctr"/>
          <a:lstStyle/>
          <a:p>
            <a:pPr algn="r">
              <a:defRPr/>
            </a:pPr>
            <a:fld id="{426D8B83-5DCC-4CEE-860B-D683131EF67D}" type="slidenum">
              <a:rPr lang="es-CO" sz="800">
                <a:latin typeface="+mn-lt"/>
              </a:rPr>
              <a:pPr algn="r">
                <a:defRPr/>
              </a:pPr>
              <a:t>28</a:t>
            </a:fld>
            <a:endParaRPr lang="es-CO" sz="800">
              <a:latin typeface="+mn-lt"/>
            </a:endParaRPr>
          </a:p>
        </p:txBody>
      </p:sp>
      <p:sp>
        <p:nvSpPr>
          <p:cNvPr id="3082" name="3 Marcador de pie de página"/>
          <p:cNvSpPr txBox="1">
            <a:spLocks noGrp="1"/>
          </p:cNvSpPr>
          <p:nvPr/>
        </p:nvSpPr>
        <p:spPr bwMode="auto">
          <a:xfrm>
            <a:off x="252413" y="6624638"/>
            <a:ext cx="2895600" cy="215900"/>
          </a:xfrm>
          <a:prstGeom prst="rect">
            <a:avLst/>
          </a:prstGeom>
          <a:noFill/>
          <a:ln>
            <a:miter lim="800000"/>
            <a:headEnd/>
            <a:tailEnd/>
          </a:ln>
        </p:spPr>
        <p:txBody>
          <a:bodyPr anchor="ctr"/>
          <a:lstStyle/>
          <a:p>
            <a:pPr>
              <a:defRPr/>
            </a:pPr>
            <a:r>
              <a:rPr lang="es-CO" sz="800">
                <a:latin typeface="+mn-lt"/>
              </a:rPr>
              <a:t>Ministerio de Hacienda y Crédito Público – República de Colombia</a:t>
            </a:r>
          </a:p>
        </p:txBody>
      </p:sp>
      <p:sp>
        <p:nvSpPr>
          <p:cNvPr id="167970" name="6 Subtítulo"/>
          <p:cNvSpPr>
            <a:spLocks noGrp="1"/>
          </p:cNvSpPr>
          <p:nvPr>
            <p:ph type="subTitle" idx="4294967295"/>
          </p:nvPr>
        </p:nvSpPr>
        <p:spPr bwMode="auto">
          <a:xfrm>
            <a:off x="252413" y="5300663"/>
            <a:ext cx="8639175" cy="936625"/>
          </a:xfrm>
          <a:prstGeom prst="rect">
            <a:avLst/>
          </a:prstGeom>
          <a:noFill/>
          <a:ln>
            <a:miter lim="800000"/>
            <a:headEnd/>
            <a:tailEnd/>
          </a:ln>
        </p:spPr>
        <p:txBody>
          <a:bodyPr/>
          <a:lstStyle/>
          <a:p>
            <a:pPr marL="365125" indent="-365125" eaLnBrk="1" hangingPunct="1">
              <a:spcBef>
                <a:spcPts val="600"/>
              </a:spcBef>
            </a:pPr>
            <a:endParaRPr lang="es-ES" sz="1600" smtClean="0">
              <a:cs typeface="Arial" charset="0"/>
            </a:endParaRPr>
          </a:p>
          <a:p>
            <a:pPr marL="365125" indent="-365125" eaLnBrk="1" hangingPunct="1">
              <a:spcBef>
                <a:spcPts val="600"/>
              </a:spcBef>
            </a:pPr>
            <a:r>
              <a:rPr lang="es-ES" sz="1600" smtClean="0">
                <a:cs typeface="Arial" charset="0"/>
              </a:rPr>
              <a:t>En términos reales, el peso colombiano se ha apreciado más de lo que lo han hecho otras monedas de la región, las medidas que se adopten deben conducir a un nivel de tasa de cambio de competitividad.</a:t>
            </a:r>
          </a:p>
        </p:txBody>
      </p:sp>
      <p:sp>
        <p:nvSpPr>
          <p:cNvPr id="167971" name="Text Box 3"/>
          <p:cNvSpPr txBox="1">
            <a:spLocks noChangeArrowheads="1"/>
          </p:cNvSpPr>
          <p:nvPr/>
        </p:nvSpPr>
        <p:spPr bwMode="auto">
          <a:xfrm>
            <a:off x="539750" y="5300663"/>
            <a:ext cx="6786563" cy="274637"/>
          </a:xfrm>
          <a:prstGeom prst="rect">
            <a:avLst/>
          </a:prstGeom>
          <a:noFill/>
          <a:ln w="9525" algn="ctr">
            <a:noFill/>
            <a:miter lim="800000"/>
            <a:headEnd/>
            <a:tailEnd/>
          </a:ln>
        </p:spPr>
        <p:txBody>
          <a:bodyPr>
            <a:spAutoFit/>
          </a:bodyPr>
          <a:lstStyle/>
          <a:p>
            <a:pPr>
              <a:spcBef>
                <a:spcPct val="50000"/>
              </a:spcBef>
            </a:pPr>
            <a:r>
              <a:rPr lang="es-ES" sz="1200">
                <a:solidFill>
                  <a:srgbClr val="000000"/>
                </a:solidFill>
                <a:latin typeface="Arial Narrow" pitchFamily="34" charset="0"/>
              </a:rPr>
              <a:t>Fuente: Bloomberg, Bancos Centrales. Cálculos DGPM. </a:t>
            </a:r>
          </a:p>
        </p:txBody>
      </p:sp>
      <p:graphicFrame>
        <p:nvGraphicFramePr>
          <p:cNvPr id="167964" name="Object 2"/>
          <p:cNvGraphicFramePr>
            <a:graphicFrameLocks noChangeAspect="1"/>
          </p:cNvGraphicFramePr>
          <p:nvPr/>
        </p:nvGraphicFramePr>
        <p:xfrm>
          <a:off x="1258888" y="1341438"/>
          <a:ext cx="6553200" cy="3922712"/>
        </p:xfrm>
        <a:graphic>
          <a:graphicData uri="http://schemas.openxmlformats.org/presentationml/2006/ole">
            <p:oleObj spid="_x0000_s167964" name="Hoja de cálculo" r:id="rId3" imgW="5505333" imgH="3295569" progId="Excel.Sheet.8">
              <p:embed/>
            </p:oleObj>
          </a:graphicData>
        </a:graphic>
      </p:graphicFrame>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01" name="4 Título"/>
          <p:cNvSpPr>
            <a:spLocks noGrp="1"/>
          </p:cNvSpPr>
          <p:nvPr>
            <p:ph type="ctrTitle"/>
          </p:nvPr>
        </p:nvSpPr>
        <p:spPr bwMode="auto">
          <a:xfrm>
            <a:off x="1079500" y="107950"/>
            <a:ext cx="7812088" cy="612775"/>
          </a:xfrm>
          <a:noFill/>
          <a:ln>
            <a:miter lim="800000"/>
            <a:headEnd/>
            <a:tailEnd/>
          </a:ln>
        </p:spPr>
        <p:txBody>
          <a:bodyPr vert="horz" wrap="square" lIns="91440" tIns="45720" rIns="91440" bIns="45720" numCol="1" anchorCtr="0" compatLnSpc="1">
            <a:prstTxWarp prst="textNoShape">
              <a:avLst/>
            </a:prstTxWarp>
          </a:bodyPr>
          <a:lstStyle/>
          <a:p>
            <a:pPr algn="ctr" eaLnBrk="1" hangingPunct="1"/>
            <a:r>
              <a:rPr lang="es-ES" sz="2000" smtClean="0"/>
              <a:t>Nuevos desafíos en el mediano plazo</a:t>
            </a:r>
          </a:p>
        </p:txBody>
      </p:sp>
      <p:sp>
        <p:nvSpPr>
          <p:cNvPr id="358402" name="8 Marcador de texto"/>
          <p:cNvSpPr>
            <a:spLocks noGrp="1"/>
          </p:cNvSpPr>
          <p:nvPr>
            <p:ph type="body" sz="quarter" idx="24"/>
          </p:nvPr>
        </p:nvSpPr>
        <p:spPr bwMode="auto">
          <a:xfrm>
            <a:off x="252413" y="1079500"/>
            <a:ext cx="8640762" cy="252413"/>
          </a:xfrm>
          <a:ln>
            <a:miter lim="800000"/>
            <a:headEnd/>
            <a:tailEnd/>
          </a:ln>
        </p:spPr>
        <p:txBody>
          <a:bodyPr vert="horz" wrap="square" lIns="91440" tIns="45720" rIns="91440" bIns="45720" numCol="1" anchor="t" anchorCtr="0" compatLnSpc="1">
            <a:prstTxWarp prst="textNoShape">
              <a:avLst/>
            </a:prstTxWarp>
          </a:bodyPr>
          <a:lstStyle/>
          <a:p>
            <a:pPr eaLnBrk="1" hangingPunct="1"/>
            <a:r>
              <a:rPr lang="es-ES" smtClean="0"/>
              <a:t>Productividad  factorial total 1960-2005 (1960=100) </a:t>
            </a:r>
          </a:p>
          <a:p>
            <a:pPr eaLnBrk="1" hangingPunct="1"/>
            <a:r>
              <a:rPr lang="es-ES" smtClean="0"/>
              <a:t>(Puntos del PIB)</a:t>
            </a:r>
          </a:p>
        </p:txBody>
      </p:sp>
      <p:sp>
        <p:nvSpPr>
          <p:cNvPr id="3080" name="1 Marcador de fecha"/>
          <p:cNvSpPr>
            <a:spLocks noGrp="1"/>
          </p:cNvSpPr>
          <p:nvPr>
            <p:ph type="dt" sz="quarter" idx="2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21030E8-CC52-4D10-A061-7EE7AECDD068}" type="datetime1">
              <a:rPr lang="es-CO"/>
              <a:pPr fontAlgn="base">
                <a:spcBef>
                  <a:spcPct val="0"/>
                </a:spcBef>
                <a:spcAft>
                  <a:spcPct val="0"/>
                </a:spcAft>
                <a:defRPr/>
              </a:pPr>
              <a:t>02/06/2010</a:t>
            </a:fld>
            <a:endParaRPr lang="es-CO"/>
          </a:p>
        </p:txBody>
      </p:sp>
      <p:sp>
        <p:nvSpPr>
          <p:cNvPr id="3081" name="2 Marcador de número de diapositiva"/>
          <p:cNvSpPr>
            <a:spLocks noGrp="1"/>
          </p:cNvSpPr>
          <p:nvPr>
            <p:ph type="sldNum" sz="quarter" idx="27"/>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1E4BC76-D4AB-49FF-AA63-16951ABAD17A}" type="slidenum">
              <a:rPr lang="es-CO"/>
              <a:pPr fontAlgn="base">
                <a:spcBef>
                  <a:spcPct val="0"/>
                </a:spcBef>
                <a:spcAft>
                  <a:spcPct val="0"/>
                </a:spcAft>
                <a:defRPr/>
              </a:pPr>
              <a:t>29</a:t>
            </a:fld>
            <a:endParaRPr lang="es-CO"/>
          </a:p>
        </p:txBody>
      </p:sp>
      <p:sp>
        <p:nvSpPr>
          <p:cNvPr id="3082" name="3 Marcador de pie de página"/>
          <p:cNvSpPr>
            <a:spLocks noGrp="1"/>
          </p:cNvSpPr>
          <p:nvPr>
            <p:ph type="ftr" sz="quarter" idx="26"/>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s-CO"/>
              <a:t>Ministerio de Hacienda y Crédito Público – República de Colombia</a:t>
            </a:r>
          </a:p>
        </p:txBody>
      </p:sp>
      <p:sp>
        <p:nvSpPr>
          <p:cNvPr id="358406" name="6 Subtítulo"/>
          <p:cNvSpPr>
            <a:spLocks noGrp="1"/>
          </p:cNvSpPr>
          <p:nvPr>
            <p:ph type="subTitle" idx="1"/>
          </p:nvPr>
        </p:nvSpPr>
        <p:spPr bwMode="auto">
          <a:xfrm>
            <a:off x="252413" y="5157788"/>
            <a:ext cx="8639175" cy="1584325"/>
          </a:xfrm>
          <a:noFill/>
          <a:ln>
            <a:miter lim="800000"/>
            <a:headEnd/>
            <a:tailEnd/>
          </a:ln>
        </p:spPr>
        <p:txBody>
          <a:bodyPr vert="horz" wrap="square" lIns="91440" tIns="45720" rIns="91440" bIns="45720" numCol="1" anchor="t" anchorCtr="0" compatLnSpc="1">
            <a:prstTxWarp prst="textNoShape">
              <a:avLst/>
            </a:prstTxWarp>
          </a:bodyPr>
          <a:lstStyle/>
          <a:p>
            <a:pPr eaLnBrk="1" hangingPunct="1">
              <a:buFont typeface="Arial" charset="0"/>
              <a:buChar char="•"/>
            </a:pPr>
            <a:endParaRPr lang="es-ES" sz="1800" smtClean="0">
              <a:cs typeface="Arial" charset="0"/>
            </a:endParaRPr>
          </a:p>
          <a:p>
            <a:pPr eaLnBrk="1" hangingPunct="1">
              <a:buFont typeface="Arial" charset="0"/>
              <a:buChar char="•"/>
            </a:pPr>
            <a:r>
              <a:rPr lang="es-ES" sz="1800" smtClean="0">
                <a:cs typeface="Arial" charset="0"/>
              </a:rPr>
              <a:t>El mediano plazo implica políticas para lograr un mayor crecimiento de la productividad de los factores y así generar mejores condiciones para la competitividad del país.</a:t>
            </a:r>
          </a:p>
          <a:p>
            <a:pPr eaLnBrk="1" hangingPunct="1">
              <a:buFont typeface="+mj-lt"/>
              <a:buNone/>
            </a:pPr>
            <a:endParaRPr lang="es-ES" sz="1800" smtClean="0"/>
          </a:p>
        </p:txBody>
      </p:sp>
      <p:sp>
        <p:nvSpPr>
          <p:cNvPr id="358407" name="Text Box 3"/>
          <p:cNvSpPr txBox="1">
            <a:spLocks noChangeArrowheads="1"/>
          </p:cNvSpPr>
          <p:nvPr/>
        </p:nvSpPr>
        <p:spPr bwMode="auto">
          <a:xfrm>
            <a:off x="571500" y="5143500"/>
            <a:ext cx="6786563" cy="230188"/>
          </a:xfrm>
          <a:prstGeom prst="rect">
            <a:avLst/>
          </a:prstGeom>
          <a:noFill/>
          <a:ln w="9525" algn="ctr">
            <a:noFill/>
            <a:miter lim="800000"/>
            <a:headEnd/>
            <a:tailEnd/>
          </a:ln>
        </p:spPr>
        <p:txBody>
          <a:bodyPr>
            <a:spAutoFit/>
          </a:bodyPr>
          <a:lstStyle/>
          <a:p>
            <a:pPr>
              <a:spcBef>
                <a:spcPct val="50000"/>
              </a:spcBef>
            </a:pPr>
            <a:r>
              <a:rPr lang="es-ES" sz="900">
                <a:solidFill>
                  <a:srgbClr val="000000"/>
                </a:solidFill>
                <a:latin typeface="Arial Narrow" pitchFamily="34" charset="0"/>
              </a:rPr>
              <a:t>Fuente: Desafíos del crecimiento en Colombia: Políticas deficientes o insuficientes. 2009. </a:t>
            </a:r>
          </a:p>
        </p:txBody>
      </p:sp>
      <p:pic>
        <p:nvPicPr>
          <p:cNvPr id="358408" name="Picture 3"/>
          <p:cNvPicPr>
            <a:picLocks noChangeAspect="1" noChangeArrowheads="1"/>
          </p:cNvPicPr>
          <p:nvPr/>
        </p:nvPicPr>
        <p:blipFill>
          <a:blip r:embed="rId2"/>
          <a:srcRect/>
          <a:stretch>
            <a:fillRect/>
          </a:stretch>
        </p:blipFill>
        <p:spPr bwMode="auto">
          <a:xfrm>
            <a:off x="785813" y="1428750"/>
            <a:ext cx="7500937" cy="36718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4 Marcador de pie de página"/>
          <p:cNvSpPr>
            <a:spLocks noGrp="1"/>
          </p:cNvSpPr>
          <p:nvPr>
            <p:ph type="ftr" sz="quarter" idx="11"/>
          </p:nvPr>
        </p:nvSpPr>
        <p:spPr/>
        <p:txBody>
          <a:bodyPr/>
          <a:lstStyle/>
          <a:p>
            <a:pPr>
              <a:defRPr/>
            </a:pPr>
            <a:r>
              <a:rPr lang="es-CO"/>
              <a:t>Ministerio de Hacienda y Crédito Público – República de Colombia</a:t>
            </a:r>
            <a:endParaRPr lang="es-CO" dirty="0"/>
          </a:p>
        </p:txBody>
      </p:sp>
      <p:sp>
        <p:nvSpPr>
          <p:cNvPr id="359426" name="Text Box 3"/>
          <p:cNvSpPr txBox="1">
            <a:spLocks noChangeArrowheads="1"/>
          </p:cNvSpPr>
          <p:nvPr/>
        </p:nvSpPr>
        <p:spPr bwMode="auto">
          <a:xfrm>
            <a:off x="323850" y="987425"/>
            <a:ext cx="3529013" cy="857250"/>
          </a:xfrm>
          <a:prstGeom prst="rect">
            <a:avLst/>
          </a:prstGeom>
          <a:noFill/>
          <a:ln w="31750">
            <a:solidFill>
              <a:schemeClr val="accent2"/>
            </a:solidFill>
            <a:miter lim="800000"/>
            <a:headEnd/>
            <a:tailEnd/>
          </a:ln>
        </p:spPr>
        <p:txBody>
          <a:bodyPr>
            <a:spAutoFit/>
          </a:bodyPr>
          <a:lstStyle/>
          <a:p>
            <a:pPr>
              <a:spcBef>
                <a:spcPct val="50000"/>
              </a:spcBef>
            </a:pPr>
            <a:r>
              <a:rPr lang="es-CO" sz="1600" u="sng"/>
              <a:t>Crecimiento económico</a:t>
            </a:r>
            <a:r>
              <a:rPr lang="es-CO" sz="1600"/>
              <a:t>: (alto y sostenible) + estabilidad macroeconómica</a:t>
            </a:r>
            <a:endParaRPr lang="es-ES" sz="1600"/>
          </a:p>
        </p:txBody>
      </p:sp>
      <p:sp>
        <p:nvSpPr>
          <p:cNvPr id="359427" name="Text Box 4"/>
          <p:cNvSpPr txBox="1">
            <a:spLocks noChangeArrowheads="1"/>
          </p:cNvSpPr>
          <p:nvPr/>
        </p:nvSpPr>
        <p:spPr bwMode="auto">
          <a:xfrm>
            <a:off x="323850" y="2284413"/>
            <a:ext cx="3527425" cy="1712912"/>
          </a:xfrm>
          <a:prstGeom prst="rect">
            <a:avLst/>
          </a:prstGeom>
          <a:noFill/>
          <a:ln w="31750">
            <a:solidFill>
              <a:schemeClr val="hlink"/>
            </a:solidFill>
            <a:miter lim="800000"/>
            <a:headEnd/>
            <a:tailEnd/>
          </a:ln>
        </p:spPr>
        <p:txBody>
          <a:bodyPr>
            <a:spAutoFit/>
          </a:bodyPr>
          <a:lstStyle/>
          <a:p>
            <a:pPr>
              <a:spcBef>
                <a:spcPct val="50000"/>
              </a:spcBef>
            </a:pPr>
            <a:r>
              <a:rPr lang="es-CO" sz="1600"/>
              <a:t>Ante una mayor demanda de trabajo calificado:</a:t>
            </a:r>
            <a:endParaRPr lang="es-ES" sz="1600"/>
          </a:p>
          <a:p>
            <a:pPr>
              <a:spcBef>
                <a:spcPct val="50000"/>
              </a:spcBef>
            </a:pPr>
            <a:r>
              <a:rPr lang="es-CO" sz="1600" u="sng"/>
              <a:t>Mayor nivel educativo (con aumentos en la calidad) y una capacitación laboral acorde con los nuevos procesos productivos</a:t>
            </a:r>
            <a:endParaRPr lang="es-ES" sz="1600" u="sng"/>
          </a:p>
        </p:txBody>
      </p:sp>
      <p:sp>
        <p:nvSpPr>
          <p:cNvPr id="359428" name="Text Box 5"/>
          <p:cNvSpPr txBox="1">
            <a:spLocks noChangeArrowheads="1"/>
          </p:cNvSpPr>
          <p:nvPr/>
        </p:nvSpPr>
        <p:spPr bwMode="auto">
          <a:xfrm>
            <a:off x="323850" y="4876800"/>
            <a:ext cx="3527425" cy="857250"/>
          </a:xfrm>
          <a:prstGeom prst="rect">
            <a:avLst/>
          </a:prstGeom>
          <a:noFill/>
          <a:ln w="31750">
            <a:solidFill>
              <a:srgbClr val="3366FF"/>
            </a:solidFill>
            <a:miter lim="800000"/>
            <a:headEnd/>
            <a:tailEnd/>
          </a:ln>
        </p:spPr>
        <p:txBody>
          <a:bodyPr>
            <a:spAutoFit/>
          </a:bodyPr>
          <a:lstStyle/>
          <a:p>
            <a:pPr>
              <a:spcBef>
                <a:spcPct val="50000"/>
              </a:spcBef>
            </a:pPr>
            <a:r>
              <a:rPr lang="es-CO" sz="1600"/>
              <a:t>Agenda de </a:t>
            </a:r>
            <a:r>
              <a:rPr lang="es-CO" sz="1600" u="sng"/>
              <a:t>competividad</a:t>
            </a:r>
            <a:r>
              <a:rPr lang="es-CO" sz="1600"/>
              <a:t> (CONPES 3527) y efectos positivos en </a:t>
            </a:r>
            <a:r>
              <a:rPr lang="es-CO" sz="1600" u="sng"/>
              <a:t>productividad</a:t>
            </a:r>
            <a:endParaRPr lang="es-ES" sz="1600" u="sng"/>
          </a:p>
        </p:txBody>
      </p:sp>
      <p:sp>
        <p:nvSpPr>
          <p:cNvPr id="359429" name="Text Box 6"/>
          <p:cNvSpPr txBox="1">
            <a:spLocks noChangeArrowheads="1"/>
          </p:cNvSpPr>
          <p:nvPr/>
        </p:nvSpPr>
        <p:spPr bwMode="auto">
          <a:xfrm>
            <a:off x="4859338" y="3213100"/>
            <a:ext cx="1584325" cy="1222375"/>
          </a:xfrm>
          <a:prstGeom prst="rect">
            <a:avLst/>
          </a:prstGeom>
          <a:noFill/>
          <a:ln w="31750">
            <a:solidFill>
              <a:srgbClr val="FF0000"/>
            </a:solidFill>
            <a:miter lim="800000"/>
            <a:headEnd/>
            <a:tailEnd/>
          </a:ln>
        </p:spPr>
        <p:txBody>
          <a:bodyPr>
            <a:spAutoFit/>
          </a:bodyPr>
          <a:lstStyle/>
          <a:p>
            <a:pPr>
              <a:spcBef>
                <a:spcPct val="50000"/>
              </a:spcBef>
            </a:pPr>
            <a:r>
              <a:rPr lang="es-CO"/>
              <a:t>Generación de empleo y mayor formalización</a:t>
            </a:r>
            <a:endParaRPr lang="es-ES"/>
          </a:p>
        </p:txBody>
      </p:sp>
      <p:sp>
        <p:nvSpPr>
          <p:cNvPr id="359430" name="Text Box 7"/>
          <p:cNvSpPr txBox="1">
            <a:spLocks noChangeArrowheads="1"/>
          </p:cNvSpPr>
          <p:nvPr/>
        </p:nvSpPr>
        <p:spPr bwMode="auto">
          <a:xfrm>
            <a:off x="6911975" y="2565400"/>
            <a:ext cx="2052638" cy="947738"/>
          </a:xfrm>
          <a:prstGeom prst="rect">
            <a:avLst/>
          </a:prstGeom>
          <a:noFill/>
          <a:ln w="31750" algn="ctr">
            <a:solidFill>
              <a:srgbClr val="FF0000"/>
            </a:solidFill>
            <a:miter lim="800000"/>
            <a:headEnd/>
            <a:tailEnd/>
          </a:ln>
        </p:spPr>
        <p:txBody>
          <a:bodyPr>
            <a:spAutoFit/>
          </a:bodyPr>
          <a:lstStyle/>
          <a:p>
            <a:pPr>
              <a:spcBef>
                <a:spcPct val="50000"/>
              </a:spcBef>
            </a:pPr>
            <a:r>
              <a:rPr lang="es-CO"/>
              <a:t>Mejoras en la distribución del ingreso</a:t>
            </a:r>
            <a:endParaRPr lang="es-ES"/>
          </a:p>
        </p:txBody>
      </p:sp>
      <p:sp>
        <p:nvSpPr>
          <p:cNvPr id="359431" name="Text Box 8"/>
          <p:cNvSpPr txBox="1">
            <a:spLocks noChangeArrowheads="1"/>
          </p:cNvSpPr>
          <p:nvPr/>
        </p:nvSpPr>
        <p:spPr bwMode="auto">
          <a:xfrm>
            <a:off x="6913563" y="4437063"/>
            <a:ext cx="1979612" cy="673100"/>
          </a:xfrm>
          <a:prstGeom prst="rect">
            <a:avLst/>
          </a:prstGeom>
          <a:noFill/>
          <a:ln w="31750" algn="ctr">
            <a:solidFill>
              <a:srgbClr val="FF0000"/>
            </a:solidFill>
            <a:miter lim="800000"/>
            <a:headEnd/>
            <a:tailEnd/>
          </a:ln>
        </p:spPr>
        <p:txBody>
          <a:bodyPr>
            <a:spAutoFit/>
          </a:bodyPr>
          <a:lstStyle/>
          <a:p>
            <a:pPr>
              <a:spcBef>
                <a:spcPct val="50000"/>
              </a:spcBef>
            </a:pPr>
            <a:r>
              <a:rPr lang="es-CO"/>
              <a:t>Reducción de la pobreza</a:t>
            </a:r>
            <a:endParaRPr lang="es-ES"/>
          </a:p>
        </p:txBody>
      </p:sp>
      <p:sp>
        <p:nvSpPr>
          <p:cNvPr id="359432" name="AutoShape 9"/>
          <p:cNvSpPr>
            <a:spLocks/>
          </p:cNvSpPr>
          <p:nvPr/>
        </p:nvSpPr>
        <p:spPr bwMode="auto">
          <a:xfrm>
            <a:off x="6515100" y="2060575"/>
            <a:ext cx="504825" cy="3600450"/>
          </a:xfrm>
          <a:prstGeom prst="leftBrace">
            <a:avLst>
              <a:gd name="adj1" fmla="val 59434"/>
              <a:gd name="adj2" fmla="val 50000"/>
            </a:avLst>
          </a:prstGeom>
          <a:noFill/>
          <a:ln w="22225">
            <a:solidFill>
              <a:srgbClr val="339966"/>
            </a:solidFill>
            <a:round/>
            <a:headEnd/>
            <a:tailEnd/>
          </a:ln>
        </p:spPr>
        <p:txBody>
          <a:bodyPr wrap="none" anchor="ctr"/>
          <a:lstStyle/>
          <a:p>
            <a:endParaRPr lang="es-ES"/>
          </a:p>
        </p:txBody>
      </p:sp>
      <p:sp>
        <p:nvSpPr>
          <p:cNvPr id="359433" name="Line 10"/>
          <p:cNvSpPr>
            <a:spLocks noChangeShapeType="1"/>
          </p:cNvSpPr>
          <p:nvPr/>
        </p:nvSpPr>
        <p:spPr bwMode="auto">
          <a:xfrm>
            <a:off x="3995738" y="1773238"/>
            <a:ext cx="863600" cy="1368425"/>
          </a:xfrm>
          <a:prstGeom prst="line">
            <a:avLst/>
          </a:prstGeom>
          <a:noFill/>
          <a:ln w="38100">
            <a:solidFill>
              <a:srgbClr val="FF0000"/>
            </a:solidFill>
            <a:round/>
            <a:headEnd/>
            <a:tailEnd type="triangle" w="lg" len="lg"/>
          </a:ln>
        </p:spPr>
        <p:txBody>
          <a:bodyPr/>
          <a:lstStyle/>
          <a:p>
            <a:endParaRPr lang="es-ES"/>
          </a:p>
        </p:txBody>
      </p:sp>
      <p:sp>
        <p:nvSpPr>
          <p:cNvPr id="359434" name="Line 11"/>
          <p:cNvSpPr>
            <a:spLocks noChangeShapeType="1"/>
          </p:cNvSpPr>
          <p:nvPr/>
        </p:nvSpPr>
        <p:spPr bwMode="auto">
          <a:xfrm>
            <a:off x="3995738" y="3716338"/>
            <a:ext cx="792162" cy="0"/>
          </a:xfrm>
          <a:prstGeom prst="line">
            <a:avLst/>
          </a:prstGeom>
          <a:noFill/>
          <a:ln w="38100">
            <a:solidFill>
              <a:srgbClr val="FF0000"/>
            </a:solidFill>
            <a:round/>
            <a:headEnd/>
            <a:tailEnd type="triangle" w="lg" len="lg"/>
          </a:ln>
        </p:spPr>
        <p:txBody>
          <a:bodyPr/>
          <a:lstStyle/>
          <a:p>
            <a:endParaRPr lang="es-ES"/>
          </a:p>
        </p:txBody>
      </p:sp>
      <p:sp>
        <p:nvSpPr>
          <p:cNvPr id="359435" name="Line 12"/>
          <p:cNvSpPr>
            <a:spLocks noChangeShapeType="1"/>
          </p:cNvSpPr>
          <p:nvPr/>
        </p:nvSpPr>
        <p:spPr bwMode="auto">
          <a:xfrm flipV="1">
            <a:off x="3995738" y="4365625"/>
            <a:ext cx="792162" cy="1152525"/>
          </a:xfrm>
          <a:prstGeom prst="line">
            <a:avLst/>
          </a:prstGeom>
          <a:noFill/>
          <a:ln w="38100">
            <a:solidFill>
              <a:srgbClr val="FF0000"/>
            </a:solidFill>
            <a:round/>
            <a:headEnd/>
            <a:tailEnd type="triangle" w="lg" len="lg"/>
          </a:ln>
        </p:spPr>
        <p:txBody>
          <a:bodyPr/>
          <a:lstStyle/>
          <a:p>
            <a:endParaRPr lang="es-ES"/>
          </a:p>
        </p:txBody>
      </p:sp>
      <p:sp>
        <p:nvSpPr>
          <p:cNvPr id="359436" name="Rectangle 15"/>
          <p:cNvSpPr>
            <a:spLocks noChangeArrowheads="1"/>
          </p:cNvSpPr>
          <p:nvPr/>
        </p:nvSpPr>
        <p:spPr bwMode="auto">
          <a:xfrm>
            <a:off x="4264025" y="981075"/>
            <a:ext cx="4629150" cy="706438"/>
          </a:xfrm>
          <a:prstGeom prst="rect">
            <a:avLst/>
          </a:prstGeom>
          <a:noFill/>
          <a:ln w="9525">
            <a:noFill/>
            <a:miter lim="800000"/>
            <a:headEnd/>
            <a:tailEnd/>
          </a:ln>
        </p:spPr>
        <p:txBody>
          <a:bodyPr anchor="ctr"/>
          <a:lstStyle/>
          <a:p>
            <a:pPr algn="ctr"/>
            <a:r>
              <a:rPr lang="es-CO" sz="2800">
                <a:latin typeface="Arial Narrow" pitchFamily="34" charset="0"/>
              </a:rPr>
              <a:t>Retos – mercado laboral</a:t>
            </a:r>
            <a:endParaRPr lang="es-ES" sz="2800">
              <a:latin typeface="Arial Narrow" pitchFamily="34" charset="0"/>
            </a:endParaRPr>
          </a:p>
        </p:txBody>
      </p:sp>
      <p:sp>
        <p:nvSpPr>
          <p:cNvPr id="17" name="4 Título"/>
          <p:cNvSpPr txBox="1">
            <a:spLocks/>
          </p:cNvSpPr>
          <p:nvPr/>
        </p:nvSpPr>
        <p:spPr bwMode="auto">
          <a:xfrm>
            <a:off x="1079500" y="173038"/>
            <a:ext cx="7812088" cy="612775"/>
          </a:xfrm>
          <a:prstGeom prst="rect">
            <a:avLst/>
          </a:prstGeom>
          <a:noFill/>
          <a:ln>
            <a:miter lim="800000"/>
            <a:headEnd/>
            <a:tailEnd/>
          </a:ln>
        </p:spPr>
        <p:txBody>
          <a:bodyPr/>
          <a:lstStyle/>
          <a:p>
            <a:pPr algn="ctr" fontAlgn="auto">
              <a:spcAft>
                <a:spcPts val="0"/>
              </a:spcAft>
              <a:defRPr/>
            </a:pPr>
            <a:r>
              <a:rPr lang="es-ES" sz="2000" b="1" dirty="0">
                <a:latin typeface="+mj-lt"/>
                <a:ea typeface="+mj-ea"/>
                <a:cs typeface="+mj-cs"/>
              </a:rPr>
              <a:t>Nuevos desafíos en el mediano plazo</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68" name="8 Marcador de texto"/>
          <p:cNvSpPr>
            <a:spLocks noGrp="1"/>
          </p:cNvSpPr>
          <p:nvPr>
            <p:ph type="body" sz="quarter" idx="4294967295"/>
          </p:nvPr>
        </p:nvSpPr>
        <p:spPr bwMode="auto">
          <a:xfrm>
            <a:off x="252413" y="1079500"/>
            <a:ext cx="4248150" cy="252413"/>
          </a:xfrm>
          <a:prstGeom prst="rect">
            <a:avLst/>
          </a:prstGeom>
          <a:solidFill>
            <a:srgbClr val="0F4B87"/>
          </a:solidFill>
          <a:ln>
            <a:miter lim="800000"/>
            <a:headEnd/>
            <a:tailEnd/>
          </a:ln>
        </p:spPr>
        <p:txBody>
          <a:bodyPr/>
          <a:lstStyle/>
          <a:p>
            <a:pPr eaLnBrk="1" hangingPunct="1">
              <a:buFont typeface="Arial" charset="0"/>
              <a:buNone/>
            </a:pPr>
            <a:r>
              <a:rPr lang="es-ES" sz="1200" b="1" smtClean="0">
                <a:solidFill>
                  <a:schemeClr val="bg1"/>
                </a:solidFill>
              </a:rPr>
              <a:t>Búsqueda de nuevos mercados</a:t>
            </a:r>
            <a:br>
              <a:rPr lang="es-ES" sz="1200" b="1" smtClean="0">
                <a:solidFill>
                  <a:schemeClr val="bg1"/>
                </a:solidFill>
              </a:rPr>
            </a:br>
            <a:r>
              <a:rPr lang="es-ES" sz="1200" b="1" smtClean="0">
                <a:solidFill>
                  <a:schemeClr val="bg1"/>
                </a:solidFill>
              </a:rPr>
              <a:t>(% del PIB)</a:t>
            </a:r>
          </a:p>
        </p:txBody>
      </p:sp>
      <p:sp>
        <p:nvSpPr>
          <p:cNvPr id="224269" name="11 Marcador de texto"/>
          <p:cNvSpPr>
            <a:spLocks noGrp="1"/>
          </p:cNvSpPr>
          <p:nvPr>
            <p:ph type="body" sz="quarter" idx="4294967295"/>
          </p:nvPr>
        </p:nvSpPr>
        <p:spPr bwMode="auto">
          <a:xfrm>
            <a:off x="4643438" y="1079500"/>
            <a:ext cx="4248150" cy="252413"/>
          </a:xfrm>
          <a:prstGeom prst="rect">
            <a:avLst/>
          </a:prstGeom>
          <a:solidFill>
            <a:srgbClr val="0F4B87"/>
          </a:solidFill>
          <a:ln>
            <a:miter lim="800000"/>
            <a:headEnd/>
            <a:tailEnd/>
          </a:ln>
        </p:spPr>
        <p:txBody>
          <a:bodyPr/>
          <a:lstStyle/>
          <a:p>
            <a:pPr eaLnBrk="1" hangingPunct="1">
              <a:buFont typeface="Arial" charset="0"/>
              <a:buNone/>
            </a:pPr>
            <a:r>
              <a:rPr lang="es-ES" sz="1200" b="1" smtClean="0">
                <a:solidFill>
                  <a:schemeClr val="bg1"/>
                </a:solidFill>
              </a:rPr>
              <a:t>Crecimiento de las exportaciones no tradicionales (2010-I-2009-I)</a:t>
            </a:r>
          </a:p>
        </p:txBody>
      </p:sp>
      <p:sp>
        <p:nvSpPr>
          <p:cNvPr id="224270" name="6 Subtítulo"/>
          <p:cNvSpPr>
            <a:spLocks noGrp="1"/>
          </p:cNvSpPr>
          <p:nvPr>
            <p:ph type="subTitle" idx="4294967295"/>
          </p:nvPr>
        </p:nvSpPr>
        <p:spPr bwMode="auto">
          <a:xfrm>
            <a:off x="252413" y="5084763"/>
            <a:ext cx="8639175" cy="1728787"/>
          </a:xfrm>
          <a:prstGeom prst="rect">
            <a:avLst/>
          </a:prstGeom>
          <a:noFill/>
          <a:ln>
            <a:miter lim="800000"/>
            <a:headEnd/>
            <a:tailEnd/>
          </a:ln>
        </p:spPr>
        <p:txBody>
          <a:bodyPr/>
          <a:lstStyle/>
          <a:p>
            <a:pPr marL="368300" indent="-368300" eaLnBrk="1" hangingPunct="1">
              <a:lnSpc>
                <a:spcPct val="80000"/>
              </a:lnSpc>
              <a:spcBef>
                <a:spcPts val="600"/>
              </a:spcBef>
            </a:pPr>
            <a:r>
              <a:rPr lang="es-CO" sz="1600" smtClean="0"/>
              <a:t>Los empresarios colombianos están comprometidos hacia futuro con  la búsqueda de nuevos mercados</a:t>
            </a:r>
          </a:p>
          <a:p>
            <a:pPr marL="368300" indent="-368300" eaLnBrk="1" hangingPunct="1">
              <a:lnSpc>
                <a:spcPct val="80000"/>
              </a:lnSpc>
              <a:spcBef>
                <a:spcPts val="600"/>
              </a:spcBef>
            </a:pPr>
            <a:r>
              <a:rPr lang="es-ES" sz="1600" smtClean="0"/>
              <a:t>A pesar de que las exportaciones tradicionales siguen decreciendo en el primer trimestre de 2010, se observa un repunte fuerte del comercio de estos bienes con los países asiáticos (fabricación de productos metalúrgicos básicos, productos alimenticios y bebidas), Estados Unidos y Perú</a:t>
            </a:r>
          </a:p>
          <a:p>
            <a:pPr marL="368300" indent="-368300" eaLnBrk="1" hangingPunct="1">
              <a:lnSpc>
                <a:spcPct val="80000"/>
              </a:lnSpc>
              <a:spcBef>
                <a:spcPts val="600"/>
              </a:spcBef>
            </a:pPr>
            <a:endParaRPr lang="es-CO" sz="1600" smtClean="0"/>
          </a:p>
          <a:p>
            <a:pPr marL="368300" indent="-368300" eaLnBrk="1" hangingPunct="1">
              <a:lnSpc>
                <a:spcPct val="80000"/>
              </a:lnSpc>
              <a:spcBef>
                <a:spcPts val="600"/>
              </a:spcBef>
            </a:pPr>
            <a:endParaRPr lang="es-ES" sz="1600" smtClean="0"/>
          </a:p>
          <a:p>
            <a:pPr marL="368300" indent="-368300" eaLnBrk="1" hangingPunct="1">
              <a:lnSpc>
                <a:spcPct val="80000"/>
              </a:lnSpc>
              <a:spcBef>
                <a:spcPts val="600"/>
              </a:spcBef>
            </a:pPr>
            <a:endParaRPr lang="es-ES" sz="1600" smtClean="0">
              <a:cs typeface="Arial" charset="0"/>
            </a:endParaRPr>
          </a:p>
          <a:p>
            <a:pPr marL="368300" indent="-368300" eaLnBrk="1" hangingPunct="1">
              <a:lnSpc>
                <a:spcPct val="80000"/>
              </a:lnSpc>
              <a:spcBef>
                <a:spcPts val="600"/>
              </a:spcBef>
              <a:buFont typeface="+mj-lt"/>
              <a:buNone/>
            </a:pPr>
            <a:endParaRPr lang="es-ES" sz="1600" smtClean="0">
              <a:cs typeface="Arial" charset="0"/>
            </a:endParaRPr>
          </a:p>
          <a:p>
            <a:pPr marL="368300" indent="-368300" eaLnBrk="1" hangingPunct="1">
              <a:lnSpc>
                <a:spcPct val="80000"/>
              </a:lnSpc>
              <a:spcBef>
                <a:spcPts val="600"/>
              </a:spcBef>
              <a:buFont typeface="+mj-lt"/>
              <a:buNone/>
            </a:pPr>
            <a:endParaRPr lang="es-ES" sz="1600" smtClean="0"/>
          </a:p>
        </p:txBody>
      </p:sp>
      <p:sp>
        <p:nvSpPr>
          <p:cNvPr id="224271" name="Text Box 3"/>
          <p:cNvSpPr txBox="1">
            <a:spLocks noChangeArrowheads="1"/>
          </p:cNvSpPr>
          <p:nvPr/>
        </p:nvSpPr>
        <p:spPr bwMode="auto">
          <a:xfrm>
            <a:off x="357188" y="4221163"/>
            <a:ext cx="3714750" cy="230187"/>
          </a:xfrm>
          <a:prstGeom prst="rect">
            <a:avLst/>
          </a:prstGeom>
          <a:noFill/>
          <a:ln w="9525" algn="ctr">
            <a:noFill/>
            <a:miter lim="800000"/>
            <a:headEnd/>
            <a:tailEnd/>
          </a:ln>
        </p:spPr>
        <p:txBody>
          <a:bodyPr>
            <a:spAutoFit/>
          </a:bodyPr>
          <a:lstStyle/>
          <a:p>
            <a:pPr>
              <a:spcBef>
                <a:spcPct val="30000"/>
              </a:spcBef>
            </a:pPr>
            <a:r>
              <a:rPr lang="es-CO" sz="900">
                <a:latin typeface="Trebuchet MS" pitchFamily="34" charset="0"/>
                <a:ea typeface="Arial Unicode MS" pitchFamily="34" charset="-128"/>
                <a:cs typeface="Arial Unicode MS" pitchFamily="34" charset="-128"/>
              </a:rPr>
              <a:t>Fuente: ANDI-EOIC-Junio 2009</a:t>
            </a:r>
          </a:p>
        </p:txBody>
      </p:sp>
      <p:graphicFrame>
        <p:nvGraphicFramePr>
          <p:cNvPr id="224265" name="Object 2"/>
          <p:cNvGraphicFramePr>
            <a:graphicFrameLocks noChangeAspect="1"/>
          </p:cNvGraphicFramePr>
          <p:nvPr>
            <p:ph idx="4294967295"/>
          </p:nvPr>
        </p:nvGraphicFramePr>
        <p:xfrm>
          <a:off x="4214813" y="1285875"/>
          <a:ext cx="4533900" cy="3267075"/>
        </p:xfrm>
        <a:graphic>
          <a:graphicData uri="http://schemas.openxmlformats.org/presentationml/2006/ole">
            <p:oleObj spid="_x0000_s224265" name="Gráfico" r:id="rId3" imgW="6476964" imgH="4667384" progId="MSGraph.Chart.8">
              <p:embed followColorScheme="full"/>
            </p:oleObj>
          </a:graphicData>
        </a:graphic>
      </p:graphicFrame>
      <p:sp>
        <p:nvSpPr>
          <p:cNvPr id="224272" name="Text Box 3"/>
          <p:cNvSpPr txBox="1">
            <a:spLocks noChangeArrowheads="1"/>
          </p:cNvSpPr>
          <p:nvPr/>
        </p:nvSpPr>
        <p:spPr bwMode="auto">
          <a:xfrm>
            <a:off x="4572000" y="4221163"/>
            <a:ext cx="3714750" cy="406400"/>
          </a:xfrm>
          <a:prstGeom prst="rect">
            <a:avLst/>
          </a:prstGeom>
          <a:noFill/>
          <a:ln w="9525" algn="ctr">
            <a:noFill/>
            <a:miter lim="800000"/>
            <a:headEnd/>
            <a:tailEnd/>
          </a:ln>
        </p:spPr>
        <p:txBody>
          <a:bodyPr>
            <a:spAutoFit/>
          </a:bodyPr>
          <a:lstStyle/>
          <a:p>
            <a:pPr>
              <a:spcBef>
                <a:spcPct val="30000"/>
              </a:spcBef>
            </a:pPr>
            <a:r>
              <a:rPr lang="es-CO" sz="900">
                <a:latin typeface="Trebuchet MS" pitchFamily="34" charset="0"/>
                <a:ea typeface="Arial Unicode MS" pitchFamily="34" charset="-128"/>
                <a:cs typeface="Arial Unicode MS" pitchFamily="34" charset="-128"/>
              </a:rPr>
              <a:t>Fuente: DANE</a:t>
            </a:r>
          </a:p>
          <a:p>
            <a:pPr>
              <a:spcBef>
                <a:spcPct val="30000"/>
              </a:spcBef>
            </a:pPr>
            <a:r>
              <a:rPr lang="es-CO" sz="900">
                <a:latin typeface="Trebuchet MS" pitchFamily="34" charset="0"/>
                <a:ea typeface="Arial Unicode MS" pitchFamily="34" charset="-128"/>
                <a:cs typeface="Arial Unicode MS" pitchFamily="34" charset="-128"/>
              </a:rPr>
              <a:t>* China y Japón</a:t>
            </a:r>
          </a:p>
        </p:txBody>
      </p:sp>
      <p:graphicFrame>
        <p:nvGraphicFramePr>
          <p:cNvPr id="224267" name="Object 3"/>
          <p:cNvGraphicFramePr>
            <a:graphicFrameLocks noChangeAspect="1"/>
          </p:cNvGraphicFramePr>
          <p:nvPr>
            <p:ph idx="4294967295"/>
          </p:nvPr>
        </p:nvGraphicFramePr>
        <p:xfrm>
          <a:off x="252413" y="1428750"/>
          <a:ext cx="4248150" cy="2500313"/>
        </p:xfrm>
        <a:graphic>
          <a:graphicData uri="http://schemas.openxmlformats.org/presentationml/2006/ole">
            <p:oleObj spid="_x0000_s224267" name="Gráfico" r:id="rId4" imgW="8086595" imgH="4076718" progId="MSGraph.Chart.8">
              <p:embed followColorScheme="full"/>
            </p:oleObj>
          </a:graphicData>
        </a:graphic>
      </p:graphicFrame>
      <p:sp>
        <p:nvSpPr>
          <p:cNvPr id="224273" name="4 Título"/>
          <p:cNvSpPr txBox="1">
            <a:spLocks/>
          </p:cNvSpPr>
          <p:nvPr/>
        </p:nvSpPr>
        <p:spPr bwMode="auto">
          <a:xfrm>
            <a:off x="1079500" y="107950"/>
            <a:ext cx="7812088" cy="612775"/>
          </a:xfrm>
          <a:prstGeom prst="rect">
            <a:avLst/>
          </a:prstGeom>
          <a:noFill/>
          <a:ln w="9525">
            <a:noFill/>
            <a:miter lim="800000"/>
            <a:headEnd/>
            <a:tailEnd/>
          </a:ln>
        </p:spPr>
        <p:txBody>
          <a:bodyPr anchor="ctr"/>
          <a:lstStyle/>
          <a:p>
            <a:pPr algn="ctr"/>
            <a:r>
              <a:rPr lang="es-ES"/>
              <a:t>Nuevos desafíos en el mediano plazo</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8" name="2 Marcador de pie de página"/>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s-CO" smtClean="0"/>
              <a:t>Ministerio de Hacienda y Crédito Público – República de Colombia</a:t>
            </a:r>
          </a:p>
        </p:txBody>
      </p:sp>
      <p:sp>
        <p:nvSpPr>
          <p:cNvPr id="77842" name="6 Subtítulo"/>
          <p:cNvSpPr>
            <a:spLocks noGrp="1"/>
          </p:cNvSpPr>
          <p:nvPr>
            <p:ph type="subTitle" idx="4294967295"/>
          </p:nvPr>
        </p:nvSpPr>
        <p:spPr bwMode="auto">
          <a:xfrm>
            <a:off x="4643438" y="2449513"/>
            <a:ext cx="4248150" cy="2492375"/>
          </a:xfrm>
          <a:prstGeom prst="rect">
            <a:avLst/>
          </a:prstGeom>
          <a:noFill/>
          <a:ln>
            <a:miter lim="800000"/>
            <a:headEnd/>
            <a:tailEnd/>
          </a:ln>
        </p:spPr>
        <p:txBody>
          <a:bodyPr/>
          <a:lstStyle/>
          <a:p>
            <a:pPr marL="365125" indent="-365125" eaLnBrk="1" hangingPunct="1">
              <a:spcBef>
                <a:spcPts val="600"/>
              </a:spcBef>
            </a:pPr>
            <a:r>
              <a:rPr lang="es-ES" sz="2000" smtClean="0">
                <a:cs typeface="Arial" charset="0"/>
              </a:rPr>
              <a:t>La política económica se ha concentrado en mejorar los </a:t>
            </a:r>
            <a:br>
              <a:rPr lang="es-ES" sz="2000" smtClean="0">
                <a:cs typeface="Arial" charset="0"/>
              </a:rPr>
            </a:br>
            <a:r>
              <a:rPr lang="es-ES" sz="2000" smtClean="0">
                <a:cs typeface="Arial" charset="0"/>
              </a:rPr>
              <a:t>indicadores sociales, sin embargo es un reto importante bajar los niveles de pobreza</a:t>
            </a:r>
          </a:p>
          <a:p>
            <a:pPr marL="365125" indent="-365125" eaLnBrk="1" hangingPunct="1">
              <a:spcBef>
                <a:spcPts val="600"/>
              </a:spcBef>
            </a:pPr>
            <a:endParaRPr lang="es-ES" sz="2000" smtClean="0">
              <a:cs typeface="Arial" charset="0"/>
            </a:endParaRPr>
          </a:p>
          <a:p>
            <a:pPr marL="365125" indent="-365125" eaLnBrk="1" hangingPunct="1">
              <a:spcBef>
                <a:spcPts val="600"/>
              </a:spcBef>
              <a:buFont typeface="+mj-lt"/>
              <a:buNone/>
            </a:pPr>
            <a:endParaRPr lang="es-ES" sz="2000" smtClean="0">
              <a:cs typeface="Arial" charset="0"/>
            </a:endParaRPr>
          </a:p>
          <a:p>
            <a:pPr marL="365125" indent="-365125" eaLnBrk="1" hangingPunct="1">
              <a:spcBef>
                <a:spcPts val="600"/>
              </a:spcBef>
              <a:buFont typeface="+mj-lt"/>
              <a:buNone/>
            </a:pPr>
            <a:endParaRPr lang="es-ES" sz="2000" smtClean="0"/>
          </a:p>
        </p:txBody>
      </p:sp>
      <p:sp>
        <p:nvSpPr>
          <p:cNvPr id="77843" name="8 Marcador de texto"/>
          <p:cNvSpPr>
            <a:spLocks noGrp="1"/>
          </p:cNvSpPr>
          <p:nvPr>
            <p:ph type="body" sz="quarter" idx="4294967295"/>
          </p:nvPr>
        </p:nvSpPr>
        <p:spPr bwMode="auto">
          <a:xfrm>
            <a:off x="252413" y="863600"/>
            <a:ext cx="4248150" cy="252413"/>
          </a:xfrm>
          <a:prstGeom prst="rect">
            <a:avLst/>
          </a:prstGeom>
          <a:solidFill>
            <a:srgbClr val="0F4B87"/>
          </a:solidFill>
          <a:ln>
            <a:miter lim="800000"/>
            <a:headEnd/>
            <a:tailEnd/>
          </a:ln>
        </p:spPr>
        <p:txBody>
          <a:bodyPr/>
          <a:lstStyle/>
          <a:p>
            <a:pPr eaLnBrk="1" hangingPunct="1">
              <a:buFont typeface="Arial" charset="0"/>
              <a:buNone/>
            </a:pPr>
            <a:r>
              <a:rPr lang="es-ES" sz="1200" b="1" smtClean="0">
                <a:solidFill>
                  <a:schemeClr val="bg1"/>
                </a:solidFill>
              </a:rPr>
              <a:t>Índice de Pobreza (%)</a:t>
            </a:r>
            <a:br>
              <a:rPr lang="es-ES" sz="1200" b="1" smtClean="0">
                <a:solidFill>
                  <a:schemeClr val="bg1"/>
                </a:solidFill>
              </a:rPr>
            </a:br>
            <a:r>
              <a:rPr lang="es-ES" sz="1200" b="1" smtClean="0">
                <a:solidFill>
                  <a:schemeClr val="bg1"/>
                </a:solidFill>
              </a:rPr>
              <a:t>(% del PIB)</a:t>
            </a:r>
          </a:p>
        </p:txBody>
      </p:sp>
      <p:sp>
        <p:nvSpPr>
          <p:cNvPr id="77844" name="11 Marcador de texto"/>
          <p:cNvSpPr>
            <a:spLocks noGrp="1"/>
          </p:cNvSpPr>
          <p:nvPr>
            <p:ph type="body" sz="quarter" idx="4294967295"/>
          </p:nvPr>
        </p:nvSpPr>
        <p:spPr bwMode="auto">
          <a:xfrm>
            <a:off x="252413" y="3573463"/>
            <a:ext cx="4248150" cy="252412"/>
          </a:xfrm>
          <a:prstGeom prst="rect">
            <a:avLst/>
          </a:prstGeom>
          <a:solidFill>
            <a:srgbClr val="0F4B87"/>
          </a:solidFill>
          <a:ln>
            <a:miter lim="800000"/>
            <a:headEnd/>
            <a:tailEnd/>
          </a:ln>
        </p:spPr>
        <p:txBody>
          <a:bodyPr/>
          <a:lstStyle/>
          <a:p>
            <a:pPr eaLnBrk="1" hangingPunct="1">
              <a:buFont typeface="Arial" charset="0"/>
              <a:buNone/>
            </a:pPr>
            <a:r>
              <a:rPr lang="es-ES" sz="1200" b="1" smtClean="0">
                <a:solidFill>
                  <a:schemeClr val="bg1"/>
                </a:solidFill>
              </a:rPr>
              <a:t>Pobreza Extrema (%)</a:t>
            </a:r>
          </a:p>
        </p:txBody>
      </p:sp>
      <p:sp>
        <p:nvSpPr>
          <p:cNvPr id="77845" name="1 Marcador de fecha"/>
          <p:cNvSpPr txBox="1">
            <a:spLocks noGrp="1"/>
          </p:cNvSpPr>
          <p:nvPr/>
        </p:nvSpPr>
        <p:spPr bwMode="auto">
          <a:xfrm>
            <a:off x="3505200" y="6624638"/>
            <a:ext cx="2133600" cy="215900"/>
          </a:xfrm>
          <a:prstGeom prst="rect">
            <a:avLst/>
          </a:prstGeom>
          <a:noFill/>
          <a:ln w="9525">
            <a:noFill/>
            <a:miter lim="800000"/>
            <a:headEnd/>
            <a:tailEnd/>
          </a:ln>
        </p:spPr>
        <p:txBody>
          <a:bodyPr anchor="ctr"/>
          <a:lstStyle/>
          <a:p>
            <a:pPr algn="ctr"/>
            <a:fld id="{9921B1BA-D63A-4D49-AC66-9311837E5259}" type="datetime1">
              <a:rPr lang="es-CO" sz="800">
                <a:latin typeface="Arial Narrow" pitchFamily="34" charset="0"/>
              </a:rPr>
              <a:pPr algn="ctr"/>
              <a:t>02/06/2010</a:t>
            </a:fld>
            <a:endParaRPr lang="es-CO" sz="800">
              <a:latin typeface="Arial Narrow" pitchFamily="34" charset="0"/>
            </a:endParaRPr>
          </a:p>
        </p:txBody>
      </p:sp>
      <p:sp>
        <p:nvSpPr>
          <p:cNvPr id="77846" name="2 Marcador de número de diapositiva"/>
          <p:cNvSpPr txBox="1">
            <a:spLocks noGrp="1"/>
          </p:cNvSpPr>
          <p:nvPr/>
        </p:nvSpPr>
        <p:spPr bwMode="auto">
          <a:xfrm>
            <a:off x="6757988" y="6624638"/>
            <a:ext cx="2133600" cy="215900"/>
          </a:xfrm>
          <a:prstGeom prst="rect">
            <a:avLst/>
          </a:prstGeom>
          <a:noFill/>
          <a:ln w="9525">
            <a:noFill/>
            <a:miter lim="800000"/>
            <a:headEnd/>
            <a:tailEnd/>
          </a:ln>
        </p:spPr>
        <p:txBody>
          <a:bodyPr anchor="ctr"/>
          <a:lstStyle/>
          <a:p>
            <a:pPr algn="r"/>
            <a:fld id="{59E24EA8-BF81-4CEB-821F-E625F6D40D28}" type="slidenum">
              <a:rPr lang="es-CO" sz="800">
                <a:latin typeface="Arial Narrow" pitchFamily="34" charset="0"/>
              </a:rPr>
              <a:pPr algn="r"/>
              <a:t>32</a:t>
            </a:fld>
            <a:endParaRPr lang="es-CO" sz="800">
              <a:latin typeface="Arial Narrow" pitchFamily="34" charset="0"/>
            </a:endParaRPr>
          </a:p>
        </p:txBody>
      </p:sp>
      <p:sp>
        <p:nvSpPr>
          <p:cNvPr id="77847" name="3 Marcador de pie de página"/>
          <p:cNvSpPr txBox="1">
            <a:spLocks noGrp="1"/>
          </p:cNvSpPr>
          <p:nvPr/>
        </p:nvSpPr>
        <p:spPr bwMode="auto">
          <a:xfrm>
            <a:off x="252413" y="6624638"/>
            <a:ext cx="2895600" cy="215900"/>
          </a:xfrm>
          <a:prstGeom prst="rect">
            <a:avLst/>
          </a:prstGeom>
          <a:noFill/>
          <a:ln w="9525">
            <a:noFill/>
            <a:miter lim="800000"/>
            <a:headEnd/>
            <a:tailEnd/>
          </a:ln>
        </p:spPr>
        <p:txBody>
          <a:bodyPr anchor="ctr"/>
          <a:lstStyle/>
          <a:p>
            <a:r>
              <a:rPr lang="es-CO" sz="800">
                <a:latin typeface="Arial Narrow" pitchFamily="34" charset="0"/>
              </a:rPr>
              <a:t>Ministerio de Hacienda y Crédito Público – República de Colombia</a:t>
            </a:r>
          </a:p>
        </p:txBody>
      </p:sp>
      <p:sp>
        <p:nvSpPr>
          <p:cNvPr id="77848" name="Text Box 3"/>
          <p:cNvSpPr txBox="1">
            <a:spLocks noChangeArrowheads="1"/>
          </p:cNvSpPr>
          <p:nvPr/>
        </p:nvSpPr>
        <p:spPr bwMode="auto">
          <a:xfrm>
            <a:off x="428625" y="3352800"/>
            <a:ext cx="3714750" cy="230188"/>
          </a:xfrm>
          <a:prstGeom prst="rect">
            <a:avLst/>
          </a:prstGeom>
          <a:noFill/>
          <a:ln w="9525" algn="ctr">
            <a:noFill/>
            <a:miter lim="800000"/>
            <a:headEnd/>
            <a:tailEnd/>
          </a:ln>
        </p:spPr>
        <p:txBody>
          <a:bodyPr>
            <a:spAutoFit/>
          </a:bodyPr>
          <a:lstStyle/>
          <a:p>
            <a:pPr>
              <a:spcBef>
                <a:spcPct val="30000"/>
              </a:spcBef>
            </a:pPr>
            <a:r>
              <a:rPr lang="es-CO" sz="900">
                <a:latin typeface="Trebuchet MS" pitchFamily="34" charset="0"/>
                <a:ea typeface="Arial Unicode MS" pitchFamily="34" charset="-128"/>
                <a:cs typeface="Arial Unicode MS" pitchFamily="34" charset="-128"/>
              </a:rPr>
              <a:t>Fuente: DNP - Estimaciones con base en ECH y GEIH.</a:t>
            </a:r>
          </a:p>
        </p:txBody>
      </p:sp>
      <p:sp>
        <p:nvSpPr>
          <p:cNvPr id="77849" name="Text Box 3"/>
          <p:cNvSpPr txBox="1">
            <a:spLocks noChangeArrowheads="1"/>
          </p:cNvSpPr>
          <p:nvPr/>
        </p:nvSpPr>
        <p:spPr bwMode="auto">
          <a:xfrm>
            <a:off x="428625" y="6021388"/>
            <a:ext cx="3714750" cy="230187"/>
          </a:xfrm>
          <a:prstGeom prst="rect">
            <a:avLst/>
          </a:prstGeom>
          <a:noFill/>
          <a:ln w="9525" algn="ctr">
            <a:noFill/>
            <a:miter lim="800000"/>
            <a:headEnd/>
            <a:tailEnd/>
          </a:ln>
        </p:spPr>
        <p:txBody>
          <a:bodyPr>
            <a:spAutoFit/>
          </a:bodyPr>
          <a:lstStyle/>
          <a:p>
            <a:pPr>
              <a:spcBef>
                <a:spcPct val="30000"/>
              </a:spcBef>
            </a:pPr>
            <a:r>
              <a:rPr lang="es-CO" sz="900">
                <a:latin typeface="Trebuchet MS" pitchFamily="34" charset="0"/>
                <a:ea typeface="Arial Unicode MS" pitchFamily="34" charset="-128"/>
                <a:cs typeface="Arial Unicode MS" pitchFamily="34" charset="-128"/>
              </a:rPr>
              <a:t>Fuente: DNP - Estimaciones con base en ECH y GEIH.</a:t>
            </a:r>
          </a:p>
        </p:txBody>
      </p:sp>
      <p:sp>
        <p:nvSpPr>
          <p:cNvPr id="15" name="4 Título"/>
          <p:cNvSpPr txBox="1">
            <a:spLocks/>
          </p:cNvSpPr>
          <p:nvPr/>
        </p:nvSpPr>
        <p:spPr bwMode="auto">
          <a:xfrm>
            <a:off x="1079500" y="107950"/>
            <a:ext cx="7812088" cy="612775"/>
          </a:xfrm>
          <a:prstGeom prst="rect">
            <a:avLst/>
          </a:prstGeom>
          <a:noFill/>
          <a:ln>
            <a:miter lim="800000"/>
            <a:headEnd/>
            <a:tailEnd/>
          </a:ln>
        </p:spPr>
        <p:txBody>
          <a:bodyPr anchor="ctr"/>
          <a:lstStyle/>
          <a:p>
            <a:pPr algn="ctr" fontAlgn="auto">
              <a:spcAft>
                <a:spcPts val="0"/>
              </a:spcAft>
              <a:defRPr/>
            </a:pPr>
            <a:r>
              <a:rPr lang="es-ES" sz="2000" b="1" dirty="0">
                <a:latin typeface="+mj-lt"/>
                <a:ea typeface="+mj-ea"/>
                <a:cs typeface="+mj-cs"/>
              </a:rPr>
              <a:t>Nuevos desafíos en el mediano plazo</a:t>
            </a:r>
          </a:p>
        </p:txBody>
      </p:sp>
      <p:graphicFrame>
        <p:nvGraphicFramePr>
          <p:cNvPr id="77839" name="Object 2"/>
          <p:cNvGraphicFramePr>
            <a:graphicFrameLocks noChangeAspect="1"/>
          </p:cNvGraphicFramePr>
          <p:nvPr/>
        </p:nvGraphicFramePr>
        <p:xfrm>
          <a:off x="285750" y="981075"/>
          <a:ext cx="4214813" cy="2411413"/>
        </p:xfrm>
        <a:graphic>
          <a:graphicData uri="http://schemas.openxmlformats.org/presentationml/2006/ole">
            <p:oleObj spid="_x0000_s77839" name="Gráfico" r:id="rId3" imgW="6096000" imgH="4076718" progId="MSGraph.Chart.8">
              <p:embed followColorScheme="full"/>
            </p:oleObj>
          </a:graphicData>
        </a:graphic>
      </p:graphicFrame>
      <p:graphicFrame>
        <p:nvGraphicFramePr>
          <p:cNvPr id="77840" name="Object 16"/>
          <p:cNvGraphicFramePr>
            <a:graphicFrameLocks noChangeAspect="1"/>
          </p:cNvGraphicFramePr>
          <p:nvPr/>
        </p:nvGraphicFramePr>
        <p:xfrm>
          <a:off x="285750" y="3789363"/>
          <a:ext cx="3929063" cy="2286000"/>
        </p:xfrm>
        <a:graphic>
          <a:graphicData uri="http://schemas.openxmlformats.org/presentationml/2006/ole">
            <p:oleObj spid="_x0000_s77840" name="Gráfico" r:id="rId4" imgW="6096000" imgH="4076718" progId="MSGraph.Chart.8">
              <p:embed followColorScheme="full"/>
            </p:oleObj>
          </a:graphicData>
        </a:graphic>
      </p:graphicFrame>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8065" name="2 Marcador de pie de página"/>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s-CO" smtClean="0"/>
              <a:t>Ministerio de Hacienda y Crédito Público – República de Colombia</a:t>
            </a:r>
          </a:p>
        </p:txBody>
      </p:sp>
      <p:pic>
        <p:nvPicPr>
          <p:cNvPr id="362498" name="Picture 110"/>
          <p:cNvPicPr>
            <a:picLocks noChangeAspect="1" noChangeArrowheads="1"/>
          </p:cNvPicPr>
          <p:nvPr/>
        </p:nvPicPr>
        <p:blipFill>
          <a:blip r:embed="rId3"/>
          <a:srcRect/>
          <a:stretch>
            <a:fillRect/>
          </a:stretch>
        </p:blipFill>
        <p:spPr bwMode="auto">
          <a:xfrm>
            <a:off x="357188" y="1196975"/>
            <a:ext cx="3822700" cy="4464050"/>
          </a:xfrm>
          <a:prstGeom prst="rect">
            <a:avLst/>
          </a:prstGeom>
          <a:noFill/>
          <a:ln w="9525" algn="ctr">
            <a:noFill/>
            <a:miter lim="800000"/>
            <a:headEnd/>
            <a:tailEnd/>
          </a:ln>
        </p:spPr>
      </p:pic>
      <p:pic>
        <p:nvPicPr>
          <p:cNvPr id="362499" name="Picture 141"/>
          <p:cNvPicPr>
            <a:picLocks noChangeAspect="1" noChangeArrowheads="1"/>
          </p:cNvPicPr>
          <p:nvPr/>
        </p:nvPicPr>
        <p:blipFill>
          <a:blip r:embed="rId4"/>
          <a:srcRect/>
          <a:stretch>
            <a:fillRect/>
          </a:stretch>
        </p:blipFill>
        <p:spPr bwMode="auto">
          <a:xfrm>
            <a:off x="5118100" y="1195388"/>
            <a:ext cx="3294063" cy="4826000"/>
          </a:xfrm>
          <a:prstGeom prst="rect">
            <a:avLst/>
          </a:prstGeom>
          <a:noFill/>
          <a:ln w="9525" algn="ctr">
            <a:noFill/>
            <a:miter lim="800000"/>
            <a:headEnd/>
            <a:tailEnd/>
          </a:ln>
        </p:spPr>
      </p:pic>
      <p:sp>
        <p:nvSpPr>
          <p:cNvPr id="362500" name="7 Marcador de texto"/>
          <p:cNvSpPr>
            <a:spLocks noGrp="1"/>
          </p:cNvSpPr>
          <p:nvPr>
            <p:ph type="body" sz="quarter" idx="4294967295"/>
          </p:nvPr>
        </p:nvSpPr>
        <p:spPr bwMode="auto">
          <a:xfrm>
            <a:off x="252413" y="908050"/>
            <a:ext cx="4248150" cy="252413"/>
          </a:xfrm>
          <a:prstGeom prst="rect">
            <a:avLst/>
          </a:prstGeom>
          <a:solidFill>
            <a:srgbClr val="0F4B87"/>
          </a:solidFill>
          <a:ln>
            <a:miter lim="800000"/>
            <a:headEnd/>
            <a:tailEnd/>
          </a:ln>
        </p:spPr>
        <p:txBody>
          <a:bodyPr/>
          <a:lstStyle/>
          <a:p>
            <a:pPr eaLnBrk="1" hangingPunct="1">
              <a:buFont typeface="Arial" charset="0"/>
              <a:buNone/>
            </a:pPr>
            <a:r>
              <a:rPr lang="es-ES" sz="1200" b="1" smtClean="0">
                <a:solidFill>
                  <a:schemeClr val="bg1"/>
                </a:solidFill>
              </a:rPr>
              <a:t>Autopistas para la Competitividad</a:t>
            </a:r>
          </a:p>
        </p:txBody>
      </p:sp>
      <p:sp>
        <p:nvSpPr>
          <p:cNvPr id="362501" name="6 Subtítulo"/>
          <p:cNvSpPr>
            <a:spLocks noGrp="1"/>
          </p:cNvSpPr>
          <p:nvPr>
            <p:ph type="subTitle" idx="4294967295"/>
          </p:nvPr>
        </p:nvSpPr>
        <p:spPr bwMode="auto">
          <a:xfrm>
            <a:off x="107950" y="5381625"/>
            <a:ext cx="4786313" cy="1000125"/>
          </a:xfrm>
          <a:prstGeom prst="rect">
            <a:avLst/>
          </a:prstGeom>
          <a:noFill/>
          <a:ln>
            <a:miter lim="800000"/>
            <a:headEnd/>
            <a:tailEnd/>
          </a:ln>
        </p:spPr>
        <p:txBody>
          <a:bodyPr/>
          <a:lstStyle/>
          <a:p>
            <a:pPr marL="368300" indent="-368300" eaLnBrk="1" hangingPunct="1">
              <a:lnSpc>
                <a:spcPct val="90000"/>
              </a:lnSpc>
              <a:spcBef>
                <a:spcPts val="600"/>
              </a:spcBef>
            </a:pPr>
            <a:endParaRPr lang="es-ES" sz="1800" smtClean="0">
              <a:cs typeface="Arial" charset="0"/>
            </a:endParaRPr>
          </a:p>
          <a:p>
            <a:pPr marL="368300" indent="-368300" eaLnBrk="1" hangingPunct="1">
              <a:lnSpc>
                <a:spcPct val="90000"/>
              </a:lnSpc>
              <a:spcBef>
                <a:spcPts val="600"/>
              </a:spcBef>
            </a:pPr>
            <a:r>
              <a:rPr lang="es-CO" sz="1800" smtClean="0">
                <a:solidFill>
                  <a:srgbClr val="000000"/>
                </a:solidFill>
              </a:rPr>
              <a:t>El desarrollo de proyectos de infraestructura permitirá aumentar la competitividad del país.</a:t>
            </a:r>
            <a:endParaRPr lang="es-ES" sz="1800" smtClean="0">
              <a:solidFill>
                <a:srgbClr val="000000"/>
              </a:solidFill>
            </a:endParaRPr>
          </a:p>
          <a:p>
            <a:pPr marL="368300" indent="-368300" eaLnBrk="1" hangingPunct="1">
              <a:lnSpc>
                <a:spcPct val="90000"/>
              </a:lnSpc>
              <a:spcBef>
                <a:spcPts val="600"/>
              </a:spcBef>
              <a:buFont typeface="+mj-lt"/>
              <a:buNone/>
            </a:pPr>
            <a:endParaRPr lang="es-ES" sz="1800" smtClean="0">
              <a:cs typeface="Arial" charset="0"/>
            </a:endParaRPr>
          </a:p>
          <a:p>
            <a:pPr marL="368300" indent="-368300" eaLnBrk="1" hangingPunct="1">
              <a:lnSpc>
                <a:spcPct val="90000"/>
              </a:lnSpc>
              <a:spcBef>
                <a:spcPts val="600"/>
              </a:spcBef>
              <a:buFont typeface="+mj-lt"/>
              <a:buNone/>
            </a:pPr>
            <a:endParaRPr lang="es-ES" sz="1800" smtClean="0"/>
          </a:p>
        </p:txBody>
      </p:sp>
      <p:sp>
        <p:nvSpPr>
          <p:cNvPr id="11" name="4 Título"/>
          <p:cNvSpPr txBox="1">
            <a:spLocks/>
          </p:cNvSpPr>
          <p:nvPr/>
        </p:nvSpPr>
        <p:spPr bwMode="auto">
          <a:xfrm>
            <a:off x="1079500" y="107950"/>
            <a:ext cx="7812088" cy="612775"/>
          </a:xfrm>
          <a:prstGeom prst="rect">
            <a:avLst/>
          </a:prstGeom>
          <a:noFill/>
          <a:ln>
            <a:miter lim="800000"/>
            <a:headEnd/>
            <a:tailEnd/>
          </a:ln>
        </p:spPr>
        <p:txBody>
          <a:bodyPr anchor="ctr"/>
          <a:lstStyle/>
          <a:p>
            <a:pPr algn="ctr" fontAlgn="auto">
              <a:spcAft>
                <a:spcPts val="0"/>
              </a:spcAft>
              <a:defRPr/>
            </a:pPr>
            <a:r>
              <a:rPr lang="es-ES" sz="2000" b="1" dirty="0">
                <a:latin typeface="+mj-lt"/>
                <a:ea typeface="+mj-ea"/>
                <a:cs typeface="+mj-cs"/>
              </a:rPr>
              <a:t>Nuevos desafíos en el mediano plazo</a:t>
            </a:r>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4545" name="4 Marcador de pie de página"/>
          <p:cNvSpPr txBox="1">
            <a:spLocks noGrp="1"/>
          </p:cNvSpPr>
          <p:nvPr/>
        </p:nvSpPr>
        <p:spPr bwMode="auto">
          <a:xfrm>
            <a:off x="252413" y="6624638"/>
            <a:ext cx="2895600" cy="215900"/>
          </a:xfrm>
          <a:prstGeom prst="rect">
            <a:avLst/>
          </a:prstGeom>
          <a:noFill/>
          <a:ln w="9525">
            <a:noFill/>
            <a:miter lim="800000"/>
            <a:headEnd/>
            <a:tailEnd/>
          </a:ln>
        </p:spPr>
        <p:txBody>
          <a:bodyPr anchor="ctr"/>
          <a:lstStyle/>
          <a:p>
            <a:r>
              <a:rPr lang="es-CO" sz="800">
                <a:latin typeface="Arial Narrow" pitchFamily="34" charset="0"/>
              </a:rPr>
              <a:t>Ministerio de Hacienda y Crédito Público – República de Colombia</a:t>
            </a:r>
          </a:p>
        </p:txBody>
      </p:sp>
      <p:sp>
        <p:nvSpPr>
          <p:cNvPr id="364546" name="Rectangle 2"/>
          <p:cNvSpPr>
            <a:spLocks noGrp="1" noChangeArrowheads="1"/>
          </p:cNvSpPr>
          <p:nvPr>
            <p:ph type="title" idx="4294967295"/>
          </p:nvPr>
        </p:nvSpPr>
        <p:spPr bwMode="auto">
          <a:xfrm>
            <a:off x="457200" y="990600"/>
            <a:ext cx="8229600" cy="1143000"/>
          </a:xfrm>
          <a:prstGeom prst="rect">
            <a:avLst/>
          </a:prstGeom>
          <a:noFill/>
          <a:ln>
            <a:miter lim="800000"/>
            <a:headEnd/>
            <a:tailEnd/>
          </a:ln>
        </p:spPr>
        <p:txBody>
          <a:bodyPr/>
          <a:lstStyle/>
          <a:p>
            <a:pPr eaLnBrk="1" hangingPunct="1"/>
            <a:r>
              <a:rPr lang="es-CO" sz="2200" b="1" smtClean="0"/>
              <a:t>Contingencias fiscales</a:t>
            </a:r>
            <a:r>
              <a:rPr lang="es-CO" sz="2400" smtClean="0"/>
              <a:t> </a:t>
            </a:r>
            <a:endParaRPr lang="es-ES" sz="2400" smtClean="0"/>
          </a:p>
        </p:txBody>
      </p:sp>
      <p:sp>
        <p:nvSpPr>
          <p:cNvPr id="364547" name="Rectangle 3"/>
          <p:cNvSpPr>
            <a:spLocks noGrp="1" noChangeArrowheads="1"/>
          </p:cNvSpPr>
          <p:nvPr>
            <p:ph type="body" idx="4294967295"/>
          </p:nvPr>
        </p:nvSpPr>
        <p:spPr bwMode="auto">
          <a:xfrm>
            <a:off x="614363" y="2276475"/>
            <a:ext cx="7773987" cy="4395788"/>
          </a:xfrm>
          <a:prstGeom prst="rect">
            <a:avLst/>
          </a:prstGeom>
          <a:noFill/>
          <a:ln>
            <a:miter lim="800000"/>
            <a:headEnd/>
            <a:tailEnd/>
          </a:ln>
        </p:spPr>
        <p:txBody>
          <a:bodyPr/>
          <a:lstStyle/>
          <a:p>
            <a:pPr algn="just" eaLnBrk="1" hangingPunct="1">
              <a:lnSpc>
                <a:spcPct val="90000"/>
              </a:lnSpc>
            </a:pPr>
            <a:r>
              <a:rPr lang="es-ES" sz="2200" smtClean="0"/>
              <a:t>Sin deteriorar la sostenibilidad de las finanzas públicas se destinaran los recursos necesarios para atender al sector salud y al problema de desplazamiento</a:t>
            </a:r>
          </a:p>
          <a:p>
            <a:pPr algn="just" eaLnBrk="1" hangingPunct="1">
              <a:lnSpc>
                <a:spcPct val="90000"/>
              </a:lnSpc>
            </a:pPr>
            <a:endParaRPr lang="es-ES" sz="2200" smtClean="0"/>
          </a:p>
          <a:p>
            <a:pPr algn="just" eaLnBrk="1" hangingPunct="1">
              <a:lnSpc>
                <a:spcPct val="90000"/>
              </a:lnSpc>
            </a:pPr>
            <a:r>
              <a:rPr lang="es-ES" sz="2200" smtClean="0"/>
              <a:t>El Gobierno generó las fuentes de recursos necesarias para atender la emergencia en salud e implementó reformas estructurales al sistema, para evitar su colapso en el corto y mediano plazo</a:t>
            </a:r>
          </a:p>
          <a:p>
            <a:pPr algn="just" eaLnBrk="1" hangingPunct="1">
              <a:lnSpc>
                <a:spcPct val="90000"/>
              </a:lnSpc>
              <a:buFont typeface="Arial" charset="0"/>
              <a:buNone/>
            </a:pPr>
            <a:endParaRPr lang="es-ES" sz="2200" smtClean="0"/>
          </a:p>
        </p:txBody>
      </p:sp>
      <p:sp>
        <p:nvSpPr>
          <p:cNvPr id="8" name="4 Título"/>
          <p:cNvSpPr txBox="1">
            <a:spLocks/>
          </p:cNvSpPr>
          <p:nvPr/>
        </p:nvSpPr>
        <p:spPr bwMode="auto">
          <a:xfrm>
            <a:off x="1079500" y="107950"/>
            <a:ext cx="7812088" cy="612775"/>
          </a:xfrm>
          <a:prstGeom prst="rect">
            <a:avLst/>
          </a:prstGeom>
          <a:noFill/>
          <a:ln>
            <a:miter lim="800000"/>
            <a:headEnd/>
            <a:tailEnd/>
          </a:ln>
        </p:spPr>
        <p:txBody>
          <a:bodyPr anchor="ctr"/>
          <a:lstStyle/>
          <a:p>
            <a:pPr algn="ctr" fontAlgn="auto">
              <a:spcAft>
                <a:spcPts val="0"/>
              </a:spcAft>
              <a:defRPr/>
            </a:pPr>
            <a:r>
              <a:rPr lang="es-ES" sz="2000" b="1" dirty="0">
                <a:latin typeface="+mj-lt"/>
                <a:ea typeface="+mj-ea"/>
                <a:cs typeface="+mj-cs"/>
              </a:rPr>
              <a:t>Nuevos desafíos en el mediano plazo</a:t>
            </a:r>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5 Marcador de número de diapositiva"/>
          <p:cNvSpPr>
            <a:spLocks noGrp="1"/>
          </p:cNvSpPr>
          <p:nvPr>
            <p:ph type="sldNum" sz="quarter" idx="4294967295"/>
          </p:nvPr>
        </p:nvSpPr>
        <p:spPr bwMode="auto">
          <a:xfrm>
            <a:off x="7010400" y="6624638"/>
            <a:ext cx="2133600" cy="215900"/>
          </a:xfrm>
          <a:ln>
            <a:miter lim="800000"/>
            <a:headEnd/>
            <a:tailEnd/>
          </a:ln>
        </p:spPr>
        <p:txBody>
          <a:bodyPr wrap="square" numCol="1" anchorCtr="0" compatLnSpc="1">
            <a:prstTxWarp prst="textNoShape">
              <a:avLst/>
            </a:prstTxWarp>
          </a:bodyPr>
          <a:lstStyle/>
          <a:p>
            <a:pPr fontAlgn="base">
              <a:spcBef>
                <a:spcPct val="0"/>
              </a:spcBef>
              <a:spcAft>
                <a:spcPct val="0"/>
              </a:spcAft>
              <a:defRPr/>
            </a:pPr>
            <a:fld id="{511D9E9C-7163-4AB8-8440-E8EAE29A02CE}" type="slidenum">
              <a:rPr lang="es-CO"/>
              <a:pPr fontAlgn="base">
                <a:spcBef>
                  <a:spcPct val="0"/>
                </a:spcBef>
                <a:spcAft>
                  <a:spcPct val="0"/>
                </a:spcAft>
                <a:defRPr/>
              </a:pPr>
              <a:t>35</a:t>
            </a:fld>
            <a:endParaRPr lang="es-CO"/>
          </a:p>
        </p:txBody>
      </p:sp>
      <p:sp>
        <p:nvSpPr>
          <p:cNvPr id="365570" name="Text Box 3"/>
          <p:cNvSpPr txBox="1">
            <a:spLocks noChangeArrowheads="1"/>
          </p:cNvSpPr>
          <p:nvPr/>
        </p:nvSpPr>
        <p:spPr bwMode="auto">
          <a:xfrm>
            <a:off x="357188" y="1785938"/>
            <a:ext cx="8640762" cy="2354262"/>
          </a:xfrm>
          <a:prstGeom prst="rect">
            <a:avLst/>
          </a:prstGeom>
          <a:noFill/>
          <a:ln w="3175">
            <a:noFill/>
            <a:prstDash val="lgDash"/>
            <a:miter lim="800000"/>
            <a:headEnd/>
            <a:tailEnd/>
          </a:ln>
        </p:spPr>
        <p:txBody>
          <a:bodyPr lIns="45714" tIns="45714" rIns="45714" bIns="45714">
            <a:spAutoFit/>
          </a:bodyPr>
          <a:lstStyle/>
          <a:p>
            <a:pPr algn="ctr" defTabSz="820738" eaLnBrk="0" hangingPunct="0">
              <a:spcBef>
                <a:spcPts val="600"/>
              </a:spcBef>
            </a:pPr>
            <a:endParaRPr lang="es-CO" sz="2400">
              <a:latin typeface="Arial Narrow" pitchFamily="34" charset="0"/>
            </a:endParaRPr>
          </a:p>
          <a:p>
            <a:pPr algn="ctr" defTabSz="820738" eaLnBrk="0" hangingPunct="0">
              <a:spcBef>
                <a:spcPts val="600"/>
              </a:spcBef>
            </a:pPr>
            <a:r>
              <a:rPr lang="es-CO" sz="3600" b="1">
                <a:latin typeface="Arial Narrow" pitchFamily="34" charset="0"/>
              </a:rPr>
              <a:t>Gracias</a:t>
            </a:r>
          </a:p>
          <a:p>
            <a:pPr algn="ctr" defTabSz="820738" eaLnBrk="0" hangingPunct="0">
              <a:spcBef>
                <a:spcPts val="600"/>
              </a:spcBef>
            </a:pPr>
            <a:endParaRPr lang="es-CO" sz="2400">
              <a:latin typeface="Arial Narrow" pitchFamily="34" charset="0"/>
            </a:endParaRPr>
          </a:p>
          <a:p>
            <a:pPr algn="ctr" defTabSz="820738" eaLnBrk="0" hangingPunct="0">
              <a:spcBef>
                <a:spcPts val="600"/>
              </a:spcBef>
            </a:pPr>
            <a:r>
              <a:rPr lang="es-CO" sz="2400">
                <a:latin typeface="Arial Narrow" pitchFamily="34" charset="0"/>
              </a:rPr>
              <a:t/>
            </a:r>
            <a:br>
              <a:rPr lang="es-CO" sz="2400">
                <a:latin typeface="Arial Narrow" pitchFamily="34" charset="0"/>
              </a:rPr>
            </a:br>
            <a:endParaRPr lang="es-CO" sz="2400">
              <a:latin typeface="Arial Narrow" pitchFamily="34" charset="0"/>
            </a:endParaRPr>
          </a:p>
        </p:txBody>
      </p:sp>
      <p:sp>
        <p:nvSpPr>
          <p:cNvPr id="10" name="Rectangle 4"/>
          <p:cNvSpPr>
            <a:spLocks noChangeArrowheads="1"/>
          </p:cNvSpPr>
          <p:nvPr/>
        </p:nvSpPr>
        <p:spPr bwMode="auto">
          <a:xfrm>
            <a:off x="252000" y="3714752"/>
            <a:ext cx="8640000" cy="108000"/>
          </a:xfrm>
          <a:prstGeom prst="rect">
            <a:avLst/>
          </a:prstGeom>
          <a:solidFill>
            <a:srgbClr val="0F4B87"/>
          </a:solidFill>
          <a:ln w="9525">
            <a:solidFill>
              <a:srgbClr val="0F479E"/>
            </a:solidFill>
            <a:miter lim="800000"/>
            <a:headEnd/>
            <a:tailEnd/>
          </a:ln>
          <a:effectLst>
            <a:outerShdw blurRad="127000" dist="88900" dir="5400000" algn="t" rotWithShape="0">
              <a:prstClr val="black">
                <a:alpha val="40000"/>
              </a:prstClr>
            </a:outerShdw>
            <a:reflection blurRad="6350" stA="52000" endA="300" endPos="35000" dir="5400000" sy="-100000" algn="bl" rotWithShape="0"/>
          </a:effectLst>
        </p:spPr>
        <p:txBody>
          <a:bodyPr wrap="none" anchor="ctr"/>
          <a:lstStyle/>
          <a:p>
            <a:pPr fontAlgn="auto">
              <a:spcBef>
                <a:spcPts val="0"/>
              </a:spcBef>
              <a:spcAft>
                <a:spcPts val="0"/>
              </a:spcAft>
              <a:defRPr/>
            </a:pPr>
            <a:endParaRPr lang="es-CO">
              <a:latin typeface="+mn-lt"/>
              <a:cs typeface="Arial" charset="0"/>
            </a:endParaRPr>
          </a:p>
        </p:txBody>
      </p:sp>
      <p:pic>
        <p:nvPicPr>
          <p:cNvPr id="365572" name="Picture 1"/>
          <p:cNvPicPr>
            <a:picLocks noChangeAspect="1" noChangeArrowheads="1"/>
          </p:cNvPicPr>
          <p:nvPr/>
        </p:nvPicPr>
        <p:blipFill>
          <a:blip r:embed="rId2"/>
          <a:srcRect/>
          <a:stretch>
            <a:fillRect/>
          </a:stretch>
        </p:blipFill>
        <p:spPr bwMode="auto">
          <a:xfrm>
            <a:off x="0" y="5621338"/>
            <a:ext cx="9144000" cy="1236662"/>
          </a:xfrm>
          <a:prstGeom prst="rect">
            <a:avLst/>
          </a:prstGeom>
          <a:noFill/>
          <a:ln w="9525">
            <a:noFill/>
            <a:miter lim="800000"/>
            <a:headEnd/>
            <a:tailEnd/>
          </a:ln>
        </p:spPr>
      </p:pic>
      <p:pic>
        <p:nvPicPr>
          <p:cNvPr id="365573" name="Picture 5" descr="Escudo"/>
          <p:cNvPicPr>
            <a:picLocks noChangeAspect="1" noChangeArrowheads="1"/>
          </p:cNvPicPr>
          <p:nvPr/>
        </p:nvPicPr>
        <p:blipFill>
          <a:blip r:embed="rId3"/>
          <a:srcRect/>
          <a:stretch>
            <a:fillRect/>
          </a:stretch>
        </p:blipFill>
        <p:spPr bwMode="auto">
          <a:xfrm>
            <a:off x="266700" y="1828800"/>
            <a:ext cx="1627188" cy="1752600"/>
          </a:xfrm>
          <a:prstGeom prst="rect">
            <a:avLst/>
          </a:prstGeom>
          <a:noFill/>
          <a:ln w="9525">
            <a:noFill/>
            <a:miter lim="800000"/>
            <a:headEnd/>
            <a:tailEnd/>
          </a:ln>
        </p:spPr>
      </p:pic>
      <p:sp>
        <p:nvSpPr>
          <p:cNvPr id="365574" name="Rectangle 4"/>
          <p:cNvSpPr>
            <a:spLocks noChangeArrowheads="1"/>
          </p:cNvSpPr>
          <p:nvPr/>
        </p:nvSpPr>
        <p:spPr bwMode="auto">
          <a:xfrm>
            <a:off x="2035175" y="4214813"/>
            <a:ext cx="5073650" cy="796925"/>
          </a:xfrm>
          <a:prstGeom prst="rect">
            <a:avLst/>
          </a:prstGeom>
          <a:noFill/>
          <a:ln w="9525">
            <a:noFill/>
            <a:miter lim="800000"/>
            <a:headEnd/>
            <a:tailEnd/>
          </a:ln>
        </p:spPr>
        <p:txBody>
          <a:bodyPr lIns="0" tIns="0" rIns="0" bIns="0" anchor="ctr"/>
          <a:lstStyle/>
          <a:p>
            <a:pPr algn="ctr" eaLnBrk="0" hangingPunct="0">
              <a:lnSpc>
                <a:spcPts val="2500"/>
              </a:lnSpc>
            </a:pPr>
            <a:r>
              <a:rPr lang="es-CO" sz="2000" b="1">
                <a:latin typeface="Arial Narrow" pitchFamily="34" charset="0"/>
              </a:rPr>
              <a:t>Ministerio de Hacienda y Crédito Público</a:t>
            </a:r>
          </a:p>
          <a:p>
            <a:pPr algn="ctr" eaLnBrk="0" hangingPunct="0">
              <a:lnSpc>
                <a:spcPts val="2500"/>
              </a:lnSpc>
            </a:pPr>
            <a:r>
              <a:rPr lang="es-CO" sz="2000">
                <a:latin typeface="Arial Narrow" pitchFamily="34" charset="0"/>
              </a:rPr>
              <a:t>República de Colombia</a:t>
            </a:r>
          </a:p>
        </p:txBody>
      </p:sp>
    </p:spTree>
  </p:cSld>
  <p:clrMapOvr>
    <a:masterClrMapping/>
  </p:clrMapOvr>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JPM_OBJECT_NAME" val="jpmLogoClientCover"/>
</p:tagLst>
</file>

<file path=ppt/tags/tag2.xml><?xml version="1.0" encoding="utf-8"?>
<p:tagLst xmlns:a="http://schemas.openxmlformats.org/drawingml/2006/main" xmlns:r="http://schemas.openxmlformats.org/officeDocument/2006/relationships" xmlns:p="http://schemas.openxmlformats.org/presentationml/2006/main">
  <p:tag name="JPM_OBJECT_NAME" val="jpmLogoClientCover"/>
</p:tagLst>
</file>

<file path=ppt/tags/tag3.xml><?xml version="1.0" encoding="utf-8"?>
<p:tagLst xmlns:a="http://schemas.openxmlformats.org/drawingml/2006/main" xmlns:r="http://schemas.openxmlformats.org/officeDocument/2006/relationships" xmlns:p="http://schemas.openxmlformats.org/presentationml/2006/main">
  <p:tag name="JPM_OBJECT_NAME" val="jpmLogoClientCover"/>
</p:tagLst>
</file>

<file path=ppt/tags/tag4.xml><?xml version="1.0" encoding="utf-8"?>
<p:tagLst xmlns:a="http://schemas.openxmlformats.org/drawingml/2006/main" xmlns:r="http://schemas.openxmlformats.org/officeDocument/2006/relationships" xmlns:p="http://schemas.openxmlformats.org/presentationml/2006/main">
  <p:tag name="JPM_OBJECT_NAME" val="jpmLogoClientCover"/>
</p:tagLst>
</file>

<file path=ppt/tags/tag5.xml><?xml version="1.0" encoding="utf-8"?>
<p:tagLst xmlns:a="http://schemas.openxmlformats.org/drawingml/2006/main" xmlns:r="http://schemas.openxmlformats.org/officeDocument/2006/relationships" xmlns:p="http://schemas.openxmlformats.org/presentationml/2006/main">
  <p:tag name="JPM_OBJECT_NAME" val="jpmLogoClientCover"/>
</p:tagLst>
</file>

<file path=ppt/tags/tag6.xml><?xml version="1.0" encoding="utf-8"?>
<p:tagLst xmlns:a="http://schemas.openxmlformats.org/drawingml/2006/main" xmlns:r="http://schemas.openxmlformats.org/officeDocument/2006/relationships" xmlns:p="http://schemas.openxmlformats.org/presentationml/2006/main">
  <p:tag name="JPM_OBJECT_NAME" val="jpmChart"/>
</p:tagLst>
</file>

<file path=ppt/tags/tag7.xml><?xml version="1.0" encoding="utf-8"?>
<p:tagLst xmlns:a="http://schemas.openxmlformats.org/drawingml/2006/main" xmlns:r="http://schemas.openxmlformats.org/officeDocument/2006/relationships" xmlns:p="http://schemas.openxmlformats.org/presentationml/2006/main">
  <p:tag name="JPM_OBJECT_NAME" val="jpmObjectTitle"/>
</p:tagLst>
</file>

<file path=ppt/tags/tag8.xml><?xml version="1.0" encoding="utf-8"?>
<p:tagLst xmlns:a="http://schemas.openxmlformats.org/drawingml/2006/main" xmlns:r="http://schemas.openxmlformats.org/officeDocument/2006/relationships" xmlns:p="http://schemas.openxmlformats.org/presentationml/2006/main">
  <p:tag name="JPM_OBJECT_NAME" val="jpmObjectNote"/>
</p:tagLst>
</file>

<file path=ppt/theme/theme1.xml><?xml version="1.0" encoding="utf-8"?>
<a:theme xmlns:a="http://schemas.openxmlformats.org/drawingml/2006/main" name="1_Tema de Office">
  <a:themeElements>
    <a:clrScheme name="IRC">
      <a:dk1>
        <a:srgbClr val="000000"/>
      </a:dk1>
      <a:lt1>
        <a:srgbClr val="FFFFFF"/>
      </a:lt1>
      <a:dk2>
        <a:srgbClr val="000000"/>
      </a:dk2>
      <a:lt2>
        <a:srgbClr val="FFFFFF"/>
      </a:lt2>
      <a:accent1>
        <a:srgbClr val="000000"/>
      </a:accent1>
      <a:accent2>
        <a:srgbClr val="595959"/>
      </a:accent2>
      <a:accent3>
        <a:srgbClr val="C6D9F0"/>
      </a:accent3>
      <a:accent4>
        <a:srgbClr val="548DD4"/>
      </a:accent4>
      <a:accent5>
        <a:srgbClr val="0F243E"/>
      </a:accent5>
      <a:accent6>
        <a:srgbClr val="0070C0"/>
      </a:accent6>
      <a:hlink>
        <a:srgbClr val="0F243E"/>
      </a:hlink>
      <a:folHlink>
        <a:srgbClr val="3F0040"/>
      </a:folHlink>
    </a:clrScheme>
    <a:fontScheme name="IRC">
      <a:majorFont>
        <a:latin typeface="Arial Narrow"/>
        <a:ea typeface=""/>
        <a:cs typeface=""/>
      </a:majorFont>
      <a:minorFont>
        <a:latin typeface="Arial Narrow"/>
        <a:ea typeface=""/>
        <a:cs typeface=""/>
      </a:minorFont>
    </a:fontScheme>
    <a:fmtScheme name="Intermedio">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Tema de Office">
  <a:themeElements>
    <a:clrScheme name="2_Tema de Office 1">
      <a:dk1>
        <a:srgbClr val="000000"/>
      </a:dk1>
      <a:lt1>
        <a:srgbClr val="FFFFFF"/>
      </a:lt1>
      <a:dk2>
        <a:srgbClr val="000000"/>
      </a:dk2>
      <a:lt2>
        <a:srgbClr val="FFFFFF"/>
      </a:lt2>
      <a:accent1>
        <a:srgbClr val="000000"/>
      </a:accent1>
      <a:accent2>
        <a:srgbClr val="595959"/>
      </a:accent2>
      <a:accent3>
        <a:srgbClr val="FFFFFF"/>
      </a:accent3>
      <a:accent4>
        <a:srgbClr val="000000"/>
      </a:accent4>
      <a:accent5>
        <a:srgbClr val="AAAAAA"/>
      </a:accent5>
      <a:accent6>
        <a:srgbClr val="505050"/>
      </a:accent6>
      <a:hlink>
        <a:srgbClr val="0F243E"/>
      </a:hlink>
      <a:folHlink>
        <a:srgbClr val="3F0040"/>
      </a:folHlink>
    </a:clrScheme>
    <a:fontScheme name="2_Tema de Office">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Tema de Office 1">
        <a:dk1>
          <a:srgbClr val="000000"/>
        </a:dk1>
        <a:lt1>
          <a:srgbClr val="FFFFFF"/>
        </a:lt1>
        <a:dk2>
          <a:srgbClr val="000000"/>
        </a:dk2>
        <a:lt2>
          <a:srgbClr val="FFFFFF"/>
        </a:lt2>
        <a:accent1>
          <a:srgbClr val="000000"/>
        </a:accent1>
        <a:accent2>
          <a:srgbClr val="595959"/>
        </a:accent2>
        <a:accent3>
          <a:srgbClr val="FFFFFF"/>
        </a:accent3>
        <a:accent4>
          <a:srgbClr val="000000"/>
        </a:accent4>
        <a:accent5>
          <a:srgbClr val="AAAAAA"/>
        </a:accent5>
        <a:accent6>
          <a:srgbClr val="505050"/>
        </a:accent6>
        <a:hlink>
          <a:srgbClr val="0F243E"/>
        </a:hlink>
        <a:folHlink>
          <a:srgbClr val="3F004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4916</TotalTime>
  <Words>2423</Words>
  <Application>Microsoft Office PowerPoint</Application>
  <PresentationFormat>Presentación en pantalla (4:3)</PresentationFormat>
  <Paragraphs>385</Paragraphs>
  <Slides>35</Slides>
  <Notes>2</Notes>
  <HiddenSlides>0</HiddenSlides>
  <MMClips>0</MMClips>
  <ScaleCrop>false</ScaleCrop>
  <HeadingPairs>
    <vt:vector size="8" baseType="variant">
      <vt:variant>
        <vt:lpstr>Fuentes usadas</vt:lpstr>
      </vt:variant>
      <vt:variant>
        <vt:i4>7</vt:i4>
      </vt:variant>
      <vt:variant>
        <vt:lpstr>Plantilla de diseño</vt:lpstr>
      </vt:variant>
      <vt:variant>
        <vt:i4>5</vt:i4>
      </vt:variant>
      <vt:variant>
        <vt:lpstr>Servidores OLE incrustados</vt:lpstr>
      </vt:variant>
      <vt:variant>
        <vt:i4>4</vt:i4>
      </vt:variant>
      <vt:variant>
        <vt:lpstr>Títulos de diapositiva</vt:lpstr>
      </vt:variant>
      <vt:variant>
        <vt:i4>35</vt:i4>
      </vt:variant>
    </vt:vector>
  </HeadingPairs>
  <TitlesOfParts>
    <vt:vector size="51" baseType="lpstr">
      <vt:lpstr>Arial</vt:lpstr>
      <vt:lpstr>Arial Narrow</vt:lpstr>
      <vt:lpstr>Calibri</vt:lpstr>
      <vt:lpstr>+mj-lt</vt:lpstr>
      <vt:lpstr>Wingdings</vt:lpstr>
      <vt:lpstr>Trebuchet MS</vt:lpstr>
      <vt:lpstr>Arial Unicode MS</vt:lpstr>
      <vt:lpstr>1_Tema de Office</vt:lpstr>
      <vt:lpstr>2_Tema de Office</vt:lpstr>
      <vt:lpstr>1_Tema de Office</vt:lpstr>
      <vt:lpstr>1_Tema de Office</vt:lpstr>
      <vt:lpstr>1_Tema de Office</vt:lpstr>
      <vt:lpstr>Gráfico</vt:lpstr>
      <vt:lpstr>Worksheet</vt:lpstr>
      <vt:lpstr>Hoja de cálculo</vt:lpstr>
      <vt:lpstr>Hoja de cálculo de Microsoft Excel</vt:lpstr>
      <vt:lpstr>Diapositiva 1</vt:lpstr>
      <vt:lpstr>Agenda</vt:lpstr>
      <vt:lpstr>Solidez en los fundamentales de la economía colombiana</vt:lpstr>
      <vt:lpstr>Solidez en los fundamentales de la economía colombiana</vt:lpstr>
      <vt:lpstr>Solidez en los fundamentales de la economía colombiana</vt:lpstr>
      <vt:lpstr>Solidez en los fundamentales de la economía colombiana</vt:lpstr>
      <vt:lpstr>Solidez en los fundamentales de la economía colombiana</vt:lpstr>
      <vt:lpstr>Solidez en los fundamentales de la economía colombiana</vt:lpstr>
      <vt:lpstr>Solidez en los fundamentales de la economía colombiana</vt:lpstr>
      <vt:lpstr>Solidez en los fundamentales de la economía colombiana</vt:lpstr>
      <vt:lpstr>Agenda</vt:lpstr>
      <vt:lpstr>La economía colombiana resistió la crisis</vt:lpstr>
      <vt:lpstr>La economía colombiana resistió la crisis</vt:lpstr>
      <vt:lpstr>La economía colombiana resistió la crisis</vt:lpstr>
      <vt:lpstr>La economía colombiana resistió la crisis</vt:lpstr>
      <vt:lpstr>La economía colombiana resistió la crisis</vt:lpstr>
      <vt:lpstr>Diapositiva 17</vt:lpstr>
      <vt:lpstr>Diapositiva 18</vt:lpstr>
      <vt:lpstr>Diapositiva 19</vt:lpstr>
      <vt:lpstr>Agenda</vt:lpstr>
      <vt:lpstr>Perspectivas de la economía para 2010</vt:lpstr>
      <vt:lpstr>Perspectivas de la economía para 2010</vt:lpstr>
      <vt:lpstr>Diapositiva 23</vt:lpstr>
      <vt:lpstr>Diapositiva 24</vt:lpstr>
      <vt:lpstr>Perspectivas de la economía para 2010</vt:lpstr>
      <vt:lpstr>Agenda</vt:lpstr>
      <vt:lpstr>Diapositiva 27</vt:lpstr>
      <vt:lpstr>Nuevos desafíos en el mediano plazo</vt:lpstr>
      <vt:lpstr>Nuevos desafíos en el mediano plazo</vt:lpstr>
      <vt:lpstr>Diapositiva 30</vt:lpstr>
      <vt:lpstr>Diapositiva 31</vt:lpstr>
      <vt:lpstr>Diapositiva 32</vt:lpstr>
      <vt:lpstr>Diapositiva 33</vt:lpstr>
      <vt:lpstr>Contingencias fiscales </vt:lpstr>
      <vt:lpstr>Diapositiva 35</vt:lpstr>
    </vt:vector>
  </TitlesOfParts>
  <Company>Ministerio de Hacienda y C.P.</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pduchamp</dc:creator>
  <cp:lastModifiedBy>jtriana</cp:lastModifiedBy>
  <cp:revision>473</cp:revision>
  <dcterms:created xsi:type="dcterms:W3CDTF">2010-03-03T13:14:33Z</dcterms:created>
  <dcterms:modified xsi:type="dcterms:W3CDTF">2010-06-02T23:51:43Z</dcterms:modified>
</cp:coreProperties>
</file>