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2" r:id="rId6"/>
    <p:sldId id="263" r:id="rId7"/>
    <p:sldId id="307" r:id="rId8"/>
    <p:sldId id="308" r:id="rId9"/>
    <p:sldId id="309" r:id="rId10"/>
    <p:sldId id="312" r:id="rId11"/>
    <p:sldId id="310" r:id="rId12"/>
    <p:sldId id="311" r:id="rId13"/>
    <p:sldId id="304" r:id="rId14"/>
    <p:sldId id="303" r:id="rId15"/>
    <p:sldId id="302" r:id="rId16"/>
    <p:sldId id="265" r:id="rId17"/>
    <p:sldId id="266" r:id="rId18"/>
    <p:sldId id="305" r:id="rId19"/>
    <p:sldId id="272" r:id="rId20"/>
    <p:sldId id="273" r:id="rId21"/>
    <p:sldId id="288" r:id="rId22"/>
    <p:sldId id="275" r:id="rId23"/>
    <p:sldId id="277" r:id="rId24"/>
    <p:sldId id="290" r:id="rId25"/>
    <p:sldId id="306" r:id="rId26"/>
    <p:sldId id="293" r:id="rId27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0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seidon\Desarrollo\Actualizables\Datos%20WFE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seidon\Desarrollo\Actualizables\Datos%20WFE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barChart>
        <c:barDir val="col"/>
        <c:grouping val="clustered"/>
        <c:ser>
          <c:idx val="0"/>
          <c:order val="0"/>
          <c:tx>
            <c:strRef>
              <c:f>Hoja3!$A$37</c:f>
              <c:strCache>
                <c:ptCount val="1"/>
                <c:pt idx="0">
                  <c:v>OMX Copenhagen</c:v>
                </c:pt>
              </c:strCache>
            </c:strRef>
          </c:tx>
          <c:cat>
            <c:numRef>
              <c:f>Hoja3!$B$36:$U$36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Hoja3!$B$37:$O$37</c:f>
              <c:numCache>
                <c:formatCode>#,##0.0</c:formatCode>
                <c:ptCount val="14"/>
                <c:pt idx="0">
                  <c:v>11349.4</c:v>
                </c:pt>
                <c:pt idx="1">
                  <c:v>10499.4</c:v>
                </c:pt>
                <c:pt idx="2">
                  <c:v>22435.1</c:v>
                </c:pt>
                <c:pt idx="3">
                  <c:v>23674.9</c:v>
                </c:pt>
                <c:pt idx="4">
                  <c:v>27404.519773733497</c:v>
                </c:pt>
                <c:pt idx="5">
                  <c:v>28336.374170123345</c:v>
                </c:pt>
                <c:pt idx="6">
                  <c:v>36439.599999999999</c:v>
                </c:pt>
                <c:pt idx="7">
                  <c:v>46731.5</c:v>
                </c:pt>
                <c:pt idx="8">
                  <c:v>64954.1</c:v>
                </c:pt>
                <c:pt idx="9">
                  <c:v>66605</c:v>
                </c:pt>
                <c:pt idx="10">
                  <c:v>102636.1</c:v>
                </c:pt>
                <c:pt idx="11">
                  <c:v>70771.5</c:v>
                </c:pt>
                <c:pt idx="12">
                  <c:v>53262.2</c:v>
                </c:pt>
                <c:pt idx="13">
                  <c:v>67958.777076486964</c:v>
                </c:pt>
              </c:numCache>
            </c:numRef>
          </c:val>
        </c:ser>
        <c:ser>
          <c:idx val="1"/>
          <c:order val="1"/>
          <c:tx>
            <c:strRef>
              <c:f>Hoja3!$A$38</c:f>
              <c:strCache>
                <c:ptCount val="1"/>
                <c:pt idx="0">
                  <c:v>OMX Helsinki</c:v>
                </c:pt>
              </c:strCache>
            </c:strRef>
          </c:tx>
          <c:cat>
            <c:numRef>
              <c:f>Hoja3!$B$36:$U$36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Hoja3!$B$38:$O$38</c:f>
              <c:numCache>
                <c:formatCode>#,##0.0</c:formatCode>
                <c:ptCount val="14"/>
                <c:pt idx="0">
                  <c:v>3975.1</c:v>
                </c:pt>
                <c:pt idx="1">
                  <c:v>1552.8</c:v>
                </c:pt>
                <c:pt idx="2">
                  <c:v>2181.9</c:v>
                </c:pt>
                <c:pt idx="3">
                  <c:v>7859.2</c:v>
                </c:pt>
                <c:pt idx="4">
                  <c:v>13297.934961377176</c:v>
                </c:pt>
                <c:pt idx="5">
                  <c:v>19206.51254865099</c:v>
                </c:pt>
                <c:pt idx="6">
                  <c:v>21961.200000000001</c:v>
                </c:pt>
                <c:pt idx="7">
                  <c:v>36251.877795567583</c:v>
                </c:pt>
                <c:pt idx="8">
                  <c:v>61116.9</c:v>
                </c:pt>
                <c:pt idx="9">
                  <c:v>109901.63096363541</c:v>
                </c:pt>
                <c:pt idx="10">
                  <c:v>208326.1</c:v>
                </c:pt>
                <c:pt idx="11">
                  <c:v>180927</c:v>
                </c:pt>
                <c:pt idx="12">
                  <c:v>178202.4</c:v>
                </c:pt>
                <c:pt idx="13">
                  <c:v>165622.27697439489</c:v>
                </c:pt>
              </c:numCache>
            </c:numRef>
          </c:val>
        </c:ser>
        <c:ser>
          <c:idx val="2"/>
          <c:order val="2"/>
          <c:tx>
            <c:strRef>
              <c:f>Hoja3!$A$39</c:f>
              <c:strCache>
                <c:ptCount val="1"/>
                <c:pt idx="0">
                  <c:v>OMX Stockholm</c:v>
                </c:pt>
              </c:strCache>
            </c:strRef>
          </c:tx>
          <c:cat>
            <c:numRef>
              <c:f>Hoja3!$B$36:$U$36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Hoja3!$B$39:$O$39</c:f>
              <c:numCache>
                <c:formatCode>#,##0.0</c:formatCode>
                <c:ptCount val="14"/>
                <c:pt idx="0">
                  <c:v>15738</c:v>
                </c:pt>
                <c:pt idx="1">
                  <c:v>20568.2</c:v>
                </c:pt>
                <c:pt idx="2">
                  <c:v>28650.400000000001</c:v>
                </c:pt>
                <c:pt idx="3">
                  <c:v>42746.3</c:v>
                </c:pt>
                <c:pt idx="4">
                  <c:v>86086.974872523468</c:v>
                </c:pt>
                <c:pt idx="5">
                  <c:v>94209.897145940806</c:v>
                </c:pt>
                <c:pt idx="6">
                  <c:v>136740.97029801173</c:v>
                </c:pt>
                <c:pt idx="7">
                  <c:v>175821.78837475282</c:v>
                </c:pt>
                <c:pt idx="8">
                  <c:v>229960.6</c:v>
                </c:pt>
                <c:pt idx="9">
                  <c:v>313677.87418863992</c:v>
                </c:pt>
                <c:pt idx="10">
                  <c:v>485288.3</c:v>
                </c:pt>
                <c:pt idx="11">
                  <c:v>384396.4</c:v>
                </c:pt>
                <c:pt idx="12">
                  <c:v>279943.5</c:v>
                </c:pt>
                <c:pt idx="13">
                  <c:v>303291.49298718752</c:v>
                </c:pt>
              </c:numCache>
            </c:numRef>
          </c:val>
        </c:ser>
        <c:ser>
          <c:idx val="3"/>
          <c:order val="3"/>
          <c:tx>
            <c:strRef>
              <c:f>Hoja3!$A$40</c:f>
              <c:strCache>
                <c:ptCount val="1"/>
                <c:pt idx="0">
                  <c:v>NASDAQ OMX Nordic Exchange</c:v>
                </c:pt>
              </c:strCache>
            </c:strRef>
          </c:tx>
          <c:spPr>
            <a:ln w="38100"/>
          </c:spPr>
          <c:cat>
            <c:numRef>
              <c:f>Hoja3!$B$36:$U$36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Hoja3!$B$40:$U$40</c:f>
              <c:numCache>
                <c:formatCode>#,##0.0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793241.20718380529</c:v>
                </c:pt>
                <c:pt idx="15">
                  <c:v>951421.24337886681</c:v>
                </c:pt>
                <c:pt idx="16">
                  <c:v>1332369.4525224431</c:v>
                </c:pt>
                <c:pt idx="17">
                  <c:v>1818207.570095601</c:v>
                </c:pt>
                <c:pt idx="18">
                  <c:v>1338181.1073336573</c:v>
                </c:pt>
                <c:pt idx="19">
                  <c:v>696786.99158000003</c:v>
                </c:pt>
              </c:numCache>
            </c:numRef>
          </c:val>
        </c:ser>
        <c:gapWidth val="192"/>
        <c:overlap val="59"/>
        <c:axId val="92278784"/>
        <c:axId val="92280320"/>
      </c:barChart>
      <c:catAx>
        <c:axId val="92278784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s-ES"/>
            </a:pPr>
            <a:endParaRPr lang="es-ES"/>
          </a:p>
        </c:txPr>
        <c:crossAx val="92280320"/>
        <c:crosses val="autoZero"/>
        <c:auto val="1"/>
        <c:lblAlgn val="ctr"/>
        <c:lblOffset val="100"/>
      </c:catAx>
      <c:valAx>
        <c:axId val="92280320"/>
        <c:scaling>
          <c:orientation val="minMax"/>
        </c:scaling>
        <c:axPos val="l"/>
        <c:numFmt formatCode="#,##0.0" sourceLinked="1"/>
        <c:tickLblPos val="nextTo"/>
        <c:txPr>
          <a:bodyPr/>
          <a:lstStyle/>
          <a:p>
            <a:pPr>
              <a:defRPr lang="es-ES"/>
            </a:pPr>
            <a:endParaRPr lang="es-ES"/>
          </a:p>
        </c:txPr>
        <c:crossAx val="92278784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1.7170599803343185E-2"/>
                <c:y val="0.16339734511603377"/>
              </c:manualLayout>
            </c:layout>
            <c:tx>
              <c:rich>
                <a:bodyPr/>
                <a:lstStyle/>
                <a:p>
                  <a:pPr>
                    <a:defRPr lang="es-ES"/>
                  </a:pPr>
                  <a:r>
                    <a:rPr lang="es-ES"/>
                    <a:t>Monto Negociados ( US$Miles Millones)</a:t>
                  </a:r>
                </a:p>
              </c:rich>
            </c:tx>
          </c:dispUnitsLbl>
        </c:dispUnits>
      </c:valAx>
    </c:plotArea>
    <c:legend>
      <c:legendPos val="b"/>
      <c:layout>
        <c:manualLayout>
          <c:xMode val="edge"/>
          <c:yMode val="edge"/>
          <c:x val="0.17325479351032502"/>
          <c:y val="0.14601786287505444"/>
          <c:w val="0.43651647000983407"/>
          <c:h val="0.14095256078601689"/>
        </c:manualLayout>
      </c:layout>
      <c:txPr>
        <a:bodyPr/>
        <a:lstStyle/>
        <a:p>
          <a:pPr>
            <a:defRPr lang="es-ES"/>
          </a:pPr>
          <a:endParaRPr lang="es-E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barChart>
        <c:barDir val="col"/>
        <c:grouping val="clustered"/>
        <c:ser>
          <c:idx val="0"/>
          <c:order val="0"/>
          <c:tx>
            <c:strRef>
              <c:f>Hoja3!$A$4</c:f>
              <c:strCache>
                <c:ptCount val="1"/>
                <c:pt idx="0">
                  <c:v>NYSE Euronext Amsterdam </c:v>
                </c:pt>
              </c:strCache>
            </c:strRef>
          </c:tx>
          <c:cat>
            <c:numRef>
              <c:f>Hoja3!$B$2:$U$2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Hoja3!$B$4:$U$4</c:f>
              <c:numCache>
                <c:formatCode>#,##0.0</c:formatCode>
                <c:ptCount val="20"/>
                <c:pt idx="0">
                  <c:v>40822.5</c:v>
                </c:pt>
                <c:pt idx="1">
                  <c:v>38915.599999999999</c:v>
                </c:pt>
                <c:pt idx="2">
                  <c:v>45727.7</c:v>
                </c:pt>
                <c:pt idx="3">
                  <c:v>66368.100000000006</c:v>
                </c:pt>
                <c:pt idx="4">
                  <c:v>85262.859238753357</c:v>
                </c:pt>
                <c:pt idx="5">
                  <c:v>124324.14166278054</c:v>
                </c:pt>
                <c:pt idx="6">
                  <c:v>191101.91161786468</c:v>
                </c:pt>
                <c:pt idx="7">
                  <c:v>279688.09999999998</c:v>
                </c:pt>
                <c:pt idx="8">
                  <c:v>409520.4</c:v>
                </c:pt>
                <c:pt idx="9">
                  <c:v>471226.3</c:v>
                </c:pt>
                <c:pt idx="10">
                  <c:v>678763.7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ser>
          <c:idx val="1"/>
          <c:order val="1"/>
          <c:tx>
            <c:strRef>
              <c:f>Hoja3!$A$5</c:f>
              <c:strCache>
                <c:ptCount val="1"/>
                <c:pt idx="0">
                  <c:v>NYSE Euronext Brussels </c:v>
                </c:pt>
              </c:strCache>
            </c:strRef>
          </c:tx>
          <c:cat>
            <c:numRef>
              <c:f>Hoja3!$B$2:$U$2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Hoja3!$B$5:$U$5</c:f>
              <c:numCache>
                <c:formatCode>#,##0.0</c:formatCode>
                <c:ptCount val="20"/>
                <c:pt idx="0">
                  <c:v>9110.1</c:v>
                </c:pt>
                <c:pt idx="1">
                  <c:v>8225.5</c:v>
                </c:pt>
                <c:pt idx="2">
                  <c:v>9753.7000000000007</c:v>
                </c:pt>
                <c:pt idx="3">
                  <c:v>13960.9</c:v>
                </c:pt>
                <c:pt idx="4">
                  <c:v>16112.529510480705</c:v>
                </c:pt>
                <c:pt idx="5">
                  <c:v>18342.945808303961</c:v>
                </c:pt>
                <c:pt idx="6">
                  <c:v>25414.799999999996</c:v>
                </c:pt>
                <c:pt idx="7">
                  <c:v>33867.383781986886</c:v>
                </c:pt>
                <c:pt idx="8">
                  <c:v>60928.4</c:v>
                </c:pt>
                <c:pt idx="9">
                  <c:v>58628.6</c:v>
                </c:pt>
                <c:pt idx="10">
                  <c:v>43787.1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ser>
          <c:idx val="2"/>
          <c:order val="2"/>
          <c:tx>
            <c:strRef>
              <c:f>Hoja3!$A$6</c:f>
              <c:strCache>
                <c:ptCount val="1"/>
                <c:pt idx="0">
                  <c:v>NYSE Euronext Lisbon </c:v>
                </c:pt>
              </c:strCache>
            </c:strRef>
          </c:tx>
          <c:cat>
            <c:numRef>
              <c:f>Hoja3!$B$2:$U$2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Hoja3!$B$6:$U$6</c:f>
              <c:numCache>
                <c:formatCode>#,##0.0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2438.9</c:v>
                </c:pt>
                <c:pt idx="4">
                  <c:v>5176.9000000000005</c:v>
                </c:pt>
                <c:pt idx="5">
                  <c:v>4240.9000000000005</c:v>
                </c:pt>
                <c:pt idx="6">
                  <c:v>7244.6</c:v>
                </c:pt>
                <c:pt idx="7">
                  <c:v>20808.099999999919</c:v>
                </c:pt>
                <c:pt idx="8">
                  <c:v>50076.800000000003</c:v>
                </c:pt>
                <c:pt idx="9">
                  <c:v>40479.29</c:v>
                </c:pt>
                <c:pt idx="10">
                  <c:v>54896.6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ser>
          <c:idx val="3"/>
          <c:order val="3"/>
          <c:tx>
            <c:strRef>
              <c:f>Hoja3!$A$7</c:f>
              <c:strCache>
                <c:ptCount val="1"/>
                <c:pt idx="0">
                  <c:v>NYSE Euronext Paris 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cat>
            <c:numRef>
              <c:f>Hoja3!$B$2:$U$2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Hoja3!$B$7:$U$7</c:f>
              <c:numCache>
                <c:formatCode>#,##0.0</c:formatCode>
                <c:ptCount val="20"/>
                <c:pt idx="0">
                  <c:v>121063.7</c:v>
                </c:pt>
                <c:pt idx="1">
                  <c:v>116649</c:v>
                </c:pt>
                <c:pt idx="2">
                  <c:v>124879.1</c:v>
                </c:pt>
                <c:pt idx="3">
                  <c:v>170361.5</c:v>
                </c:pt>
                <c:pt idx="4">
                  <c:v>202069.60673028973</c:v>
                </c:pt>
                <c:pt idx="5">
                  <c:v>213160.98099362268</c:v>
                </c:pt>
                <c:pt idx="6">
                  <c:v>282014.40000000002</c:v>
                </c:pt>
                <c:pt idx="7">
                  <c:v>414320.8538180457</c:v>
                </c:pt>
                <c:pt idx="8">
                  <c:v>587853.80000000005</c:v>
                </c:pt>
                <c:pt idx="9">
                  <c:v>770075.55562705244</c:v>
                </c:pt>
                <c:pt idx="10">
                  <c:v>1064866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ser>
          <c:idx val="4"/>
          <c:order val="4"/>
          <c:tx>
            <c:strRef>
              <c:f>Hoja3!$A$3</c:f>
              <c:strCache>
                <c:ptCount val="1"/>
                <c:pt idx="0">
                  <c:v>NYSE Euronext (Europe)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cat>
            <c:numRef>
              <c:f>Hoja3!$B$2:$U$2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Hoja3!$B$3:$U$3</c:f>
              <c:numCache>
                <c:formatCode>#,##0.0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2092540.4</c:v>
                </c:pt>
                <c:pt idx="12">
                  <c:v>1974133.7</c:v>
                </c:pt>
                <c:pt idx="13">
                  <c:v>1936572.9772757422</c:v>
                </c:pt>
                <c:pt idx="14">
                  <c:v>2472131.7463447028</c:v>
                </c:pt>
                <c:pt idx="15">
                  <c:v>2906208.2210451327</c:v>
                </c:pt>
                <c:pt idx="16">
                  <c:v>3853321.4059931687</c:v>
                </c:pt>
                <c:pt idx="17">
                  <c:v>5639760.6547605405</c:v>
                </c:pt>
                <c:pt idx="18">
                  <c:v>4411248.6644001743</c:v>
                </c:pt>
                <c:pt idx="19">
                  <c:v>1935240.592655</c:v>
                </c:pt>
              </c:numCache>
            </c:numRef>
          </c:val>
        </c:ser>
        <c:gapWidth val="38"/>
        <c:overlap val="67"/>
        <c:axId val="92750208"/>
        <c:axId val="92751744"/>
      </c:barChart>
      <c:catAx>
        <c:axId val="92750208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s-ES"/>
            </a:pPr>
            <a:endParaRPr lang="es-ES"/>
          </a:p>
        </c:txPr>
        <c:crossAx val="92751744"/>
        <c:crosses val="autoZero"/>
        <c:auto val="1"/>
        <c:lblAlgn val="ctr"/>
        <c:lblOffset val="100"/>
      </c:catAx>
      <c:valAx>
        <c:axId val="92751744"/>
        <c:scaling>
          <c:orientation val="minMax"/>
        </c:scaling>
        <c:axPos val="l"/>
        <c:numFmt formatCode="#,##0.0" sourceLinked="1"/>
        <c:tickLblPos val="nextTo"/>
        <c:txPr>
          <a:bodyPr/>
          <a:lstStyle/>
          <a:p>
            <a:pPr>
              <a:defRPr lang="es-ES"/>
            </a:pPr>
            <a:endParaRPr lang="es-ES"/>
          </a:p>
        </c:txPr>
        <c:crossAx val="92750208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1.7214397496087643E-2"/>
                <c:y val="0.27909854450011923"/>
              </c:manualLayout>
            </c:layout>
            <c:tx>
              <c:rich>
                <a:bodyPr/>
                <a:lstStyle/>
                <a:p>
                  <a:pPr>
                    <a:defRPr lang="es-ES"/>
                  </a:pPr>
                  <a:r>
                    <a:rPr lang="es-ES"/>
                    <a:t>Montos Negociados</a:t>
                  </a:r>
                  <a:r>
                    <a:rPr lang="es-ES" baseline="0"/>
                    <a:t> ( US$MM)</a:t>
                  </a:r>
                  <a:endParaRPr lang="es-ES"/>
                </a:p>
              </c:rich>
            </c:tx>
          </c:dispUnitsLbl>
        </c:dispUnits>
      </c:valAx>
    </c:plotArea>
    <c:legend>
      <c:legendPos val="b"/>
      <c:layout>
        <c:manualLayout>
          <c:xMode val="edge"/>
          <c:yMode val="edge"/>
          <c:x val="0.15207336523125997"/>
          <c:y val="0.11490026246719162"/>
          <c:w val="0.42153110047846876"/>
          <c:h val="0.20025125268432425"/>
        </c:manualLayout>
      </c:layout>
      <c:spPr>
        <a:solidFill>
          <a:schemeClr val="bg1"/>
        </a:solidFill>
      </c:spPr>
      <c:txPr>
        <a:bodyPr/>
        <a:lstStyle/>
        <a:p>
          <a:pPr>
            <a:defRPr lang="es-ES" sz="1200" b="1"/>
          </a:pPr>
          <a:endParaRPr lang="es-ES"/>
        </a:p>
      </c:txPr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19693-A8BE-45C9-9C2E-51436693892B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1AF52-9BD6-4C5E-8AC3-D99E7DA7C78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357166"/>
            <a:ext cx="3286148" cy="1428760"/>
          </a:xfrm>
        </p:spPr>
        <p:txBody>
          <a:bodyPr>
            <a:noAutofit/>
          </a:bodyPr>
          <a:lstStyle>
            <a:lvl1pPr>
              <a:defRPr sz="2400">
                <a:latin typeface="Century Gothic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2214554"/>
            <a:ext cx="8229600" cy="3911609"/>
          </a:xfrm>
        </p:spPr>
        <p:txBody>
          <a:bodyPr/>
          <a:lstStyle>
            <a:lvl1pPr>
              <a:defRPr>
                <a:latin typeface="Century Gothic" pitchFamily="34" charset="0"/>
              </a:defRPr>
            </a:lvl1pPr>
            <a:lvl2pPr>
              <a:defRPr>
                <a:latin typeface="Century Gothic" pitchFamily="34" charset="0"/>
              </a:defRPr>
            </a:lvl2pPr>
            <a:lvl3pPr>
              <a:defRPr>
                <a:latin typeface="Century Gothic" pitchFamily="34" charset="0"/>
              </a:defRPr>
            </a:lvl3pPr>
            <a:lvl4pPr>
              <a:defRPr>
                <a:latin typeface="Century Gothic" pitchFamily="34" charset="0"/>
              </a:defRPr>
            </a:lvl4pPr>
            <a:lvl5pPr>
              <a:defRPr>
                <a:latin typeface="Century Gothic" pitchFamily="34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9AC2E-945D-4DBB-ACEF-B80A3A5F7C3F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4C437-366B-4EAB-AF44-2AF6F01EC7A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EB614-034C-4884-9FA2-D55774750A37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4ED6A-5152-4CE5-A056-72B172BA157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703C-DA51-4E5B-A446-DFE477FEE491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8079B-54DA-455F-AFBA-C15FDE431BB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BF7F-F4D3-41F2-A7E2-E94B8E4A8B4D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8DF04-A0D4-458E-8587-AF81CCDAE6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925C1-078B-43C8-AE6E-125960485D47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44922-1288-437D-A2E4-C76C596351F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F4E2E-89E7-4DBD-8165-91C0E57BC79C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F0BDC-7D33-4D70-974E-261917DDB29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5411B-C924-4FC0-B306-B3C093257293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8A605-937C-4FDF-A26F-7AB95964BB1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F5374-140C-41AA-85C8-067E4C8AE0F3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B6A70-13F6-4F06-889A-3FDDEB20F3D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2E748-E7D3-497E-B966-20D9DEBCAD2E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381B9-BA6C-4582-AFBF-4091E06995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A13EB-846E-4073-AFE5-BD7973AF4087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98AC3-4DCA-4E61-A29A-3D5EB0843B9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4099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B5C78E-6A3A-4997-8289-F893EDA6E7D0}" type="datetimeFigureOut">
              <a:rPr lang="es-ES"/>
              <a:pPr>
                <a:defRPr/>
              </a:pPr>
              <a:t>03/06/2010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94DC20-A801-46C5-92D3-91FD6DF256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.pe/imgres?imgurl=http://www.horizon-ultra.com/ImagesSupp/Banfi/ConchaYtoroLogo.jpg&amp;imgrefurl=http://www.horizon-ultra.com/IndexBanfi.asp?offset=-1&amp;usg=__NCVK1RzZCSa38UpU0Mwt-WTXIlU=&amp;h=175&amp;w=339&amp;sz=27&amp;hl=es&amp;start=12&amp;um=1&amp;tbnid=HZKdT9fz8YqnpM:&amp;tbnh=61&amp;tbnw=119&amp;prev=/images?q=logo+vi%C3%B1a+concha+y+toro&amp;hl=es&amp;sa=N&amp;um=1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bvc.com.co/pps/tibco/portalbvc/Home/Empresas/Emisores+BVC/Listado+de+Emisores?com.tibco.ps.pagesvc.action=portletAction&amp;com.tibco.ps.pagesvc.targetSubscription=5d9e2b27_11de9ed172b_-71c17f000001&amp;action=link&amp;emisorId=102" TargetMode="External"/><Relationship Id="rId26" Type="http://schemas.openxmlformats.org/officeDocument/2006/relationships/image" Target="../media/image25.png"/><Relationship Id="rId39" Type="http://schemas.openxmlformats.org/officeDocument/2006/relationships/image" Target="../media/image36.jpeg"/><Relationship Id="rId3" Type="http://schemas.openxmlformats.org/officeDocument/2006/relationships/image" Target="../media/image11.jpeg"/><Relationship Id="rId21" Type="http://schemas.openxmlformats.org/officeDocument/2006/relationships/image" Target="../media/image20.jpeg"/><Relationship Id="rId34" Type="http://schemas.openxmlformats.org/officeDocument/2006/relationships/image" Target="http://upload.wikimedia.org/wikipedia/commons/thumb/c/cf/Flag_of_Peru.svg/120px-Flag_of_Peru.svg.png" TargetMode="External"/><Relationship Id="rId42" Type="http://schemas.openxmlformats.org/officeDocument/2006/relationships/image" Target="../media/image39.jpeg"/><Relationship Id="rId7" Type="http://schemas.openxmlformats.org/officeDocument/2006/relationships/image" Target="../media/image13.jpeg"/><Relationship Id="rId12" Type="http://schemas.openxmlformats.org/officeDocument/2006/relationships/hyperlink" Target="http://images.google.com.pe/imgres?imgurl=http://usuarios.lycos.es/blursitalait/hpbimg/Logo%20Ripley.JPG&amp;imgrefurl=http://usuarios.lycos.es/blursitalait/photoalbum.html&amp;usg=__QQY5IISN0o3S3UoUScUVJj1ZR_8=&amp;h=113&amp;w=269&amp;sz=15&amp;hl=es&amp;start=3&amp;tbnid=9luueRB_Zh8vQM:&amp;tbnh=47&amp;tbnw=113&amp;prev=/images?q=logo+ripley&amp;gbv=2&amp;hl=es&amp;sa=G" TargetMode="External"/><Relationship Id="rId17" Type="http://schemas.openxmlformats.org/officeDocument/2006/relationships/image" Target="../media/image18.jpeg"/><Relationship Id="rId25" Type="http://schemas.openxmlformats.org/officeDocument/2006/relationships/image" Target="../media/image24.png"/><Relationship Id="rId33" Type="http://schemas.openxmlformats.org/officeDocument/2006/relationships/image" Target="../media/image31.png"/><Relationship Id="rId38" Type="http://schemas.openxmlformats.org/officeDocument/2006/relationships/image" Target="../media/image35.jpeg"/><Relationship Id="rId46" Type="http://schemas.openxmlformats.org/officeDocument/2006/relationships/image" Target="../media/image43.gif"/><Relationship Id="rId2" Type="http://schemas.openxmlformats.org/officeDocument/2006/relationships/hyperlink" Target="http://images.google.com.pe/imgres?imgurl=http://iedenchile.files.wordpress.com/2008/09/endesa-logo.jpg&amp;imgrefurl=http://iedenchile.wordpress.com/2008/09/26/futuro-proyecto-de-enersis-pondra-en-juego-us6700-millones/&amp;usg=__du-rOdjKhRaDNaPNKP9o4e78xwM=&amp;h=381&amp;w=397&amp;sz=51&amp;hl=es&amp;start=2&amp;tbnid=4FjaL6OJ8U5psM:&amp;tbnh=119&amp;tbnw=124&amp;prev=/images?q=logo+enersis&amp;gbv=2&amp;hl=es&amp;sa=G" TargetMode="External"/><Relationship Id="rId16" Type="http://schemas.openxmlformats.org/officeDocument/2006/relationships/hyperlink" Target="http://images.google.com.pe/imgres?imgurl=http://pepelotas.files.wordpress.com/2009/04/colo-colo1.jpg&amp;imgrefurl=http://pepelotas.wordpress.com/2009/04/&amp;usg=__6jwJXETlGrXeDSEuC3t1u4odaF4=&amp;h=2083&amp;w=2083&amp;sz=181&amp;hl=es&amp;start=4&amp;tbnid=w0oAoNkd-FfjoM:&amp;tbnh=150&amp;tbnw=150&amp;prev=/images?q=logo+colo+colo&amp;gbv=2&amp;hl=es&amp;sa=G" TargetMode="External"/><Relationship Id="rId20" Type="http://schemas.openxmlformats.org/officeDocument/2006/relationships/hyperlink" Target="http://www.bvc.com.co/pps/tibco/portalbvc/Home/Empresas/Emisores+BVC/Listado+de+Emisores?com.tibco.ps.pagesvc.action=portletAction&amp;com.tibco.ps.pagesvc.targetSubscription=5d9e2b27_11de9ed172b_-71c17f000001&amp;action=link&amp;emisorId=22" TargetMode="External"/><Relationship Id="rId29" Type="http://schemas.openxmlformats.org/officeDocument/2006/relationships/image" Target="../media/image28.png"/><Relationship Id="rId41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.pe/imgres?imgurl=http://3.bp.blogspot.com/_zf_uYhDVjMc/Shsl5CoVGsI/AAAAAAAAAeI/Pg0n_x2jQLA/s400/logo_fasa.gif&amp;imgrefurl=http://profesorfigueroa.blogspot.com/2009/05/fasa-y-el-paso-al-frente-estrategia.html&amp;usg=__snVs-gePeqhwM7llP8CD4HSALpI=&amp;h=68&amp;w=146&amp;sz=5&amp;hl=es&amp;start=1&amp;tbnid=M2yDdKmp_tjmaM:&amp;tbnh=44&amp;tbnw=95&amp;prev=/images?q=logo+fasa&amp;gbv=2&amp;hl=es&amp;sa=G" TargetMode="External"/><Relationship Id="rId11" Type="http://schemas.openxmlformats.org/officeDocument/2006/relationships/image" Target="../media/image15.jpeg"/><Relationship Id="rId24" Type="http://schemas.openxmlformats.org/officeDocument/2006/relationships/image" Target="../media/image23.png"/><Relationship Id="rId32" Type="http://schemas.openxmlformats.org/officeDocument/2006/relationships/image" Target="../media/image30.png"/><Relationship Id="rId37" Type="http://schemas.openxmlformats.org/officeDocument/2006/relationships/image" Target="../media/image34.gif"/><Relationship Id="rId40" Type="http://schemas.openxmlformats.org/officeDocument/2006/relationships/image" Target="../media/image37.gif"/><Relationship Id="rId45" Type="http://schemas.openxmlformats.org/officeDocument/2006/relationships/image" Target="../media/image42.png"/><Relationship Id="rId5" Type="http://schemas.openxmlformats.org/officeDocument/2006/relationships/image" Target="../media/image12.jpeg"/><Relationship Id="rId15" Type="http://schemas.openxmlformats.org/officeDocument/2006/relationships/image" Target="../media/image17.jpe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3.jpeg"/><Relationship Id="rId10" Type="http://schemas.openxmlformats.org/officeDocument/2006/relationships/hyperlink" Target="http://www.google.com.pe/imgres?imgurl=http://www.ciudadaccesible.cl/images/stories/lan-logo.jpg&amp;imgrefurl=http://www.ciudadaccesible.cl/index.php?option=com_content&amp;view=article&amp;id=207:politicas-de-viaje-para-personas-con-discapacodad-en-lan-chile&amp;catid=74:informaciones-de-interes&amp;Itemid=110&amp;h=168&amp;w=252&amp;sz=5&amp;tbnid=-EO_7kChC8kNxM:&amp;tbnh=74&amp;tbnw=111&amp;prev=/images?q=logo+lan+chile&amp;hl=es&amp;usg=__tlZf7lTMRhkmOGOgZD-SH3KweR0=&amp;ei=62UQS7LONseXtgekq4jrCg&amp;sa=X&amp;oi=image_result&amp;resnum=1&amp;ct=image&amp;ved=0CAkQ9QEwAA" TargetMode="External"/><Relationship Id="rId19" Type="http://schemas.openxmlformats.org/officeDocument/2006/relationships/image" Target="../media/image19.jpeg"/><Relationship Id="rId31" Type="http://schemas.openxmlformats.org/officeDocument/2006/relationships/image" Target="http://upload.wikimedia.org/wikipedia/commons/thumb/7/78/Flag_of_Chile.svg/120px-Flag_of_Chile.svg.png" TargetMode="External"/><Relationship Id="rId44" Type="http://schemas.openxmlformats.org/officeDocument/2006/relationships/image" Target="../media/image41.jpeg"/><Relationship Id="rId4" Type="http://schemas.openxmlformats.org/officeDocument/2006/relationships/hyperlink" Target="http://images.google.com.pe/imgres?imgurl=http://www.globalsap.cl/images/logos/logo_cencosud.gif&amp;imgrefurl=http://www.globalsap.cl/clientes.html&amp;usg=__nJ6T4pPVfdP2FV5Pl0G4W7CZmYo=&amp;h=63&amp;w=166&amp;sz=5&amp;hl=es&amp;start=2&amp;tbnid=M3Yz9nB3-vaLAM:&amp;tbnh=38&amp;tbnw=99&amp;prev=/images?q=logo+cencosud&amp;gbv=2&amp;hl=es&amp;sa=G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://images.google.com.pe/imgres?imgurl=http://www.vitanet.cl/imagenes/logo_falabella2.jpg&amp;imgrefurl=http://www.vitanet.cl/inicio/convenio_empresa.php&amp;usg=__WDvKxFi4nrAy7opCxUcjmhRPLmM=&amp;h=69&amp;w=165&amp;sz=18&amp;hl=es&amp;start=5&amp;tbnid=zjsx5Ztx5E2B4M:&amp;tbnh=41&amp;tbnw=99&amp;prev=/images?q=logo+falabella&amp;gbv=2&amp;hl=es&amp;sa=G" TargetMode="External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2.jpeg"/><Relationship Id="rId43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s-ES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1625" cy="690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285750" y="285750"/>
            <a:ext cx="3286125" cy="1428750"/>
          </a:xfrm>
        </p:spPr>
        <p:txBody>
          <a:bodyPr/>
          <a:lstStyle/>
          <a:p>
            <a:r>
              <a:rPr lang="es-PE" sz="4000" b="1" smtClean="0"/>
              <a:t>A</a:t>
            </a:r>
            <a:r>
              <a:rPr lang="es-PE" sz="4000" smtClean="0"/>
              <a:t>GENDA</a:t>
            </a:r>
            <a:endParaRPr lang="es-ES" sz="4000" smtClean="0"/>
          </a:p>
        </p:txBody>
      </p:sp>
      <p:sp>
        <p:nvSpPr>
          <p:cNvPr id="7171" name="8 CuadroTexto"/>
          <p:cNvSpPr txBox="1">
            <a:spLocks noChangeArrowheads="1"/>
          </p:cNvSpPr>
          <p:nvPr/>
        </p:nvSpPr>
        <p:spPr bwMode="auto">
          <a:xfrm>
            <a:off x="0" y="3929066"/>
            <a:ext cx="24288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PE" sz="2400" dirty="0">
                <a:latin typeface="Century Gothic" pitchFamily="34" charset="0"/>
              </a:rPr>
              <a:t>La </a:t>
            </a:r>
            <a:r>
              <a:rPr lang="es-PE" sz="2400" b="1" dirty="0">
                <a:latin typeface="Century Gothic" pitchFamily="34" charset="0"/>
              </a:rPr>
              <a:t>Integración</a:t>
            </a:r>
            <a:endParaRPr lang="es-ES" sz="2400" b="1" dirty="0">
              <a:latin typeface="Century Gothic" pitchFamily="34" charset="0"/>
            </a:endParaRPr>
          </a:p>
        </p:txBody>
      </p:sp>
      <p:sp>
        <p:nvSpPr>
          <p:cNvPr id="10" name="9 Cheurón"/>
          <p:cNvSpPr/>
          <p:nvPr/>
        </p:nvSpPr>
        <p:spPr>
          <a:xfrm rot="10800000">
            <a:off x="2500298" y="2285992"/>
            <a:ext cx="428628" cy="3786214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214678" y="2428868"/>
            <a:ext cx="5500712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PE" sz="2000" b="1" dirty="0" smtClean="0">
                <a:latin typeface="Century Gothic" pitchFamily="34" charset="0"/>
              </a:rPr>
              <a:t>Globalización, Mercados y Bolsas</a:t>
            </a:r>
            <a:endParaRPr lang="es-PE" sz="2000" dirty="0">
              <a:latin typeface="Century Gothic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PE" sz="2000" b="1" dirty="0" smtClean="0">
                <a:latin typeface="Century Gothic" pitchFamily="34" charset="0"/>
              </a:rPr>
              <a:t>Cómo luce la Integración Chile – Perú – Colombia?</a:t>
            </a:r>
            <a:endParaRPr lang="es-ES" sz="2000" dirty="0" smtClean="0">
              <a:latin typeface="Century Gothic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PE" sz="2000" b="1" dirty="0" smtClean="0">
                <a:latin typeface="Century Gothic" pitchFamily="34" charset="0"/>
              </a:rPr>
              <a:t>Por qué la Integración?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PE" sz="2000" b="1" dirty="0" smtClean="0">
                <a:latin typeface="Century Gothic" pitchFamily="34" charset="0"/>
              </a:rPr>
              <a:t>Para qué un mercado integrado?</a:t>
            </a:r>
            <a:endParaRPr lang="es-ES" sz="2000" dirty="0" smtClean="0">
              <a:latin typeface="Century Gothic" pitchFamily="34" charset="0"/>
            </a:endParaRP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ES" sz="2000" b="1" dirty="0" smtClean="0">
                <a:latin typeface="Century Gothic" pitchFamily="34" charset="0"/>
              </a:rPr>
              <a:t>Objetivos y Beneficios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ES" sz="2000" b="1" dirty="0" smtClean="0">
                <a:latin typeface="Century Gothic" pitchFamily="34" charset="0"/>
              </a:rPr>
              <a:t>Cómo Opera?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ES" sz="2000" b="1" dirty="0" smtClean="0">
                <a:latin typeface="Century Gothic" pitchFamily="34" charset="0"/>
              </a:rPr>
              <a:t>Retos 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ES" sz="2000" b="1" dirty="0" smtClean="0">
                <a:latin typeface="Century Gothic" pitchFamily="34" charset="0"/>
              </a:rPr>
              <a:t>Conclusiones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91 Rectángulo"/>
          <p:cNvSpPr/>
          <p:nvPr/>
        </p:nvSpPr>
        <p:spPr>
          <a:xfrm>
            <a:off x="0" y="1571625"/>
            <a:ext cx="9144000" cy="5286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28" name="1 Título"/>
          <p:cNvSpPr>
            <a:spLocks noGrp="1"/>
          </p:cNvSpPr>
          <p:nvPr>
            <p:ph type="title"/>
          </p:nvPr>
        </p:nvSpPr>
        <p:spPr>
          <a:xfrm>
            <a:off x="214282" y="170454"/>
            <a:ext cx="3714776" cy="1428750"/>
          </a:xfrm>
        </p:spPr>
        <p:txBody>
          <a:bodyPr/>
          <a:lstStyle/>
          <a:p>
            <a:r>
              <a:rPr lang="es-PE" dirty="0" smtClean="0"/>
              <a:t>1.  </a:t>
            </a:r>
            <a:r>
              <a:rPr lang="es-PE" b="1" dirty="0" smtClean="0"/>
              <a:t>GLOBALIZACIÓN,     </a:t>
            </a:r>
            <a:br>
              <a:rPr lang="es-PE" b="1" dirty="0" smtClean="0"/>
            </a:br>
            <a:r>
              <a:rPr lang="es-PE" dirty="0" smtClean="0"/>
              <a:t>MERCADOS y BOLSAS</a:t>
            </a:r>
            <a:endParaRPr lang="es-ES" dirty="0" smtClean="0"/>
          </a:p>
        </p:txBody>
      </p:sp>
      <p:sp>
        <p:nvSpPr>
          <p:cNvPr id="1029" name="2 Marcador de contenido"/>
          <p:cNvSpPr>
            <a:spLocks noGrp="1"/>
          </p:cNvSpPr>
          <p:nvPr>
            <p:ph idx="1"/>
          </p:nvPr>
        </p:nvSpPr>
        <p:spPr>
          <a:xfrm>
            <a:off x="357188" y="2214563"/>
            <a:ext cx="8229600" cy="3911600"/>
          </a:xfrm>
        </p:spPr>
        <p:txBody>
          <a:bodyPr/>
          <a:lstStyle/>
          <a:p>
            <a:endParaRPr lang="es-ES" smtClean="0"/>
          </a:p>
        </p:txBody>
      </p:sp>
      <p:grpSp>
        <p:nvGrpSpPr>
          <p:cNvPr id="1030" name="47 Grupo"/>
          <p:cNvGrpSpPr>
            <a:grpSpLocks/>
          </p:cNvGrpSpPr>
          <p:nvPr/>
        </p:nvGrpSpPr>
        <p:grpSpPr bwMode="auto">
          <a:xfrm>
            <a:off x="357188" y="1714489"/>
            <a:ext cx="8539162" cy="5143512"/>
            <a:chOff x="0" y="1196976"/>
            <a:chExt cx="9144000" cy="5508037"/>
          </a:xfrm>
        </p:grpSpPr>
        <p:sp>
          <p:nvSpPr>
            <p:cNvPr id="1031" name="Rectangle 2"/>
            <p:cNvSpPr>
              <a:spLocks noChangeArrowheads="1"/>
            </p:cNvSpPr>
            <p:nvPr/>
          </p:nvSpPr>
          <p:spPr bwMode="auto">
            <a:xfrm>
              <a:off x="0" y="1196976"/>
              <a:ext cx="9144000" cy="55080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PE">
                <a:latin typeface="Calibri" pitchFamily="34" charset="0"/>
              </a:endParaRPr>
            </a:p>
          </p:txBody>
        </p:sp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73025" y="1492250"/>
            <a:ext cx="9036050" cy="5033963"/>
          </p:xfrm>
          <a:graphic>
            <a:graphicData uri="http://schemas.openxmlformats.org/presentationml/2006/ole">
              <p:oleObj spid="_x0000_s1026" name="Imagen de mapa de bits" r:id="rId3" imgW="7523810" imgH="4191585" progId="PBrush">
                <p:embed/>
              </p:oleObj>
            </a:graphicData>
          </a:graphic>
        </p:graphicFrame>
        <p:sp>
          <p:nvSpPr>
            <p:cNvPr id="1032" name="Rectangle 4"/>
            <p:cNvSpPr>
              <a:spLocks noChangeArrowheads="1"/>
            </p:cNvSpPr>
            <p:nvPr/>
          </p:nvSpPr>
          <p:spPr bwMode="auto">
            <a:xfrm>
              <a:off x="0" y="2852738"/>
              <a:ext cx="1476375" cy="36004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PE">
                <a:latin typeface="Calibri" pitchFamily="34" charset="0"/>
              </a:endParaRPr>
            </a:p>
          </p:txBody>
        </p:sp>
        <p:sp>
          <p:nvSpPr>
            <p:cNvPr id="1033" name="Text Box 6"/>
            <p:cNvSpPr txBox="1">
              <a:spLocks noChangeArrowheads="1"/>
            </p:cNvSpPr>
            <p:nvPr/>
          </p:nvSpPr>
          <p:spPr bwMode="auto">
            <a:xfrm>
              <a:off x="841446" y="6399034"/>
              <a:ext cx="5256213" cy="244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s-CO" sz="1000" dirty="0">
                  <a:latin typeface="Calibri" pitchFamily="34" charset="0"/>
                </a:rPr>
                <a:t>Fuente BMV</a:t>
              </a:r>
              <a:endParaRPr lang="es-ES" sz="1000" dirty="0">
                <a:latin typeface="Calibri" pitchFamily="34" charset="0"/>
              </a:endParaRPr>
            </a:p>
          </p:txBody>
        </p:sp>
        <p:sp>
          <p:nvSpPr>
            <p:cNvPr id="53" name="Rectangle 7"/>
            <p:cNvSpPr>
              <a:spLocks noChangeArrowheads="1"/>
            </p:cNvSpPr>
            <p:nvPr/>
          </p:nvSpPr>
          <p:spPr bwMode="auto">
            <a:xfrm>
              <a:off x="71398" y="1589677"/>
              <a:ext cx="1417754" cy="510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 dirty="0">
                  <a:solidFill>
                    <a:schemeClr val="bg1"/>
                  </a:solidFill>
                  <a:latin typeface="Calibri" pitchFamily="34" charset="0"/>
                </a:rPr>
                <a:t>Inversión de </a:t>
              </a:r>
              <a:r>
                <a:rPr lang="es-CO" sz="900" dirty="0" err="1">
                  <a:solidFill>
                    <a:schemeClr val="bg1"/>
                  </a:solidFill>
                  <a:latin typeface="Calibri" pitchFamily="34" charset="0"/>
                </a:rPr>
                <a:t>Nymex</a:t>
              </a:r>
              <a:r>
                <a:rPr lang="es-CO" sz="900" dirty="0">
                  <a:solidFill>
                    <a:schemeClr val="bg1"/>
                  </a:solidFill>
                  <a:latin typeface="Calibri" pitchFamily="34" charset="0"/>
                </a:rPr>
                <a:t> en la Bolsa de Montreal y Listado</a:t>
              </a:r>
              <a:endParaRPr lang="es-ES" sz="9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78197" y="2133680"/>
              <a:ext cx="1417754" cy="374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Novación del Banco Ats en Canadá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62897" y="2536581"/>
              <a:ext cx="1417754" cy="3757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TSX compra la Bolsa de Montreal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6" name="Rectangle 10"/>
            <p:cNvSpPr>
              <a:spLocks noChangeArrowheads="1"/>
            </p:cNvSpPr>
            <p:nvPr/>
          </p:nvSpPr>
          <p:spPr bwMode="auto">
            <a:xfrm>
              <a:off x="57798" y="2937783"/>
              <a:ext cx="1417754" cy="5117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CME y NYMEX confirman discusiones de fusión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7" name="Rectangle 11"/>
            <p:cNvSpPr>
              <a:spLocks noChangeArrowheads="1"/>
            </p:cNvSpPr>
            <p:nvPr/>
          </p:nvSpPr>
          <p:spPr bwMode="auto">
            <a:xfrm>
              <a:off x="62897" y="3471585"/>
              <a:ext cx="1417754" cy="3757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Fusión NYSE y Euronex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8" name="Rectangle 12"/>
            <p:cNvSpPr>
              <a:spLocks noChangeArrowheads="1"/>
            </p:cNvSpPr>
            <p:nvPr/>
          </p:nvSpPr>
          <p:spPr bwMode="auto">
            <a:xfrm>
              <a:off x="62897" y="3874487"/>
              <a:ext cx="1417754" cy="3757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IPO planeada por CBOE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9" name="Rectangle 13"/>
            <p:cNvSpPr>
              <a:spLocks noChangeArrowheads="1"/>
            </p:cNvSpPr>
            <p:nvPr/>
          </p:nvSpPr>
          <p:spPr bwMode="auto">
            <a:xfrm>
              <a:off x="49298" y="4279089"/>
              <a:ext cx="1417754" cy="2380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CME compra CBOT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0" name="Rectangle 14"/>
            <p:cNvSpPr>
              <a:spLocks noChangeArrowheads="1"/>
            </p:cNvSpPr>
            <p:nvPr/>
          </p:nvSpPr>
          <p:spPr bwMode="auto">
            <a:xfrm>
              <a:off x="49298" y="4338589"/>
              <a:ext cx="1417754" cy="6477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Nasdaq oferta por LSE después de la adquisición hostil del 29%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1" name="Rectangle 15"/>
            <p:cNvSpPr>
              <a:spLocks noChangeArrowheads="1"/>
            </p:cNvSpPr>
            <p:nvPr/>
          </p:nvSpPr>
          <p:spPr bwMode="auto">
            <a:xfrm>
              <a:off x="59498" y="5149493"/>
              <a:ext cx="1416054" cy="2380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ICE Adquiere NYBOT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2" name="Rectangle 16"/>
            <p:cNvSpPr>
              <a:spLocks noChangeArrowheads="1"/>
            </p:cNvSpPr>
            <p:nvPr/>
          </p:nvSpPr>
          <p:spPr bwMode="auto">
            <a:xfrm>
              <a:off x="35698" y="5567695"/>
              <a:ext cx="1416054" cy="2380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EUREX adquiere ISE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3" name="Rectangle 17"/>
            <p:cNvSpPr>
              <a:spLocks noChangeArrowheads="1"/>
            </p:cNvSpPr>
            <p:nvPr/>
          </p:nvSpPr>
          <p:spPr bwMode="auto">
            <a:xfrm>
              <a:off x="59498" y="5934896"/>
              <a:ext cx="1416054" cy="374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ICE hace una oferta por CBOT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4" name="Rectangle 18"/>
            <p:cNvSpPr>
              <a:spLocks noChangeArrowheads="1"/>
            </p:cNvSpPr>
            <p:nvPr/>
          </p:nvSpPr>
          <p:spPr bwMode="auto">
            <a:xfrm>
              <a:off x="1548649" y="5905996"/>
              <a:ext cx="1223960" cy="374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Nomura adquiere Instinet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046" name="Rectangle 19"/>
            <p:cNvSpPr>
              <a:spLocks noChangeArrowheads="1"/>
            </p:cNvSpPr>
            <p:nvPr/>
          </p:nvSpPr>
          <p:spPr bwMode="auto">
            <a:xfrm>
              <a:off x="2700338" y="5734050"/>
              <a:ext cx="1439862" cy="5746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PE">
                <a:latin typeface="Calibri" pitchFamily="34" charset="0"/>
              </a:endParaRPr>
            </a:p>
          </p:txBody>
        </p:sp>
        <p:sp>
          <p:nvSpPr>
            <p:cNvPr id="66" name="Rectangle 20"/>
            <p:cNvSpPr>
              <a:spLocks noChangeArrowheads="1"/>
            </p:cNvSpPr>
            <p:nvPr/>
          </p:nvSpPr>
          <p:spPr bwMode="auto">
            <a:xfrm>
              <a:off x="2828707" y="5747896"/>
              <a:ext cx="1295358" cy="3757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Fusión entre BOVESPA y BM&amp;F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7" name="Rectangle 21"/>
            <p:cNvSpPr>
              <a:spLocks noChangeArrowheads="1"/>
            </p:cNvSpPr>
            <p:nvPr/>
          </p:nvSpPr>
          <p:spPr bwMode="auto">
            <a:xfrm>
              <a:off x="2283025" y="5151192"/>
              <a:ext cx="936670" cy="5117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IPO BOVESPA &amp; BM&amp;f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8" name="Rectangle 22"/>
            <p:cNvSpPr>
              <a:spLocks noChangeArrowheads="1"/>
            </p:cNvSpPr>
            <p:nvPr/>
          </p:nvSpPr>
          <p:spPr bwMode="auto">
            <a:xfrm>
              <a:off x="2556716" y="4221289"/>
              <a:ext cx="934969" cy="2380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BMV IPO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050" name="Line 23"/>
            <p:cNvSpPr>
              <a:spLocks noChangeShapeType="1"/>
            </p:cNvSpPr>
            <p:nvPr/>
          </p:nvSpPr>
          <p:spPr bwMode="auto">
            <a:xfrm>
              <a:off x="1692275" y="3933825"/>
              <a:ext cx="86360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51" name="Rectangle 24"/>
            <p:cNvSpPr>
              <a:spLocks noChangeArrowheads="1"/>
            </p:cNvSpPr>
            <p:nvPr/>
          </p:nvSpPr>
          <p:spPr bwMode="auto">
            <a:xfrm>
              <a:off x="1476375" y="1557338"/>
              <a:ext cx="2519363" cy="503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s-PE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1" name="Rectangle 25"/>
            <p:cNvSpPr>
              <a:spLocks noChangeArrowheads="1"/>
            </p:cNvSpPr>
            <p:nvPr/>
          </p:nvSpPr>
          <p:spPr bwMode="auto">
            <a:xfrm>
              <a:off x="1533350" y="1657678"/>
              <a:ext cx="1152562" cy="374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TSX Joint Venture con ISE y ICE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2" name="Rectangle 26"/>
            <p:cNvSpPr>
              <a:spLocks noChangeArrowheads="1"/>
            </p:cNvSpPr>
            <p:nvPr/>
          </p:nvSpPr>
          <p:spPr bwMode="auto">
            <a:xfrm>
              <a:off x="2786208" y="1686577"/>
              <a:ext cx="1152562" cy="374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NASDAQ adquiere PHLX y BSX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3" name="Rectangle 27"/>
            <p:cNvSpPr>
              <a:spLocks noChangeArrowheads="1"/>
            </p:cNvSpPr>
            <p:nvPr/>
          </p:nvSpPr>
          <p:spPr bwMode="auto">
            <a:xfrm>
              <a:off x="3996569" y="1219076"/>
              <a:ext cx="934969" cy="105740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 dirty="0">
                  <a:solidFill>
                    <a:schemeClr val="bg1"/>
                  </a:solidFill>
                  <a:latin typeface="Calibri" pitchFamily="34" charset="0"/>
                </a:rPr>
                <a:t>Múltiples ofertas por LSE de NASDAQ, DB, ICAP, </a:t>
              </a:r>
              <a:r>
                <a:rPr lang="es-CO" sz="900" dirty="0" err="1">
                  <a:solidFill>
                    <a:schemeClr val="bg1"/>
                  </a:solidFill>
                  <a:latin typeface="Calibri" pitchFamily="34" charset="0"/>
                </a:rPr>
                <a:t>Euronext</a:t>
              </a:r>
              <a:r>
                <a:rPr lang="es-CO" sz="900" dirty="0">
                  <a:solidFill>
                    <a:schemeClr val="bg1"/>
                  </a:solidFill>
                  <a:latin typeface="Calibri" pitchFamily="34" charset="0"/>
                </a:rPr>
                <a:t>  y </a:t>
              </a:r>
              <a:r>
                <a:rPr lang="es-CO" sz="900" dirty="0" err="1">
                  <a:solidFill>
                    <a:schemeClr val="bg1"/>
                  </a:solidFill>
                  <a:latin typeface="Calibri" pitchFamily="34" charset="0"/>
                </a:rPr>
                <a:t>Macquarie</a:t>
              </a:r>
              <a:endParaRPr lang="es-ES" sz="9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055" name="Rectangle 28"/>
            <p:cNvSpPr>
              <a:spLocks noChangeArrowheads="1"/>
            </p:cNvSpPr>
            <p:nvPr/>
          </p:nvSpPr>
          <p:spPr bwMode="auto">
            <a:xfrm>
              <a:off x="1619250" y="6308725"/>
              <a:ext cx="5976938" cy="2159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PE">
                <a:latin typeface="Calibri" pitchFamily="34" charset="0"/>
              </a:endParaRPr>
            </a:p>
          </p:txBody>
        </p:sp>
        <p:sp>
          <p:nvSpPr>
            <p:cNvPr id="75" name="Rectangle 29"/>
            <p:cNvSpPr>
              <a:spLocks noChangeArrowheads="1"/>
            </p:cNvSpPr>
            <p:nvPr/>
          </p:nvSpPr>
          <p:spPr bwMode="auto">
            <a:xfrm>
              <a:off x="4960438" y="1545477"/>
              <a:ext cx="1297057" cy="5117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NASDAQ vende 28% de LSE a Bolsa de Ducai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6" name="Rectangle 30"/>
            <p:cNvSpPr>
              <a:spLocks noChangeArrowheads="1"/>
            </p:cNvSpPr>
            <p:nvPr/>
          </p:nvSpPr>
          <p:spPr bwMode="auto">
            <a:xfrm>
              <a:off x="3275792" y="2320680"/>
              <a:ext cx="1297058" cy="5117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NYSE adquiere AMEX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7" name="Rectangle 31"/>
            <p:cNvSpPr>
              <a:spLocks noChangeArrowheads="1"/>
            </p:cNvSpPr>
            <p:nvPr/>
          </p:nvSpPr>
          <p:spPr bwMode="auto">
            <a:xfrm>
              <a:off x="6328892" y="1540377"/>
              <a:ext cx="1366755" cy="510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LME considera opciones estratégicas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8" name="Rectangle 32"/>
            <p:cNvSpPr>
              <a:spLocks noChangeArrowheads="1"/>
            </p:cNvSpPr>
            <p:nvPr/>
          </p:nvSpPr>
          <p:spPr bwMode="auto">
            <a:xfrm>
              <a:off x="7727947" y="1548877"/>
              <a:ext cx="1366755" cy="5117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DB oferta por LSE, Euronext y BME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9" name="Rectangle 33"/>
            <p:cNvSpPr>
              <a:spLocks noChangeArrowheads="1"/>
            </p:cNvSpPr>
            <p:nvPr/>
          </p:nvSpPr>
          <p:spPr bwMode="auto">
            <a:xfrm>
              <a:off x="7236662" y="5734296"/>
              <a:ext cx="1582649" cy="5117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Sydney Futures Exchange se fusiona con AMX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0" name="Rectangle 34"/>
            <p:cNvSpPr>
              <a:spLocks noChangeArrowheads="1"/>
            </p:cNvSpPr>
            <p:nvPr/>
          </p:nvSpPr>
          <p:spPr bwMode="auto">
            <a:xfrm>
              <a:off x="3564783" y="4437189"/>
              <a:ext cx="1008068" cy="5117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NASDAQ - OMX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1" name="Rectangle 35"/>
            <p:cNvSpPr>
              <a:spLocks noChangeArrowheads="1"/>
            </p:cNvSpPr>
            <p:nvPr/>
          </p:nvSpPr>
          <p:spPr bwMode="auto">
            <a:xfrm>
              <a:off x="2570316" y="3272685"/>
              <a:ext cx="1569048" cy="2397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IPO DE NYMEX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2" name="Rectangle 36"/>
            <p:cNvSpPr>
              <a:spLocks noChangeArrowheads="1"/>
            </p:cNvSpPr>
            <p:nvPr/>
          </p:nvSpPr>
          <p:spPr bwMode="auto">
            <a:xfrm>
              <a:off x="5349724" y="3077183"/>
              <a:ext cx="1439853" cy="510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NSE vende participación a NYSE y otros 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3" name="Rectangle 37"/>
            <p:cNvSpPr>
              <a:spLocks noChangeArrowheads="1"/>
            </p:cNvSpPr>
            <p:nvPr/>
          </p:nvSpPr>
          <p:spPr bwMode="auto">
            <a:xfrm>
              <a:off x="2655313" y="3644986"/>
              <a:ext cx="1295358" cy="5117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IPO DE BME, Acercamiento con DB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4" name="Rectangle 38"/>
            <p:cNvSpPr>
              <a:spLocks noChangeArrowheads="1"/>
            </p:cNvSpPr>
            <p:nvPr/>
          </p:nvSpPr>
          <p:spPr bwMode="auto">
            <a:xfrm>
              <a:off x="6155498" y="3648386"/>
              <a:ext cx="1152562" cy="374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IPO Bolsa de Malasya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5" name="Rectangle 39"/>
            <p:cNvSpPr>
              <a:spLocks noChangeArrowheads="1"/>
            </p:cNvSpPr>
            <p:nvPr/>
          </p:nvSpPr>
          <p:spPr bwMode="auto">
            <a:xfrm>
              <a:off x="5120232" y="4292689"/>
              <a:ext cx="1152562" cy="374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MCX vende acciones a NYSE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6" name="Rectangle 40"/>
            <p:cNvSpPr>
              <a:spLocks noChangeArrowheads="1"/>
            </p:cNvSpPr>
            <p:nvPr/>
          </p:nvSpPr>
          <p:spPr bwMode="auto">
            <a:xfrm>
              <a:off x="6284694" y="4559590"/>
              <a:ext cx="1008068" cy="6477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Bolsa de Bombay vende participación a DB y SGX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7" name="Rectangle 41"/>
            <p:cNvSpPr>
              <a:spLocks noChangeArrowheads="1"/>
            </p:cNvSpPr>
            <p:nvPr/>
          </p:nvSpPr>
          <p:spPr bwMode="auto">
            <a:xfrm>
              <a:off x="5004636" y="5763195"/>
              <a:ext cx="1655746" cy="510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Hellenic Boad analiza alternativas estratégicas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8" name="Rectangle 42"/>
            <p:cNvSpPr>
              <a:spLocks noChangeArrowheads="1"/>
            </p:cNvSpPr>
            <p:nvPr/>
          </p:nvSpPr>
          <p:spPr bwMode="auto">
            <a:xfrm>
              <a:off x="3391388" y="4981192"/>
              <a:ext cx="1655746" cy="6477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WSE cambia su estructura de participación y se convierte en una compañía privada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9" name="Rectangle 43"/>
            <p:cNvSpPr>
              <a:spLocks noChangeArrowheads="1"/>
            </p:cNvSpPr>
            <p:nvPr/>
          </p:nvSpPr>
          <p:spPr bwMode="auto">
            <a:xfrm>
              <a:off x="7797644" y="4092088"/>
              <a:ext cx="1332756" cy="6477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SGX/CBOT “JADE” joint venture, ahora solamente administrado por SGX</a:t>
              </a: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90" name="Rectangle 44"/>
            <p:cNvSpPr>
              <a:spLocks noChangeArrowheads="1"/>
            </p:cNvSpPr>
            <p:nvPr/>
          </p:nvSpPr>
          <p:spPr bwMode="auto">
            <a:xfrm>
              <a:off x="7955739" y="3429085"/>
              <a:ext cx="1152562" cy="3740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KRX IPO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91" name="Rectangle 45"/>
            <p:cNvSpPr>
              <a:spLocks noChangeArrowheads="1"/>
            </p:cNvSpPr>
            <p:nvPr/>
          </p:nvSpPr>
          <p:spPr bwMode="auto">
            <a:xfrm>
              <a:off x="7437256" y="2349580"/>
              <a:ext cx="1693145" cy="92140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TSE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-Alianza estratégica con NYSE y LSE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-IPO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CO" sz="900">
                  <a:solidFill>
                    <a:schemeClr val="bg1"/>
                  </a:solidFill>
                  <a:latin typeface="Calibri" pitchFamily="34" charset="0"/>
                </a:rPr>
                <a:t>-5% de participación en SGX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9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9" name="48 Rectángulo"/>
          <p:cNvSpPr/>
          <p:nvPr/>
        </p:nvSpPr>
        <p:spPr>
          <a:xfrm>
            <a:off x="285720" y="1416594"/>
            <a:ext cx="53578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es-PE" b="1" dirty="0" smtClean="0">
                <a:latin typeface="Century Gothic" pitchFamily="34" charset="0"/>
              </a:rPr>
              <a:t>Integraciones y alianzas en el mundo</a:t>
            </a:r>
            <a:endParaRPr lang="es-PE" b="1" dirty="0"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 txBox="1">
            <a:spLocks/>
          </p:cNvSpPr>
          <p:nvPr/>
        </p:nvSpPr>
        <p:spPr bwMode="auto">
          <a:xfrm>
            <a:off x="214282" y="285728"/>
            <a:ext cx="3286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530225" marR="0" lvl="0" indent="-530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1.2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CRECIMIENTO DE LOS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MERCADOS INTEGRADOS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785735" y="2171525"/>
            <a:ext cx="3714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200" b="1" dirty="0">
                <a:latin typeface="+mj-lt"/>
              </a:rPr>
              <a:t>EVOLUCIÓN DE MONTOS NEGOCIADOS - BOLSAS COPENHAGEN, STOCKHOLM Y HELSINKI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000548" y="2171525"/>
            <a:ext cx="27860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200" b="1" dirty="0">
                <a:latin typeface="+mj-lt"/>
              </a:rPr>
              <a:t>EVOLUCIÓN DE MONTOS NEGOCIADOS </a:t>
            </a:r>
          </a:p>
          <a:p>
            <a:pPr algn="ctr">
              <a:defRPr/>
            </a:pPr>
            <a:r>
              <a:rPr lang="es-ES" sz="1200" b="1" dirty="0">
                <a:latin typeface="+mj-lt"/>
              </a:rPr>
              <a:t>MERCADO INTEGRADO</a:t>
            </a:r>
          </a:p>
        </p:txBody>
      </p:sp>
      <p:graphicFrame>
        <p:nvGraphicFramePr>
          <p:cNvPr id="13" name="2 Gráfico"/>
          <p:cNvGraphicFramePr/>
          <p:nvPr/>
        </p:nvGraphicFramePr>
        <p:xfrm>
          <a:off x="428596" y="2814661"/>
          <a:ext cx="8244000" cy="397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3428798" y="5075063"/>
            <a:ext cx="12858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latin typeface="+mj-lt"/>
              </a:rPr>
              <a:t>$0.5 Billones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428673" y="5100463"/>
            <a:ext cx="11096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400" b="1" dirty="0" err="1">
                <a:latin typeface="+mj-lt"/>
              </a:rPr>
              <a:t>Stockholm</a:t>
            </a:r>
            <a:r>
              <a:rPr lang="es-ES" sz="1400" b="1" dirty="0">
                <a:latin typeface="+mj-lt"/>
              </a:rPr>
              <a:t>:</a:t>
            </a:r>
          </a:p>
        </p:txBody>
      </p:sp>
      <p:sp>
        <p:nvSpPr>
          <p:cNvPr id="16" name="15 Flecha derecha"/>
          <p:cNvSpPr/>
          <p:nvPr/>
        </p:nvSpPr>
        <p:spPr>
          <a:xfrm>
            <a:off x="4786110" y="5171900"/>
            <a:ext cx="142875" cy="14287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6286298" y="2743025"/>
            <a:ext cx="20002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400" b="1" u="sng" dirty="0">
                <a:latin typeface="+mj-lt"/>
              </a:rPr>
              <a:t>NASDAQ OMX NORDIC: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6441873" y="3157363"/>
            <a:ext cx="11430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latin typeface="+mj-lt"/>
              </a:rPr>
              <a:t>$2 Billones</a:t>
            </a:r>
          </a:p>
        </p:txBody>
      </p:sp>
      <p:sp>
        <p:nvSpPr>
          <p:cNvPr id="21" name="20 Flecha izquierda"/>
          <p:cNvSpPr/>
          <p:nvPr/>
        </p:nvSpPr>
        <p:spPr>
          <a:xfrm>
            <a:off x="7857923" y="3243088"/>
            <a:ext cx="214312" cy="214312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22" name="21 Conector recto"/>
          <p:cNvCxnSpPr/>
          <p:nvPr/>
        </p:nvCxnSpPr>
        <p:spPr>
          <a:xfrm rot="16200000" flipH="1">
            <a:off x="4498773" y="4670250"/>
            <a:ext cx="3690938" cy="2698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6565698" y="4755975"/>
            <a:ext cx="142875" cy="12144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6916535" y="4457525"/>
            <a:ext cx="144463" cy="15128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5" name="24 Rectángulo"/>
          <p:cNvSpPr/>
          <p:nvPr/>
        </p:nvSpPr>
        <p:spPr>
          <a:xfrm>
            <a:off x="7253085" y="3886025"/>
            <a:ext cx="144463" cy="20843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6" name="25 Rectángulo"/>
          <p:cNvSpPr/>
          <p:nvPr/>
        </p:nvSpPr>
        <p:spPr>
          <a:xfrm>
            <a:off x="7597573" y="3171650"/>
            <a:ext cx="144462" cy="27987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7954760" y="3886025"/>
            <a:ext cx="144463" cy="20843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8" name="27 Rectángulo"/>
          <p:cNvSpPr/>
          <p:nvPr/>
        </p:nvSpPr>
        <p:spPr>
          <a:xfrm>
            <a:off x="8311948" y="4886150"/>
            <a:ext cx="144462" cy="10842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 Gráfico"/>
          <p:cNvGraphicFramePr/>
          <p:nvPr/>
        </p:nvGraphicFramePr>
        <p:xfrm>
          <a:off x="428596" y="2595586"/>
          <a:ext cx="79629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219" name="4 CuadroTexto"/>
          <p:cNvSpPr txBox="1">
            <a:spLocks noChangeArrowheads="1"/>
          </p:cNvSpPr>
          <p:nvPr/>
        </p:nvSpPr>
        <p:spPr bwMode="auto">
          <a:xfrm>
            <a:off x="1428750" y="2286000"/>
            <a:ext cx="3714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>
                <a:latin typeface="Century Gothic" pitchFamily="34" charset="0"/>
              </a:rPr>
              <a:t>EVOLUCIÓN DE MONTOS NEGOCIADOS - </a:t>
            </a:r>
            <a:r>
              <a:rPr lang="es-ES" sz="1200" b="1">
                <a:latin typeface="Century Gothic" pitchFamily="34" charset="0"/>
              </a:rPr>
              <a:t>BOLSAS AMSTERDAM, BRUSELAS, LISBOA Y PARIS</a:t>
            </a:r>
          </a:p>
        </p:txBody>
      </p:sp>
      <p:sp>
        <p:nvSpPr>
          <p:cNvPr id="9220" name="6 CuadroTexto"/>
          <p:cNvSpPr txBox="1">
            <a:spLocks noChangeArrowheads="1"/>
          </p:cNvSpPr>
          <p:nvPr/>
        </p:nvSpPr>
        <p:spPr bwMode="auto">
          <a:xfrm>
            <a:off x="5072063" y="2286000"/>
            <a:ext cx="33575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>
                <a:latin typeface="Century Gothic" pitchFamily="34" charset="0"/>
              </a:rPr>
              <a:t>EVOLUCIÓN DE MONTOS NEGOCIADOS </a:t>
            </a:r>
          </a:p>
          <a:p>
            <a:pPr algn="ctr"/>
            <a:r>
              <a:rPr lang="es-ES" sz="1200" b="1">
                <a:latin typeface="Century Gothic" pitchFamily="34" charset="0"/>
              </a:rPr>
              <a:t>MERCADO INTEGRADO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643570" y="3286124"/>
            <a:ext cx="12144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latin typeface="+mj-lt"/>
              </a:rPr>
              <a:t>$5 Billones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786188" y="4910138"/>
            <a:ext cx="10001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latin typeface="+mj-lt"/>
              </a:rPr>
              <a:t>$1 Billón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252788" y="4935538"/>
            <a:ext cx="7143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latin typeface="+mj-lt"/>
              </a:rPr>
              <a:t>Paris: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521325" y="2835274"/>
            <a:ext cx="15509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u="sng" dirty="0">
                <a:latin typeface="+mj-lt"/>
              </a:rPr>
              <a:t>NYSE </a:t>
            </a:r>
            <a:r>
              <a:rPr lang="es-ES" sz="1400" b="1" u="sng" dirty="0" smtClean="0">
                <a:latin typeface="+mj-lt"/>
              </a:rPr>
              <a:t>EURONEXT EUROPE: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400" b="1" u="sng" dirty="0" smtClean="0"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400" b="1" u="sng" dirty="0">
              <a:latin typeface="+mj-lt"/>
            </a:endParaRPr>
          </a:p>
        </p:txBody>
      </p:sp>
      <p:sp>
        <p:nvSpPr>
          <p:cNvPr id="12" name="11 Flecha derecha"/>
          <p:cNvSpPr/>
          <p:nvPr/>
        </p:nvSpPr>
        <p:spPr>
          <a:xfrm>
            <a:off x="7118350" y="3059113"/>
            <a:ext cx="142875" cy="14287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3" name="12 Flecha derecha"/>
          <p:cNvSpPr/>
          <p:nvPr/>
        </p:nvSpPr>
        <p:spPr>
          <a:xfrm>
            <a:off x="4714875" y="5248275"/>
            <a:ext cx="142875" cy="14287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227" name="1 Título"/>
          <p:cNvSpPr>
            <a:spLocks noGrp="1"/>
          </p:cNvSpPr>
          <p:nvPr>
            <p:ph type="title"/>
          </p:nvPr>
        </p:nvSpPr>
        <p:spPr>
          <a:xfrm>
            <a:off x="357188" y="357188"/>
            <a:ext cx="3286125" cy="1428750"/>
          </a:xfrm>
        </p:spPr>
        <p:txBody>
          <a:bodyPr/>
          <a:lstStyle/>
          <a:p>
            <a:pPr marL="530225" indent="-530225" algn="l"/>
            <a:r>
              <a:rPr lang="es-PE" dirty="0" smtClean="0"/>
              <a:t>1.3 </a:t>
            </a:r>
            <a:r>
              <a:rPr lang="es-ES" dirty="0" smtClean="0"/>
              <a:t>CRECIMIENTO DE LOS </a:t>
            </a:r>
            <a:r>
              <a:rPr lang="es-ES" b="1" dirty="0" smtClean="0"/>
              <a:t>MERCADOS INTEGRADOS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813" y="1"/>
            <a:ext cx="9191626" cy="688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2285984" y="1428736"/>
            <a:ext cx="450059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latin typeface="Arial Black" pitchFamily="34" charset="0"/>
              </a:rPr>
              <a:t>¿COMO LUCE?</a:t>
            </a:r>
            <a:endParaRPr lang="es-ES" sz="3200" b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207963" y="285750"/>
            <a:ext cx="3786187" cy="1428750"/>
          </a:xfrm>
        </p:spPr>
        <p:txBody>
          <a:bodyPr/>
          <a:lstStyle/>
          <a:p>
            <a:pPr marL="531813" indent="-531813" algn="l" eaLnBrk="1" hangingPunct="1"/>
            <a:r>
              <a:rPr lang="es-PE" smtClean="0">
                <a:latin typeface="Century Gothic" charset="0"/>
              </a:rPr>
              <a:t>2.1 EN </a:t>
            </a:r>
            <a:r>
              <a:rPr lang="es-PE" b="1" smtClean="0">
                <a:latin typeface="Century Gothic" charset="0"/>
              </a:rPr>
              <a:t>NÚMERO </a:t>
            </a:r>
            <a:r>
              <a:rPr lang="es-PE" smtClean="0">
                <a:latin typeface="Century Gothic" charset="0"/>
              </a:rPr>
              <a:t>DE EMISORES</a:t>
            </a:r>
            <a:endParaRPr lang="es-ES" smtClean="0">
              <a:latin typeface="Century Gothic" charset="0"/>
            </a:endParaRPr>
          </a:p>
        </p:txBody>
      </p:sp>
      <p:pic>
        <p:nvPicPr>
          <p:cNvPr id="13315" name="Picture 5" descr="Grafica-8(2).jpg"/>
          <p:cNvPicPr>
            <a:picLocks noChangeAspect="1"/>
          </p:cNvPicPr>
          <p:nvPr/>
        </p:nvPicPr>
        <p:blipFill>
          <a:blip r:embed="rId2" cstate="print"/>
          <a:srcRect l="6931" t="15517" r="8911" b="3336"/>
          <a:stretch>
            <a:fillRect/>
          </a:stretch>
        </p:blipFill>
        <p:spPr bwMode="auto">
          <a:xfrm>
            <a:off x="1217635" y="2057400"/>
            <a:ext cx="664051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6858016" y="6286520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err="1" smtClean="0"/>
              <a:t>Dic</a:t>
            </a:r>
            <a:r>
              <a:rPr lang="es-CO" dirty="0" smtClean="0"/>
              <a:t> 2009</a:t>
            </a:r>
            <a:endParaRPr 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207963" y="285750"/>
            <a:ext cx="3786187" cy="1428750"/>
          </a:xfrm>
        </p:spPr>
        <p:txBody>
          <a:bodyPr/>
          <a:lstStyle/>
          <a:p>
            <a:pPr marL="531813" indent="-531813" algn="l" eaLnBrk="1" hangingPunct="1"/>
            <a:r>
              <a:rPr lang="es-PE" smtClean="0">
                <a:latin typeface="Century Gothic" charset="0"/>
              </a:rPr>
              <a:t>2.1 EN </a:t>
            </a:r>
            <a:r>
              <a:rPr lang="es-PE" b="1" smtClean="0">
                <a:latin typeface="Century Gothic" charset="0"/>
              </a:rPr>
              <a:t>NÚMERO </a:t>
            </a:r>
            <a:r>
              <a:rPr lang="es-PE" smtClean="0">
                <a:latin typeface="Century Gothic" charset="0"/>
              </a:rPr>
              <a:t>DE EMISORES</a:t>
            </a:r>
            <a:endParaRPr lang="es-ES" smtClean="0">
              <a:latin typeface="Century Gothic" charset="0"/>
            </a:endParaRPr>
          </a:p>
        </p:txBody>
      </p:sp>
      <p:pic>
        <p:nvPicPr>
          <p:cNvPr id="13315" name="Picture 3" descr="Grafica-8b(2).jpg"/>
          <p:cNvPicPr>
            <a:picLocks noChangeAspect="1"/>
          </p:cNvPicPr>
          <p:nvPr/>
        </p:nvPicPr>
        <p:blipFill>
          <a:blip r:embed="rId2" cstate="print"/>
          <a:srcRect l="6667" t="22232" r="10001" b="3288"/>
          <a:stretch>
            <a:fillRect/>
          </a:stretch>
        </p:blipFill>
        <p:spPr bwMode="auto">
          <a:xfrm>
            <a:off x="990600" y="2057400"/>
            <a:ext cx="71643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6929454" y="6215082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err="1" smtClean="0"/>
              <a:t>Dic</a:t>
            </a:r>
            <a:r>
              <a:rPr lang="es-CO" dirty="0" smtClean="0"/>
              <a:t> 2009</a:t>
            </a:r>
            <a:endParaRPr 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207963" y="285750"/>
            <a:ext cx="3786187" cy="1428750"/>
          </a:xfrm>
        </p:spPr>
        <p:txBody>
          <a:bodyPr/>
          <a:lstStyle/>
          <a:p>
            <a:pPr marL="531813" indent="-531813" algn="l" eaLnBrk="1" hangingPunct="1"/>
            <a:r>
              <a:rPr lang="es-PE" smtClean="0">
                <a:latin typeface="Century Gothic" charset="0"/>
              </a:rPr>
              <a:t>2.2 EN </a:t>
            </a:r>
            <a:r>
              <a:rPr lang="es-PE" b="1" smtClean="0">
                <a:latin typeface="Century Gothic" charset="0"/>
              </a:rPr>
              <a:t>CAPITALIZACIÓN </a:t>
            </a:r>
            <a:r>
              <a:rPr lang="es-PE" smtClean="0">
                <a:latin typeface="Century Gothic" charset="0"/>
              </a:rPr>
              <a:t>DE MERCADO</a:t>
            </a:r>
            <a:endParaRPr lang="es-ES" b="1" smtClean="0">
              <a:latin typeface="Century Gothic" charset="0"/>
            </a:endParaRPr>
          </a:p>
        </p:txBody>
      </p:sp>
      <p:pic>
        <p:nvPicPr>
          <p:cNvPr id="13315" name="Picture 3" descr="Grafica-10a.jpg"/>
          <p:cNvPicPr>
            <a:picLocks noChangeAspect="1"/>
          </p:cNvPicPr>
          <p:nvPr/>
        </p:nvPicPr>
        <p:blipFill>
          <a:blip r:embed="rId2" cstate="print"/>
          <a:srcRect l="7500" t="14452" r="10834" b="12183"/>
          <a:stretch>
            <a:fillRect/>
          </a:stretch>
        </p:blipFill>
        <p:spPr bwMode="auto">
          <a:xfrm>
            <a:off x="990600" y="2060575"/>
            <a:ext cx="7010400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6 Grupo"/>
          <p:cNvGrpSpPr/>
          <p:nvPr/>
        </p:nvGrpSpPr>
        <p:grpSpPr>
          <a:xfrm>
            <a:off x="5519117" y="6286520"/>
            <a:ext cx="2767659" cy="369332"/>
            <a:chOff x="5519117" y="6286520"/>
            <a:chExt cx="2767659" cy="369332"/>
          </a:xfrm>
        </p:grpSpPr>
        <p:sp>
          <p:nvSpPr>
            <p:cNvPr id="4" name="3 CuadroTexto"/>
            <p:cNvSpPr txBox="1"/>
            <p:nvPr/>
          </p:nvSpPr>
          <p:spPr>
            <a:xfrm>
              <a:off x="7191604" y="6286520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err="1" smtClean="0"/>
                <a:t>Dic</a:t>
              </a:r>
              <a:r>
                <a:rPr lang="es-CO" dirty="0" smtClean="0"/>
                <a:t> 2009</a:t>
              </a:r>
              <a:endParaRPr lang="es-ES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5519117" y="6286520"/>
              <a:ext cx="1967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USD $ Millones/  </a:t>
              </a:r>
              <a:endParaRPr lang="es-ES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>
          <a:xfrm>
            <a:off x="207963" y="285750"/>
            <a:ext cx="3786187" cy="1428750"/>
          </a:xfrm>
        </p:spPr>
        <p:txBody>
          <a:bodyPr/>
          <a:lstStyle/>
          <a:p>
            <a:pPr marL="531813" indent="-531813" algn="l" eaLnBrk="1" hangingPunct="1"/>
            <a:r>
              <a:rPr lang="es-PE" smtClean="0">
                <a:latin typeface="Century Gothic" charset="0"/>
              </a:rPr>
              <a:t>2.2 EN </a:t>
            </a:r>
            <a:r>
              <a:rPr lang="es-PE" b="1" smtClean="0">
                <a:latin typeface="Century Gothic" charset="0"/>
              </a:rPr>
              <a:t>CAPITALIZACIÓN </a:t>
            </a:r>
            <a:r>
              <a:rPr lang="es-PE" smtClean="0">
                <a:latin typeface="Century Gothic" charset="0"/>
              </a:rPr>
              <a:t>DE MERCADO</a:t>
            </a:r>
            <a:endParaRPr lang="es-ES" b="1" smtClean="0">
              <a:latin typeface="Century Gothic" charset="0"/>
            </a:endParaRPr>
          </a:p>
        </p:txBody>
      </p:sp>
      <p:pic>
        <p:nvPicPr>
          <p:cNvPr id="3075" name="Picture 3" descr="Grafica-10b.jpg"/>
          <p:cNvPicPr>
            <a:picLocks noChangeAspect="1"/>
          </p:cNvPicPr>
          <p:nvPr/>
        </p:nvPicPr>
        <p:blipFill>
          <a:blip r:embed="rId2" cstate="print"/>
          <a:srcRect l="6667" t="19708" r="11667" b="3288"/>
          <a:stretch>
            <a:fillRect/>
          </a:stretch>
        </p:blipFill>
        <p:spPr bwMode="auto">
          <a:xfrm>
            <a:off x="1143000" y="2032000"/>
            <a:ext cx="6827838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3 Grupo"/>
          <p:cNvGrpSpPr/>
          <p:nvPr/>
        </p:nvGrpSpPr>
        <p:grpSpPr>
          <a:xfrm>
            <a:off x="5590555" y="6215082"/>
            <a:ext cx="2767659" cy="369332"/>
            <a:chOff x="5519117" y="6286520"/>
            <a:chExt cx="2767659" cy="369332"/>
          </a:xfrm>
        </p:grpSpPr>
        <p:sp>
          <p:nvSpPr>
            <p:cNvPr id="5" name="4 CuadroTexto"/>
            <p:cNvSpPr txBox="1"/>
            <p:nvPr/>
          </p:nvSpPr>
          <p:spPr>
            <a:xfrm>
              <a:off x="7191604" y="6286520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err="1" smtClean="0"/>
                <a:t>Dic</a:t>
              </a:r>
              <a:r>
                <a:rPr lang="es-CO" dirty="0" smtClean="0"/>
                <a:t> 2009</a:t>
              </a:r>
              <a:endParaRPr lang="es-ES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5519117" y="6286520"/>
              <a:ext cx="1967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USD $ Millones/  </a:t>
              </a:r>
              <a:endParaRPr lang="es-ES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207963" y="285750"/>
            <a:ext cx="3786187" cy="1428750"/>
          </a:xfrm>
        </p:spPr>
        <p:txBody>
          <a:bodyPr/>
          <a:lstStyle/>
          <a:p>
            <a:pPr marL="531813" indent="-531813" algn="l" eaLnBrk="1" hangingPunct="1"/>
            <a:r>
              <a:rPr lang="es-PE" smtClean="0">
                <a:latin typeface="Century Gothic" charset="0"/>
              </a:rPr>
              <a:t>2.3 EN </a:t>
            </a:r>
            <a:r>
              <a:rPr lang="es-PE" b="1" smtClean="0">
                <a:latin typeface="Century Gothic" charset="0"/>
              </a:rPr>
              <a:t>NEGOCIACIÓN </a:t>
            </a:r>
            <a:r>
              <a:rPr lang="es-PE" smtClean="0">
                <a:latin typeface="Century Gothic" charset="0"/>
              </a:rPr>
              <a:t>EN LA REGIÓN</a:t>
            </a:r>
            <a:endParaRPr lang="es-ES" b="1" smtClean="0">
              <a:latin typeface="Century Gothic" charset="0"/>
            </a:endParaRPr>
          </a:p>
        </p:txBody>
      </p:sp>
      <p:pic>
        <p:nvPicPr>
          <p:cNvPr id="13315" name="Picture 4" descr="Grafica-9b.jpg"/>
          <p:cNvPicPr>
            <a:picLocks noChangeAspect="1"/>
          </p:cNvPicPr>
          <p:nvPr/>
        </p:nvPicPr>
        <p:blipFill>
          <a:blip r:embed="rId2" cstate="print"/>
          <a:srcRect l="7500" t="14542" r="6102" b="12228"/>
          <a:stretch>
            <a:fillRect/>
          </a:stretch>
        </p:blipFill>
        <p:spPr bwMode="auto">
          <a:xfrm>
            <a:off x="914400" y="2133600"/>
            <a:ext cx="7315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4 Grupo"/>
          <p:cNvGrpSpPr/>
          <p:nvPr/>
        </p:nvGrpSpPr>
        <p:grpSpPr>
          <a:xfrm>
            <a:off x="5661993" y="6286520"/>
            <a:ext cx="2370114" cy="369332"/>
            <a:chOff x="5519117" y="6286520"/>
            <a:chExt cx="2370114" cy="369332"/>
          </a:xfrm>
        </p:grpSpPr>
        <p:sp>
          <p:nvSpPr>
            <p:cNvPr id="6" name="5 CuadroTexto"/>
            <p:cNvSpPr txBox="1"/>
            <p:nvPr/>
          </p:nvSpPr>
          <p:spPr>
            <a:xfrm>
              <a:off x="7191604" y="6286520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2009</a:t>
              </a:r>
              <a:endParaRPr lang="es-ES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5519117" y="6286520"/>
              <a:ext cx="1967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USD $ Millones/  </a:t>
              </a:r>
              <a:endParaRPr lang="es-ES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207963" y="285750"/>
            <a:ext cx="3786187" cy="1428750"/>
          </a:xfrm>
        </p:spPr>
        <p:txBody>
          <a:bodyPr/>
          <a:lstStyle/>
          <a:p>
            <a:pPr marL="531813" indent="-531813" algn="l" eaLnBrk="1" hangingPunct="1"/>
            <a:r>
              <a:rPr lang="es-PE" smtClean="0">
                <a:latin typeface="Century Gothic" charset="0"/>
              </a:rPr>
              <a:t>2.3 EN </a:t>
            </a:r>
            <a:r>
              <a:rPr lang="es-PE" b="1" smtClean="0">
                <a:latin typeface="Century Gothic" charset="0"/>
              </a:rPr>
              <a:t>NEGOCIACIÓN </a:t>
            </a:r>
            <a:r>
              <a:rPr lang="es-PE" smtClean="0">
                <a:latin typeface="Century Gothic" charset="0"/>
              </a:rPr>
              <a:t>EN LA REGIÓN</a:t>
            </a:r>
            <a:endParaRPr lang="es-ES" b="1" smtClean="0">
              <a:latin typeface="Century Gothic" charset="0"/>
            </a:endParaRPr>
          </a:p>
        </p:txBody>
      </p:sp>
      <p:pic>
        <p:nvPicPr>
          <p:cNvPr id="13315" name="Picture 4" descr="Grafica-9a.jpg"/>
          <p:cNvPicPr>
            <a:picLocks noChangeAspect="1"/>
          </p:cNvPicPr>
          <p:nvPr/>
        </p:nvPicPr>
        <p:blipFill>
          <a:blip r:embed="rId2" cstate="print"/>
          <a:srcRect l="6596" t="14590" r="12978" b="3149"/>
          <a:stretch>
            <a:fillRect/>
          </a:stretch>
        </p:blipFill>
        <p:spPr bwMode="auto">
          <a:xfrm>
            <a:off x="1295400" y="2057400"/>
            <a:ext cx="62611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4 Grupo"/>
          <p:cNvGrpSpPr/>
          <p:nvPr/>
        </p:nvGrpSpPr>
        <p:grpSpPr>
          <a:xfrm>
            <a:off x="5661993" y="6143644"/>
            <a:ext cx="2370114" cy="369332"/>
            <a:chOff x="5519117" y="6286520"/>
            <a:chExt cx="2370114" cy="369332"/>
          </a:xfrm>
        </p:grpSpPr>
        <p:sp>
          <p:nvSpPr>
            <p:cNvPr id="6" name="5 CuadroTexto"/>
            <p:cNvSpPr txBox="1"/>
            <p:nvPr/>
          </p:nvSpPr>
          <p:spPr>
            <a:xfrm>
              <a:off x="7191604" y="6286520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2009</a:t>
              </a:r>
              <a:endParaRPr lang="es-ES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5519117" y="6286520"/>
              <a:ext cx="1967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USD $ Millones/  </a:t>
              </a:r>
              <a:endParaRPr lang="es-ES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>
          <a:xfrm>
            <a:off x="357188" y="214313"/>
            <a:ext cx="3286125" cy="1428750"/>
          </a:xfrm>
        </p:spPr>
        <p:txBody>
          <a:bodyPr/>
          <a:lstStyle/>
          <a:p>
            <a:r>
              <a:rPr lang="es-PE" dirty="0" smtClean="0"/>
              <a:t>2.6 </a:t>
            </a:r>
            <a:r>
              <a:rPr lang="es-PE" b="1" dirty="0" smtClean="0"/>
              <a:t>EMISORES </a:t>
            </a:r>
            <a:r>
              <a:rPr lang="es-PE" dirty="0" smtClean="0"/>
              <a:t>DE LA INTEGRACIÓN</a:t>
            </a:r>
            <a:endParaRPr lang="es-ES" dirty="0" smtClean="0"/>
          </a:p>
        </p:txBody>
      </p:sp>
      <p:pic>
        <p:nvPicPr>
          <p:cNvPr id="30" name="Picture 10" descr="http://t2.gstatic.com/images?q=tbn:4FjaL6OJ8U5psM%3Ahttp://iedenchile.files.wordpress.com/2008/09/endesa-log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3995738"/>
            <a:ext cx="122396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6" descr="http://t3.gstatic.com/images?q=tbn:M3Yz9nB3-vaLAM%3Ahttp://www.globalsap.cl/images/logos/logo_cencosud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6000768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0" descr="http://t3.gstatic.com/images?q=tbn:M2yDdKmp_tjmaM%3Ahttp://3.bp.blogspot.com/_zf_uYhDVjMc/Shsl5CoVGsI/AAAAAAAAAeI/Pg0n_x2jQLA/s400/logo_fasa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 l="15439" t="16667" r="18947" b="25000"/>
          <a:stretch>
            <a:fillRect/>
          </a:stretch>
        </p:blipFill>
        <p:spPr bwMode="auto">
          <a:xfrm>
            <a:off x="1785918" y="4071942"/>
            <a:ext cx="1143000" cy="533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3" name="Picture 2" descr="http://t1.gstatic.com/images?q=tbn:HZKdT9fz8YqnpM%3Ahttp://www.horizon-ultra.com/ImagesSupp/Banfi/ConchaYtoroLogo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2910" y="5214950"/>
            <a:ext cx="1071562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 descr="http://www.google.com.pe/images?q=tbn:-EO_7kChC8kNxM::www.ciudadaccesible.cl/images/stories/lan-logo.jpg&amp;h=84&amp;w=126&amp;usg=__YOgzynBfykBkQcZjVz_ZE9OeFX0=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85918" y="3429000"/>
            <a:ext cx="107156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4" descr="http://t2.gstatic.com/images?q=tbn:9luueRB_Zh8vQM%3Ahttp://usuarios.lycos.es/blursitalait/hpbimg/Logo%2520Ripley.JP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063" y="3424238"/>
            <a:ext cx="1223962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 descr="http://t1.gstatic.com/images?q=tbn:zjsx5Ztx5E2B4M%3Ahttp://www.vitanet.cl/imagenes/logo_falabella2.jp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71500" y="4710113"/>
            <a:ext cx="1152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8" descr="http://t0.gstatic.com/images?q=tbn:w0oAoNkd-FfjoM%3Ahttp://pepelotas.files.wordpress.com/2009/04/colo-colo1.jp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785938" y="4638676"/>
            <a:ext cx="108108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6" descr="ECOPETROL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 r="20338" b="-4349"/>
          <a:stretch>
            <a:fillRect/>
          </a:stretch>
        </p:blipFill>
        <p:spPr bwMode="auto">
          <a:xfrm>
            <a:off x="3428992" y="3286124"/>
            <a:ext cx="114300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357188" y="2143116"/>
            <a:ext cx="2519362" cy="214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/>
              <a:t>CHILENOS</a:t>
            </a:r>
            <a:r>
              <a:rPr lang="en-US" dirty="0"/>
              <a:t> </a:t>
            </a:r>
          </a:p>
        </p:txBody>
      </p: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3286125" y="2143116"/>
            <a:ext cx="2571750" cy="214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/>
              <a:t>COLOMBIANOS</a:t>
            </a:r>
            <a:r>
              <a:rPr lang="en-US" dirty="0"/>
              <a:t> </a:t>
            </a:r>
          </a:p>
        </p:txBody>
      </p:sp>
      <p:pic>
        <p:nvPicPr>
          <p:cNvPr id="41" name="Picture 4" descr="BANCOLOMBIA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/>
          <a:srcRect r="15202" b="3700"/>
          <a:stretch>
            <a:fillRect/>
          </a:stretch>
        </p:blipFill>
        <p:spPr bwMode="auto">
          <a:xfrm>
            <a:off x="3500430" y="4000480"/>
            <a:ext cx="1091435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6500813" y="2143116"/>
            <a:ext cx="2428875" cy="2143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/>
              <a:t>PERUANOS</a:t>
            </a:r>
            <a:r>
              <a:rPr lang="en-US" dirty="0"/>
              <a:t> </a:t>
            </a: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2" cstate="print"/>
          <a:srcRect l="6516" r="8794"/>
          <a:stretch>
            <a:fillRect/>
          </a:stretch>
        </p:blipFill>
        <p:spPr bwMode="auto">
          <a:xfrm>
            <a:off x="6500813" y="4098926"/>
            <a:ext cx="10715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23" cstate="print"/>
          <a:srcRect l="9274" t="6834" r="7245" b="5292"/>
          <a:stretch>
            <a:fillRect/>
          </a:stretch>
        </p:blipFill>
        <p:spPr bwMode="auto">
          <a:xfrm>
            <a:off x="7643813" y="4098926"/>
            <a:ext cx="114300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6500826" y="5357826"/>
            <a:ext cx="107157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8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500813" y="3424238"/>
            <a:ext cx="1071562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7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7643834" y="6000768"/>
            <a:ext cx="11874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0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7643834" y="4786322"/>
            <a:ext cx="114300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1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7643813" y="5384801"/>
            <a:ext cx="116998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55 Imagen" descr="buenaventura.gif"/>
          <p:cNvPicPr>
            <a:picLocks noChangeAspect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7643813" y="3384551"/>
            <a:ext cx="1143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2" descr="http://upload.wikimedia.org/wikipedia/commons/thumb/7/78/Flag_of_Chile.svg/120px-Flag_of_Chile.svg.png"/>
          <p:cNvPicPr>
            <a:picLocks noChangeAspect="1" noChangeArrowheads="1"/>
          </p:cNvPicPr>
          <p:nvPr/>
        </p:nvPicPr>
        <p:blipFill>
          <a:blip r:embed="rId30" r:link="rId31" cstate="print"/>
          <a:srcRect/>
          <a:stretch>
            <a:fillRect/>
          </a:stretch>
        </p:blipFill>
        <p:spPr bwMode="auto">
          <a:xfrm>
            <a:off x="1214414" y="2428868"/>
            <a:ext cx="857244" cy="571497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2" name="Picture 9" descr="http://www.losmejoresdestinos.com/destinos/cartagena/bandera_colombia.gif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4214810" y="2428868"/>
            <a:ext cx="857256" cy="595376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3" name="Picture 3" descr="http://upload.wikimedia.org/wikipedia/commons/thumb/c/cf/Flag_of_Peru.svg/120px-Flag_of_Peru.svg.png"/>
          <p:cNvPicPr>
            <a:picLocks noChangeAspect="1" noChangeArrowheads="1"/>
          </p:cNvPicPr>
          <p:nvPr/>
        </p:nvPicPr>
        <p:blipFill>
          <a:blip r:embed="rId33" r:link="rId34" cstate="print"/>
          <a:srcRect/>
          <a:stretch>
            <a:fillRect/>
          </a:stretch>
        </p:blipFill>
        <p:spPr bwMode="auto">
          <a:xfrm>
            <a:off x="7358082" y="2428882"/>
            <a:ext cx="857257" cy="571504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4" name="53 Imagen" descr="Tablemac.jpg"/>
          <p:cNvPicPr>
            <a:picLocks noChangeAspect="1"/>
          </p:cNvPicPr>
          <p:nvPr/>
        </p:nvPicPr>
        <p:blipFill>
          <a:blip r:embed="rId35" cstate="print"/>
          <a:srcRect t="30581" b="15901"/>
          <a:stretch>
            <a:fillRect/>
          </a:stretch>
        </p:blipFill>
        <p:spPr>
          <a:xfrm>
            <a:off x="4500562" y="3500438"/>
            <a:ext cx="1214446" cy="500066"/>
          </a:xfrm>
          <a:prstGeom prst="rect">
            <a:avLst/>
          </a:prstGeom>
        </p:spPr>
      </p:pic>
      <p:pic>
        <p:nvPicPr>
          <p:cNvPr id="55" name="54 Imagen" descr="Fabricato.JP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4599296" y="4000504"/>
            <a:ext cx="1071570" cy="500090"/>
          </a:xfrm>
          <a:prstGeom prst="rect">
            <a:avLst/>
          </a:prstGeom>
        </p:spPr>
      </p:pic>
      <p:pic>
        <p:nvPicPr>
          <p:cNvPr id="56" name="55 Imagen" descr="logoargos.gif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>
            <a:off x="3428992" y="5334018"/>
            <a:ext cx="1143008" cy="612000"/>
          </a:xfrm>
          <a:prstGeom prst="rect">
            <a:avLst/>
          </a:prstGeom>
        </p:spPr>
      </p:pic>
      <p:pic>
        <p:nvPicPr>
          <p:cNvPr id="57" name="56 Imagen" descr="isagen.jp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>
            <a:off x="4572000" y="5334018"/>
            <a:ext cx="1143008" cy="642942"/>
          </a:xfrm>
          <a:prstGeom prst="rect">
            <a:avLst/>
          </a:prstGeom>
        </p:spPr>
      </p:pic>
      <p:pic>
        <p:nvPicPr>
          <p:cNvPr id="58" name="57 Imagen" descr="etb.jpg"/>
          <p:cNvPicPr>
            <a:picLocks noChangeAspect="1"/>
          </p:cNvPicPr>
          <p:nvPr/>
        </p:nvPicPr>
        <p:blipFill>
          <a:blip r:embed="rId39" cstate="print"/>
          <a:srcRect t="28000"/>
          <a:stretch>
            <a:fillRect/>
          </a:stretch>
        </p:blipFill>
        <p:spPr>
          <a:xfrm>
            <a:off x="4572000" y="4588482"/>
            <a:ext cx="1071570" cy="642942"/>
          </a:xfrm>
          <a:prstGeom prst="rect">
            <a:avLst/>
          </a:prstGeom>
        </p:spPr>
      </p:pic>
      <p:pic>
        <p:nvPicPr>
          <p:cNvPr id="59" name="58 Imagen" descr="enka.gif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4714876" y="5976960"/>
            <a:ext cx="928694" cy="515941"/>
          </a:xfrm>
          <a:prstGeom prst="rect">
            <a:avLst/>
          </a:prstGeom>
        </p:spPr>
      </p:pic>
      <p:pic>
        <p:nvPicPr>
          <p:cNvPr id="60" name="59 Imagen" descr="bvc.jp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>
            <a:off x="3428992" y="5976960"/>
            <a:ext cx="1071570" cy="666750"/>
          </a:xfrm>
          <a:prstGeom prst="rect">
            <a:avLst/>
          </a:prstGeom>
        </p:spPr>
      </p:pic>
      <p:pic>
        <p:nvPicPr>
          <p:cNvPr id="61" name="60 Imagen" descr="suramericana.jp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3428992" y="4591680"/>
            <a:ext cx="1143008" cy="670900"/>
          </a:xfrm>
          <a:prstGeom prst="rect">
            <a:avLst/>
          </a:prstGeom>
        </p:spPr>
      </p:pic>
      <p:pic>
        <p:nvPicPr>
          <p:cNvPr id="62" name="61 Imagen" descr="csav_lanza_nuevo.jp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>
            <a:off x="1799566" y="5970274"/>
            <a:ext cx="1000132" cy="642942"/>
          </a:xfrm>
          <a:prstGeom prst="rect">
            <a:avLst/>
          </a:prstGeom>
        </p:spPr>
      </p:pic>
      <p:pic>
        <p:nvPicPr>
          <p:cNvPr id="63" name="62 Imagen" descr="logo_cerroVerde.jp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6500826" y="5929330"/>
            <a:ext cx="1143008" cy="608099"/>
          </a:xfrm>
          <a:prstGeom prst="rect">
            <a:avLst/>
          </a:prstGeom>
        </p:spPr>
      </p:pic>
      <p:pic>
        <p:nvPicPr>
          <p:cNvPr id="64" name="63 Imagen" descr="southern-copper-corporation.png"/>
          <p:cNvPicPr>
            <a:picLocks noChangeAspect="1"/>
          </p:cNvPicPr>
          <p:nvPr/>
        </p:nvPicPr>
        <p:blipFill>
          <a:blip r:embed="rId45" cstate="print"/>
          <a:srcRect t="20000" b="25000"/>
          <a:stretch>
            <a:fillRect/>
          </a:stretch>
        </p:blipFill>
        <p:spPr>
          <a:xfrm>
            <a:off x="6500826" y="4786322"/>
            <a:ext cx="1071570" cy="5715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5" name="64 Imagen" descr="logo_copec.gif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714480" y="5357826"/>
            <a:ext cx="1143008" cy="5524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1 Título"/>
          <p:cNvSpPr>
            <a:spLocks noGrp="1"/>
          </p:cNvSpPr>
          <p:nvPr>
            <p:ph type="title"/>
          </p:nvPr>
        </p:nvSpPr>
        <p:spPr>
          <a:xfrm>
            <a:off x="214282" y="357188"/>
            <a:ext cx="3571900" cy="1428750"/>
          </a:xfrm>
        </p:spPr>
        <p:txBody>
          <a:bodyPr/>
          <a:lstStyle/>
          <a:p>
            <a:r>
              <a:rPr lang="es-PE" dirty="0" smtClean="0"/>
              <a:t>3. 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¿</a:t>
            </a:r>
            <a:r>
              <a:rPr lang="es-PE" b="1" dirty="0" smtClean="0"/>
              <a:t>POR QUÉ </a:t>
            </a:r>
            <a:r>
              <a:rPr lang="es-PE" dirty="0" smtClean="0"/>
              <a:t>LA  INTEGRACION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?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48377" y="2357430"/>
            <a:ext cx="859562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O" sz="2400" dirty="0" smtClean="0"/>
              <a:t>Instituciones líderes en cada uno de los mercados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O" sz="2400" dirty="0" smtClean="0"/>
              <a:t>Creciente interés de inversión cruzada entre nuestros países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O" sz="2400" dirty="0" smtClean="0"/>
              <a:t>Altas tasas de crecimiento económico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CO" sz="2400" dirty="0" smtClean="0"/>
              <a:t>Complementariedad de los mercados bursátiles</a:t>
            </a:r>
          </a:p>
          <a:p>
            <a:pPr>
              <a:lnSpc>
                <a:spcPct val="150000"/>
              </a:lnSpc>
            </a:pPr>
            <a:endParaRPr lang="es-CO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s-CO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1 Título"/>
          <p:cNvSpPr>
            <a:spLocks noGrp="1"/>
          </p:cNvSpPr>
          <p:nvPr>
            <p:ph type="title"/>
          </p:nvPr>
        </p:nvSpPr>
        <p:spPr>
          <a:xfrm>
            <a:off x="214282" y="357188"/>
            <a:ext cx="3571900" cy="1428750"/>
          </a:xfrm>
        </p:spPr>
        <p:txBody>
          <a:bodyPr/>
          <a:lstStyle/>
          <a:p>
            <a:r>
              <a:rPr lang="es-PE" dirty="0" smtClean="0"/>
              <a:t>4. 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¿</a:t>
            </a:r>
            <a:r>
              <a:rPr lang="es-PE" b="1" dirty="0" smtClean="0"/>
              <a:t>PARA QUÉ </a:t>
            </a:r>
            <a:r>
              <a:rPr lang="es-PE" dirty="0" smtClean="0"/>
              <a:t>UN MERCADO INTEGRADO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?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0 Rectángulo"/>
          <p:cNvSpPr>
            <a:spLocks noChangeArrowheads="1"/>
          </p:cNvSpPr>
          <p:nvPr/>
        </p:nvSpPr>
        <p:spPr bwMode="auto">
          <a:xfrm>
            <a:off x="642910" y="2143116"/>
            <a:ext cx="8143900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indent="-369888" algn="just">
              <a:buFont typeface="Arial" charset="0"/>
              <a:buChar char="•"/>
            </a:pPr>
            <a:r>
              <a:rPr lang="es-ES" dirty="0">
                <a:latin typeface="Century Gothic" pitchFamily="34" charset="0"/>
              </a:rPr>
              <a:t>Promover un mayor nivel de integración entre las economías de la región</a:t>
            </a:r>
          </a:p>
          <a:p>
            <a:pPr lvl="1" indent="-369888" algn="just">
              <a:buFont typeface="Arial" charset="0"/>
              <a:buChar char="•"/>
            </a:pPr>
            <a:r>
              <a:rPr lang="es-ES" dirty="0" smtClean="0">
                <a:latin typeface="Century Gothic" pitchFamily="34" charset="0"/>
              </a:rPr>
              <a:t>Armonizar las prácticas, estándares y normativa de los mercados a </a:t>
            </a:r>
            <a:r>
              <a:rPr lang="es-ES" dirty="0">
                <a:latin typeface="Century Gothic" pitchFamily="34" charset="0"/>
              </a:rPr>
              <a:t>la realidad de un mundo globalizado</a:t>
            </a:r>
          </a:p>
          <a:p>
            <a:pPr lvl="1" indent="-369888" algn="just">
              <a:buFont typeface="Arial" charset="0"/>
              <a:buChar char="•"/>
            </a:pPr>
            <a:r>
              <a:rPr lang="es-ES" dirty="0" smtClean="0">
                <a:latin typeface="Century Gothic" pitchFamily="34" charset="0"/>
              </a:rPr>
              <a:t>Movilizar </a:t>
            </a:r>
            <a:r>
              <a:rPr lang="es-ES" dirty="0">
                <a:latin typeface="Century Gothic" pitchFamily="34" charset="0"/>
              </a:rPr>
              <a:t>mas inversión hacia la región</a:t>
            </a:r>
          </a:p>
          <a:p>
            <a:pPr lvl="1" indent="-369888" algn="just">
              <a:buFont typeface="Arial" charset="0"/>
              <a:buChar char="•"/>
            </a:pPr>
            <a:r>
              <a:rPr lang="es-ES" dirty="0" smtClean="0">
                <a:latin typeface="Century Gothic" pitchFamily="34" charset="0"/>
              </a:rPr>
              <a:t>Aumentar </a:t>
            </a:r>
            <a:r>
              <a:rPr lang="es-ES" dirty="0">
                <a:latin typeface="Century Gothic" pitchFamily="34" charset="0"/>
              </a:rPr>
              <a:t>la gama de productos en </a:t>
            </a:r>
            <a:r>
              <a:rPr lang="es-ES" dirty="0" smtClean="0">
                <a:latin typeface="Century Gothic" pitchFamily="34" charset="0"/>
              </a:rPr>
              <a:t>qué </a:t>
            </a:r>
            <a:r>
              <a:rPr lang="es-ES" dirty="0">
                <a:latin typeface="Century Gothic" pitchFamily="34" charset="0"/>
              </a:rPr>
              <a:t>invertir</a:t>
            </a:r>
          </a:p>
          <a:p>
            <a:pPr lvl="1" indent="-369888" algn="just">
              <a:buFont typeface="Arial" charset="0"/>
              <a:buChar char="•"/>
            </a:pPr>
            <a:r>
              <a:rPr lang="es-ES" dirty="0" smtClean="0">
                <a:latin typeface="Century Gothic" pitchFamily="34" charset="0"/>
              </a:rPr>
              <a:t>Ampliar </a:t>
            </a:r>
            <a:r>
              <a:rPr lang="es-ES" dirty="0">
                <a:latin typeface="Century Gothic" pitchFamily="34" charset="0"/>
              </a:rPr>
              <a:t>el acceso a capital a nuestras </a:t>
            </a:r>
            <a:r>
              <a:rPr lang="es-ES" dirty="0" smtClean="0">
                <a:latin typeface="Century Gothic" pitchFamily="34" charset="0"/>
              </a:rPr>
              <a:t>empresas</a:t>
            </a:r>
          </a:p>
          <a:p>
            <a:pPr lvl="1" indent="-369888" algn="just">
              <a:buFont typeface="Arial" charset="0"/>
              <a:buChar char="•"/>
            </a:pPr>
            <a:r>
              <a:rPr lang="es-ES" dirty="0" smtClean="0">
                <a:latin typeface="Century Gothic" pitchFamily="34" charset="0"/>
              </a:rPr>
              <a:t>Generar un círculo virtuoso de liquidez</a:t>
            </a:r>
            <a:endParaRPr lang="es-ES" dirty="0">
              <a:latin typeface="Century Gothic" pitchFamily="34" charset="0"/>
            </a:endParaRPr>
          </a:p>
          <a:p>
            <a:pPr lvl="1" algn="just"/>
            <a:endParaRPr lang="es-ES" sz="1400" dirty="0">
              <a:latin typeface="Century Gothic" pitchFamily="34" charset="0"/>
            </a:endParaRPr>
          </a:p>
        </p:txBody>
      </p:sp>
      <p:grpSp>
        <p:nvGrpSpPr>
          <p:cNvPr id="9" name="6 Grupo"/>
          <p:cNvGrpSpPr>
            <a:grpSpLocks/>
          </p:cNvGrpSpPr>
          <p:nvPr/>
        </p:nvGrpSpPr>
        <p:grpSpPr bwMode="auto">
          <a:xfrm>
            <a:off x="1857356" y="4500570"/>
            <a:ext cx="4752975" cy="2143125"/>
            <a:chOff x="2500298" y="1643063"/>
            <a:chExt cx="3643330" cy="1643062"/>
          </a:xfrm>
        </p:grpSpPr>
        <p:pic>
          <p:nvPicPr>
            <p:cNvPr id="11" name="3 Imagen" descr="alpryd-bg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00298" y="1643063"/>
              <a:ext cx="1214437" cy="16430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  <p:pic>
          <p:nvPicPr>
            <p:cNvPr id="13" name="4 Imagen" descr="bolsa_lima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14750" y="1643063"/>
              <a:ext cx="1266825" cy="1643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5 Imagen" descr="bvc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29190" y="1643063"/>
              <a:ext cx="1214438" cy="1643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" name="14 Imagen" descr="_EDIFICIO_DSCF0008_20x13.jpg"/>
          <p:cNvPicPr>
            <a:picLocks noChangeAspect="1"/>
          </p:cNvPicPr>
          <p:nvPr/>
        </p:nvPicPr>
        <p:blipFill>
          <a:blip r:embed="rId5" cstate="print"/>
          <a:srcRect l="14504" t="9923" r="24136" b="30540"/>
          <a:stretch>
            <a:fillRect/>
          </a:stretch>
        </p:blipFill>
        <p:spPr>
          <a:xfrm>
            <a:off x="1857356" y="4500570"/>
            <a:ext cx="1571604" cy="214314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66903"/>
            <a:ext cx="91440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1 Título"/>
          <p:cNvSpPr>
            <a:spLocks noGrp="1"/>
          </p:cNvSpPr>
          <p:nvPr>
            <p:ph type="title"/>
          </p:nvPr>
        </p:nvSpPr>
        <p:spPr>
          <a:xfrm>
            <a:off x="357188" y="357188"/>
            <a:ext cx="3286125" cy="1428750"/>
          </a:xfrm>
        </p:spPr>
        <p:txBody>
          <a:bodyPr/>
          <a:lstStyle/>
          <a:p>
            <a:r>
              <a:rPr lang="es-PE" dirty="0" smtClean="0"/>
              <a:t>5. </a:t>
            </a:r>
            <a:r>
              <a:rPr lang="es-PE" b="1" dirty="0" smtClean="0"/>
              <a:t>OBJETIVOS</a:t>
            </a:r>
            <a:r>
              <a:rPr lang="es-PE" dirty="0" smtClean="0"/>
              <a:t> DE LA INTEGRACIÓN</a:t>
            </a:r>
            <a:endParaRPr lang="es-ES" dirty="0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71604" y="2571744"/>
            <a:ext cx="5214974" cy="1485900"/>
          </a:xfrm>
        </p:spPr>
        <p:txBody>
          <a:bodyPr rtlCol="0">
            <a:normAutofit fontScale="70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CO" sz="2000" b="1" dirty="0" smtClean="0"/>
              <a:t>	</a:t>
            </a:r>
            <a:r>
              <a:rPr lang="es-CO" sz="3100" b="1" dirty="0" smtClean="0"/>
              <a:t>Creación </a:t>
            </a:r>
            <a:r>
              <a:rPr lang="es-CO" sz="3100" b="1" dirty="0"/>
              <a:t>de un mercado único de </a:t>
            </a:r>
            <a:r>
              <a:rPr lang="es-CO" sz="3100" b="1" dirty="0" smtClean="0"/>
              <a:t>renta variable  diversificado, amplio y </a:t>
            </a:r>
            <a:r>
              <a:rPr lang="es-CO" sz="3100" b="1" dirty="0"/>
              <a:t>atractivo para los </a:t>
            </a:r>
            <a:r>
              <a:rPr lang="es-CO" sz="3100" b="1" dirty="0" smtClean="0"/>
              <a:t>inversionistas locales y extranjeros.</a:t>
            </a:r>
            <a:endParaRPr lang="es-CO" sz="3100" b="1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sz="4000" dirty="0"/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00702"/>
            <a:ext cx="2857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6 CuadroTexto"/>
          <p:cNvSpPr txBox="1">
            <a:spLocks noChangeArrowheads="1"/>
          </p:cNvSpPr>
          <p:nvPr/>
        </p:nvSpPr>
        <p:spPr bwMode="auto">
          <a:xfrm>
            <a:off x="2428860" y="4286256"/>
            <a:ext cx="478634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s-PE" sz="1400" b="1" dirty="0" smtClean="0">
              <a:latin typeface="Century Gothic" pitchFamily="34" charset="0"/>
            </a:endParaRPr>
          </a:p>
          <a:p>
            <a:endParaRPr lang="es-PE" sz="1400" b="1" dirty="0">
              <a:latin typeface="Century Gothic" pitchFamily="34" charset="0"/>
            </a:endParaRPr>
          </a:p>
          <a:p>
            <a:endParaRPr lang="es-ES" dirty="0">
              <a:latin typeface="Calibri" pitchFamily="34" charset="0"/>
            </a:endParaRPr>
          </a:p>
        </p:txBody>
      </p:sp>
      <p:pic>
        <p:nvPicPr>
          <p:cNvPr id="1434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9363" y="5857875"/>
            <a:ext cx="281463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CuadroTexto"/>
          <p:cNvSpPr txBox="1"/>
          <p:nvPr/>
        </p:nvSpPr>
        <p:spPr>
          <a:xfrm>
            <a:off x="1000100" y="4500570"/>
            <a:ext cx="76145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/>
              <a:t>El mercado integrado ofrecerá los valores a todo tipo </a:t>
            </a:r>
          </a:p>
          <a:p>
            <a:r>
              <a:rPr lang="es-CO" sz="2000" b="1" dirty="0" smtClean="0"/>
              <a:t>de inversionistas dentro del marco normativo de cada </a:t>
            </a:r>
          </a:p>
          <a:p>
            <a:r>
              <a:rPr lang="es-CO" sz="2000" b="1" dirty="0" smtClean="0"/>
              <a:t>país, permitiendo la masificación de los mercados bursátiles</a:t>
            </a:r>
            <a:endParaRPr lang="es-CO" sz="2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>
          <a:xfrm>
            <a:off x="357188" y="357188"/>
            <a:ext cx="3286125" cy="1428750"/>
          </a:xfrm>
        </p:spPr>
        <p:txBody>
          <a:bodyPr/>
          <a:lstStyle/>
          <a:p>
            <a:r>
              <a:rPr lang="es-PE" dirty="0" smtClean="0"/>
              <a:t>5.1 </a:t>
            </a:r>
            <a:r>
              <a:rPr lang="es-PE" b="1" dirty="0" smtClean="0"/>
              <a:t>BENEFICIOS</a:t>
            </a:r>
            <a:r>
              <a:rPr lang="es-PE" dirty="0" smtClean="0"/>
              <a:t> DE LA INTEGRACIÓN</a:t>
            </a:r>
            <a:endParaRPr lang="es-ES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285720" y="2285992"/>
            <a:ext cx="5286382" cy="4462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Mayores alternativas de instrumentos financieros.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00" b="1" dirty="0">
              <a:latin typeface="Century Gothic" pitchFamily="34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latin typeface="Century Gothic" pitchFamily="34" charset="0"/>
              </a:rPr>
              <a:t>Se amplían las posibilidades de diversificación </a:t>
            </a:r>
            <a:r>
              <a:rPr lang="es-ES" sz="1600" dirty="0" smtClean="0">
                <a:latin typeface="Century Gothic" pitchFamily="34" charset="0"/>
              </a:rPr>
              <a:t>Mejor balance riesgo-retorno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 smtClean="0">
                <a:latin typeface="Century Gothic" pitchFamily="34" charset="0"/>
              </a:rPr>
              <a:t>Posibilidad de crear nuevas carteras para distribución a clientes locales.</a:t>
            </a:r>
            <a:endParaRPr lang="es-ES" sz="1600" dirty="0">
              <a:latin typeface="Century Gothic" pitchFamily="34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PE" sz="1600" dirty="0">
              <a:latin typeface="Century Gothic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600" b="1" dirty="0" smtClean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600" b="1" dirty="0" smtClean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Acceso </a:t>
            </a: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a un mercado más amplio para los emisores.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800" b="1" dirty="0">
              <a:latin typeface="Century Gothic" pitchFamily="34" charset="0"/>
            </a:endParaRPr>
          </a:p>
          <a:p>
            <a:pPr lvl="1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s-ES" sz="1600" dirty="0">
                <a:latin typeface="Century Gothic" pitchFamily="34" charset="0"/>
              </a:rPr>
              <a:t>Ampliación </a:t>
            </a:r>
            <a:r>
              <a:rPr lang="es-ES" sz="1600" dirty="0" smtClean="0">
                <a:latin typeface="Century Gothic" pitchFamily="34" charset="0"/>
              </a:rPr>
              <a:t>de la demanda para </a:t>
            </a:r>
            <a:r>
              <a:rPr lang="es-ES" sz="1600" dirty="0">
                <a:latin typeface="Century Gothic" pitchFamily="34" charset="0"/>
              </a:rPr>
              <a:t>su financiamiento captando el interés de </a:t>
            </a:r>
            <a:r>
              <a:rPr lang="es-ES" sz="1600" dirty="0" smtClean="0">
                <a:latin typeface="Century Gothic" pitchFamily="34" charset="0"/>
              </a:rPr>
              <a:t>mayor número de inversionistas</a:t>
            </a:r>
          </a:p>
          <a:p>
            <a:pPr lvl="1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s-ES" sz="1600" dirty="0" smtClean="0">
                <a:latin typeface="Century Gothic" pitchFamily="34" charset="0"/>
              </a:rPr>
              <a:t>Reducción de costos de capital para las empresas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 smtClean="0">
                <a:latin typeface="Century Gothic" pitchFamily="34" charset="0"/>
              </a:rPr>
              <a:t> </a:t>
            </a:r>
            <a:endParaRPr lang="es-PE" sz="1600" dirty="0">
              <a:latin typeface="Century Gothic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85720" y="1928802"/>
            <a:ext cx="2193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INVERSIONISTAS: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85720" y="407194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EMISORES:</a:t>
            </a:r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7" name="Picture 20" descr="C:\Documents and Settings\mrevollar\Configuración local\Archivos temporales de Internet\Content.IE5\TEJ7X9CW\MP900410179[1].jpg"/>
          <p:cNvPicPr>
            <a:picLocks noChangeAspect="1" noChangeArrowheads="1"/>
          </p:cNvPicPr>
          <p:nvPr/>
        </p:nvPicPr>
        <p:blipFill>
          <a:blip r:embed="rId2" cstate="print"/>
          <a:srcRect l="20196"/>
          <a:stretch>
            <a:fillRect/>
          </a:stretch>
        </p:blipFill>
        <p:spPr bwMode="auto">
          <a:xfrm>
            <a:off x="5643570" y="2471738"/>
            <a:ext cx="3500430" cy="438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572000" y="2428875"/>
            <a:ext cx="4357688" cy="2077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La integración fomenta plazas bursátiles más atractivas y </a:t>
            </a:r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competitivas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400" b="1" dirty="0" smtClean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Aumenta la gama de productos para distribuir a sus clientes y posibilita la creación de nuevos vehículos de inversión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400" b="1" dirty="0" smtClean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Fortalecimiento tecnológico y adopción de estándares internacionales  </a:t>
            </a:r>
            <a:endParaRPr lang="es-ES" sz="1400" b="1" dirty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0" dirty="0" smtClean="0">
              <a:latin typeface="Century Gothic" pitchFamily="34" charset="0"/>
            </a:endParaRPr>
          </a:p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0" dirty="0" smtClean="0">
              <a:latin typeface="Century Gothic" pitchFamily="34" charset="0"/>
            </a:endParaRPr>
          </a:p>
        </p:txBody>
      </p:sp>
      <p:sp>
        <p:nvSpPr>
          <p:cNvPr id="16387" name="1 Título"/>
          <p:cNvSpPr>
            <a:spLocks noGrp="1"/>
          </p:cNvSpPr>
          <p:nvPr>
            <p:ph type="title"/>
          </p:nvPr>
        </p:nvSpPr>
        <p:spPr>
          <a:xfrm>
            <a:off x="357188" y="357188"/>
            <a:ext cx="3286125" cy="1428750"/>
          </a:xfrm>
        </p:spPr>
        <p:txBody>
          <a:bodyPr/>
          <a:lstStyle/>
          <a:p>
            <a:r>
              <a:rPr lang="es-PE" smtClean="0"/>
              <a:t>2.1 </a:t>
            </a:r>
            <a:r>
              <a:rPr lang="es-PE" b="1" smtClean="0"/>
              <a:t>BENEFICIOS</a:t>
            </a:r>
            <a:r>
              <a:rPr lang="es-PE" smtClean="0"/>
              <a:t> DE LA INTEGRACIÓN</a:t>
            </a:r>
            <a:endParaRPr lang="es-ES" smtClean="0"/>
          </a:p>
        </p:txBody>
      </p:sp>
      <p:pic>
        <p:nvPicPr>
          <p:cNvPr id="16388" name="Picture 2" descr="C:\Documents and Settings\mrevollar\Configuración local\Archivos temporales de Internet\Content.IE5\D9WXSA29\MP900408988[1].jpg"/>
          <p:cNvPicPr>
            <a:picLocks noChangeAspect="1" noChangeArrowheads="1"/>
          </p:cNvPicPr>
          <p:nvPr/>
        </p:nvPicPr>
        <p:blipFill>
          <a:blip r:embed="rId2" cstate="print"/>
          <a:srcRect r="5148" b="1430"/>
          <a:stretch>
            <a:fillRect/>
          </a:stretch>
        </p:blipFill>
        <p:spPr bwMode="auto">
          <a:xfrm>
            <a:off x="0" y="0"/>
            <a:ext cx="4429125" cy="690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 txBox="1">
            <a:spLocks/>
          </p:cNvSpPr>
          <p:nvPr/>
        </p:nvSpPr>
        <p:spPr bwMode="auto">
          <a:xfrm>
            <a:off x="357158" y="214290"/>
            <a:ext cx="3286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E" sz="2400" dirty="0" smtClean="0">
                <a:latin typeface="Century Gothic" pitchFamily="34" charset="0"/>
                <a:ea typeface="+mj-ea"/>
                <a:cs typeface="+mj-cs"/>
              </a:rPr>
              <a:t>5</a:t>
            </a:r>
            <a:r>
              <a:rPr kumimoji="0" lang="es-P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.2</a:t>
            </a:r>
            <a:r>
              <a:rPr kumimoji="0" lang="es-PE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r>
              <a:rPr kumimoji="0" lang="es-PE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BENEFICIOS</a:t>
            </a:r>
            <a:r>
              <a:rPr kumimoji="0" lang="es-P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DE LA INTEGRACIÓN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929190" y="2071678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INTERMEDIARIOS: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929190" y="4572008"/>
            <a:ext cx="783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PAÍS: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72000" y="4929198"/>
            <a:ext cx="435768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Apoyar el proceso de integración de nuestras economías que se viene dando</a:t>
            </a:r>
            <a:endParaRPr lang="es-ES" sz="1400" b="1" dirty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0" dirty="0" smtClean="0">
              <a:latin typeface="Century Gothic" pitchFamily="34" charset="0"/>
            </a:endParaRPr>
          </a:p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0" dirty="0" smtClean="0">
              <a:latin typeface="Century Gothic" pitchFamily="34" charset="0"/>
            </a:endParaRPr>
          </a:p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0" dirty="0" smtClean="0">
              <a:latin typeface="Century Gothic" pitchFamily="34" charset="0"/>
            </a:endParaRPr>
          </a:p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0" dirty="0">
              <a:latin typeface="Century Gothic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572000" y="5643578"/>
            <a:ext cx="4357688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Estabilidad en las reglas de juegos</a:t>
            </a:r>
            <a:endParaRPr lang="es-ES" sz="100" dirty="0"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357188" y="357188"/>
            <a:ext cx="3286125" cy="1428750"/>
          </a:xfrm>
        </p:spPr>
        <p:txBody>
          <a:bodyPr/>
          <a:lstStyle/>
          <a:p>
            <a:r>
              <a:rPr lang="es-PE" dirty="0" smtClean="0"/>
              <a:t>6.1 </a:t>
            </a:r>
            <a:r>
              <a:rPr lang="es-PE" b="1" dirty="0" smtClean="0"/>
              <a:t>CÓMO OPERA </a:t>
            </a:r>
            <a:br>
              <a:rPr lang="es-PE" b="1" dirty="0" smtClean="0"/>
            </a:br>
            <a:r>
              <a:rPr lang="es-PE" dirty="0" smtClean="0"/>
              <a:t>LA INTEGRACIÓN</a:t>
            </a:r>
            <a:endParaRPr lang="es-ES" dirty="0" smtClean="0"/>
          </a:p>
        </p:txBody>
      </p:sp>
      <p:pic>
        <p:nvPicPr>
          <p:cNvPr id="19459" name="Picture 3" descr="C:\Documents and Settings\mrevollar\Configuración local\Archivos temporales de Internet\Content.IE5\G7K9E4YN\MP900422882[1].jpg"/>
          <p:cNvPicPr>
            <a:picLocks noChangeAspect="1" noChangeArrowheads="1"/>
          </p:cNvPicPr>
          <p:nvPr/>
        </p:nvPicPr>
        <p:blipFill>
          <a:blip r:embed="rId2" cstate="print"/>
          <a:srcRect l="9373"/>
          <a:stretch>
            <a:fillRect/>
          </a:stretch>
        </p:blipFill>
        <p:spPr bwMode="auto">
          <a:xfrm>
            <a:off x="0" y="3775075"/>
            <a:ext cx="4143375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5 Rectángulo"/>
          <p:cNvSpPr>
            <a:spLocks noChangeArrowheads="1"/>
          </p:cNvSpPr>
          <p:nvPr/>
        </p:nvSpPr>
        <p:spPr bwMode="auto">
          <a:xfrm>
            <a:off x="4286250" y="2786063"/>
            <a:ext cx="446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dirty="0">
                <a:latin typeface="Century Gothic" pitchFamily="34" charset="0"/>
              </a:rPr>
              <a:t>Acceso a mercados extranjeros desde el mercado local, a través de un modelo </a:t>
            </a:r>
            <a:r>
              <a:rPr lang="es-ES" sz="1600" dirty="0" smtClean="0">
                <a:latin typeface="Century Gothic" pitchFamily="34" charset="0"/>
              </a:rPr>
              <a:t>automatizado de </a:t>
            </a:r>
            <a:r>
              <a:rPr lang="es-ES" sz="1600" dirty="0">
                <a:latin typeface="Century Gothic" pitchFamily="34" charset="0"/>
              </a:rPr>
              <a:t>enrutamiento intermediado.</a:t>
            </a:r>
          </a:p>
          <a:p>
            <a:pPr>
              <a:buFont typeface="Arial" pitchFamily="34" charset="0"/>
              <a:buChar char="•"/>
            </a:pPr>
            <a:endParaRPr lang="es-ES" sz="1600" dirty="0"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600" dirty="0">
                <a:latin typeface="Century Gothic" pitchFamily="34" charset="0"/>
              </a:rPr>
              <a:t>Cada Bolsa administra su propio mercado.</a:t>
            </a:r>
          </a:p>
          <a:p>
            <a:pPr>
              <a:buFont typeface="Arial" pitchFamily="34" charset="0"/>
              <a:buChar char="•"/>
            </a:pPr>
            <a:endParaRPr lang="es-ES" sz="1600" dirty="0"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600" dirty="0">
                <a:latin typeface="Century Gothic" pitchFamily="34" charset="0"/>
              </a:rPr>
              <a:t>La negociación se realiza bajo reglas del mercado donde estén listados los valores.</a:t>
            </a:r>
          </a:p>
          <a:p>
            <a:pPr>
              <a:buFont typeface="Arial" pitchFamily="34" charset="0"/>
              <a:buChar char="•"/>
            </a:pPr>
            <a:endParaRPr lang="es-ES" sz="1600" dirty="0"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600" dirty="0">
                <a:latin typeface="Century Gothic" pitchFamily="34" charset="0"/>
              </a:rPr>
              <a:t>El </a:t>
            </a:r>
            <a:r>
              <a:rPr lang="es-ES" sz="1600" dirty="0" smtClean="0">
                <a:latin typeface="Century Gothic" pitchFamily="34" charset="0"/>
              </a:rPr>
              <a:t>mercado </a:t>
            </a:r>
            <a:r>
              <a:rPr lang="es-ES" sz="1600" dirty="0">
                <a:latin typeface="Century Gothic" pitchFamily="34" charset="0"/>
              </a:rPr>
              <a:t>integrado considerará las operaciones al contado de Renta Variable</a:t>
            </a:r>
            <a:r>
              <a:rPr lang="es-ES" sz="1600" dirty="0" smtClean="0">
                <a:latin typeface="Century Gothic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s-ES" sz="1600" dirty="0" smtClean="0">
              <a:latin typeface="Century Gothic" pitchFamily="34" charset="0"/>
            </a:endParaRP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57438"/>
            <a:ext cx="392906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9 Rectángulo"/>
          <p:cNvSpPr>
            <a:spLocks noChangeArrowheads="1"/>
          </p:cNvSpPr>
          <p:nvPr/>
        </p:nvSpPr>
        <p:spPr bwMode="auto">
          <a:xfrm rot="431458">
            <a:off x="1040477" y="2240906"/>
            <a:ext cx="24561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PE" sz="2400" b="1">
                <a:solidFill>
                  <a:srgbClr val="FF0000"/>
                </a:solidFill>
                <a:latin typeface="Century Gothic" pitchFamily="34" charset="0"/>
              </a:rPr>
              <a:t>NEGOCIACIÓN</a:t>
            </a:r>
            <a:endParaRPr lang="es-ES" sz="2400" b="1">
              <a:solidFill>
                <a:srgbClr val="FF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3 Rectángulo"/>
          <p:cNvSpPr>
            <a:spLocks noChangeArrowheads="1"/>
          </p:cNvSpPr>
          <p:nvPr/>
        </p:nvSpPr>
        <p:spPr bwMode="auto">
          <a:xfrm>
            <a:off x="500034" y="2357430"/>
            <a:ext cx="450059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sz="2000" dirty="0">
              <a:latin typeface="Century Gothic" pitchFamily="34" charset="0"/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ES" sz="2000" dirty="0">
                <a:latin typeface="Century Gothic" pitchFamily="34" charset="0"/>
              </a:rPr>
              <a:t>Las operaciones se liquidan en moneda local. </a:t>
            </a:r>
            <a:endParaRPr lang="es-ES" sz="2000" dirty="0" smtClean="0">
              <a:latin typeface="Century Gothic" pitchFamily="34" charset="0"/>
            </a:endParaRPr>
          </a:p>
          <a:p>
            <a:pPr marL="185738" indent="-185738">
              <a:buFont typeface="Arial" pitchFamily="34" charset="0"/>
              <a:buChar char="•"/>
            </a:pPr>
            <a:endParaRPr lang="es-ES" sz="2000" dirty="0" smtClean="0">
              <a:latin typeface="Century Gothic" pitchFamily="34" charset="0"/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ES" sz="2000" dirty="0" smtClean="0">
                <a:latin typeface="Century Gothic" pitchFamily="34" charset="0"/>
              </a:rPr>
              <a:t>Los intermediarios locales </a:t>
            </a:r>
            <a:r>
              <a:rPr lang="es-ES" sz="2000" dirty="0">
                <a:latin typeface="Century Gothic" pitchFamily="34" charset="0"/>
              </a:rPr>
              <a:t>administrarán los riesgos de dichas operaciones.</a:t>
            </a:r>
          </a:p>
          <a:p>
            <a:pPr marL="185738" indent="-185738">
              <a:buFont typeface="Arial" pitchFamily="34" charset="0"/>
              <a:buChar char="•"/>
            </a:pPr>
            <a:endParaRPr lang="es-ES" sz="2000" dirty="0">
              <a:latin typeface="Century Gothic" pitchFamily="34" charset="0"/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ES" sz="2000" dirty="0">
                <a:latin typeface="Century Gothic" pitchFamily="34" charset="0"/>
              </a:rPr>
              <a:t>Acuerdo Marco entre bolsas y centrales de depósitos del mercado integrado</a:t>
            </a:r>
            <a:r>
              <a:rPr lang="es-ES" sz="2000" dirty="0" smtClean="0">
                <a:latin typeface="Century Gothic" pitchFamily="34" charset="0"/>
              </a:rPr>
              <a:t>.</a:t>
            </a:r>
          </a:p>
          <a:p>
            <a:pPr marL="185738" indent="-185738">
              <a:buFont typeface="Arial" pitchFamily="34" charset="0"/>
              <a:buChar char="•"/>
            </a:pPr>
            <a:endParaRPr lang="es-ES" sz="2000" dirty="0" smtClean="0">
              <a:latin typeface="Century Gothic" pitchFamily="34" charset="0"/>
            </a:endParaRPr>
          </a:p>
        </p:txBody>
      </p:sp>
      <p:pic>
        <p:nvPicPr>
          <p:cNvPr id="20483" name="Picture 7" descr="C:\Documents and Settings\mrevollar\Configuración local\Archivos temporales de Internet\Content.IE5\TEJ7X9CW\MP90041182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75" y="3786188"/>
            <a:ext cx="344170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12 Rectángulo"/>
          <p:cNvSpPr>
            <a:spLocks noChangeArrowheads="1"/>
          </p:cNvSpPr>
          <p:nvPr/>
        </p:nvSpPr>
        <p:spPr bwMode="auto">
          <a:xfrm rot="21365116">
            <a:off x="2008908" y="1931245"/>
            <a:ext cx="42707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PE" sz="2000" b="1" dirty="0">
                <a:solidFill>
                  <a:srgbClr val="FF0000"/>
                </a:solidFill>
                <a:latin typeface="Century Gothic" pitchFamily="34" charset="0"/>
              </a:rPr>
              <a:t>COMPENSACIÓN</a:t>
            </a:r>
            <a:r>
              <a:rPr lang="es-PE" b="1" dirty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es-PE" sz="2000" b="1" dirty="0">
                <a:solidFill>
                  <a:srgbClr val="FF0000"/>
                </a:solidFill>
                <a:latin typeface="Century Gothic" pitchFamily="34" charset="0"/>
              </a:rPr>
              <a:t>Y LIQUIDACIÓN</a:t>
            </a:r>
            <a:endParaRPr lang="es-ES" sz="20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 bwMode="auto">
          <a:xfrm>
            <a:off x="428596" y="285728"/>
            <a:ext cx="3071834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E" sz="2400" dirty="0" smtClean="0">
                <a:latin typeface="Century Gothic" pitchFamily="34" charset="0"/>
                <a:ea typeface="+mj-ea"/>
                <a:cs typeface="+mj-cs"/>
              </a:rPr>
              <a:t>6.2</a:t>
            </a:r>
            <a:r>
              <a:rPr kumimoji="0" lang="es-P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r>
              <a:rPr kumimoji="0" lang="es-PE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CÓMO OPERA </a:t>
            </a:r>
            <a:r>
              <a:rPr kumimoji="0" lang="es-P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LA INTEGRACIÓN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38" y="2571750"/>
            <a:ext cx="39290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357188" y="357188"/>
            <a:ext cx="3286125" cy="1428750"/>
          </a:xfrm>
        </p:spPr>
        <p:txBody>
          <a:bodyPr/>
          <a:lstStyle/>
          <a:p>
            <a:r>
              <a:rPr lang="es-PE" dirty="0" smtClean="0"/>
              <a:t>6.3 </a:t>
            </a:r>
            <a:r>
              <a:rPr lang="es-PE" b="1" dirty="0" smtClean="0"/>
              <a:t>CÓMO OPERA</a:t>
            </a:r>
            <a:br>
              <a:rPr lang="es-PE" b="1" dirty="0" smtClean="0"/>
            </a:br>
            <a:r>
              <a:rPr lang="es-PE" dirty="0" smtClean="0"/>
              <a:t>LA INTEGRACIÓN</a:t>
            </a:r>
            <a:endParaRPr lang="es-ES" dirty="0" smtClean="0"/>
          </a:p>
        </p:txBody>
      </p:sp>
      <p:pic>
        <p:nvPicPr>
          <p:cNvPr id="19459" name="Picture 3" descr="C:\Documents and Settings\mrevollar\Configuración local\Archivos temporales de Internet\Content.IE5\G7K9E4YN\MP900422882[1].jpg"/>
          <p:cNvPicPr>
            <a:picLocks noChangeAspect="1" noChangeArrowheads="1"/>
          </p:cNvPicPr>
          <p:nvPr/>
        </p:nvPicPr>
        <p:blipFill>
          <a:blip r:embed="rId2" cstate="print"/>
          <a:srcRect l="9373"/>
          <a:stretch>
            <a:fillRect/>
          </a:stretch>
        </p:blipFill>
        <p:spPr bwMode="auto">
          <a:xfrm>
            <a:off x="0" y="3775075"/>
            <a:ext cx="4143375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5 Rectángulo"/>
          <p:cNvSpPr>
            <a:spLocks noChangeArrowheads="1"/>
          </p:cNvSpPr>
          <p:nvPr/>
        </p:nvSpPr>
        <p:spPr bwMode="auto">
          <a:xfrm>
            <a:off x="4286250" y="2786063"/>
            <a:ext cx="44291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buFont typeface="Arial" pitchFamily="34" charset="0"/>
              <a:buChar char="•"/>
            </a:pPr>
            <a:r>
              <a:rPr lang="es-ES" sz="2000" dirty="0" smtClean="0">
                <a:latin typeface="Century Gothic" pitchFamily="34" charset="0"/>
              </a:rPr>
              <a:t>Facilidad: 100% local.</a:t>
            </a:r>
          </a:p>
          <a:p>
            <a:pPr marL="185738" indent="-185738"/>
            <a:endParaRPr lang="es-ES" sz="2000" dirty="0" smtClean="0">
              <a:latin typeface="Century Gothic" pitchFamily="34" charset="0"/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ES" sz="2000" dirty="0" smtClean="0">
                <a:latin typeface="Century Gothic" pitchFamily="34" charset="0"/>
              </a:rPr>
              <a:t>Apertura recíproca de cuentas entre depósitos, transparente para los usuarios</a:t>
            </a:r>
          </a:p>
          <a:p>
            <a:pPr marL="185738" indent="-185738">
              <a:buFont typeface="Arial" pitchFamily="34" charset="0"/>
              <a:buChar char="•"/>
            </a:pPr>
            <a:endParaRPr lang="es-ES" sz="2000" dirty="0" smtClean="0">
              <a:latin typeface="Century Gothic" pitchFamily="34" charset="0"/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ES" sz="2000" dirty="0" smtClean="0">
                <a:latin typeface="Century Gothic" pitchFamily="34" charset="0"/>
              </a:rPr>
              <a:t>Se administran cuentas en depósitos según las reglas donde estén listados los valores.</a:t>
            </a:r>
            <a:endParaRPr lang="es-ES" sz="2000" dirty="0">
              <a:latin typeface="Century Gothic" pitchFamily="34" charset="0"/>
            </a:endParaRP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57438"/>
            <a:ext cx="392906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9 Rectángulo"/>
          <p:cNvSpPr>
            <a:spLocks noChangeArrowheads="1"/>
          </p:cNvSpPr>
          <p:nvPr/>
        </p:nvSpPr>
        <p:spPr bwMode="auto">
          <a:xfrm rot="431458">
            <a:off x="1418787" y="2240906"/>
            <a:ext cx="16995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PE" sz="2400" b="1" dirty="0" smtClean="0">
                <a:solidFill>
                  <a:srgbClr val="FF0000"/>
                </a:solidFill>
                <a:latin typeface="Century Gothic" pitchFamily="34" charset="0"/>
              </a:rPr>
              <a:t>CUSTODIA</a:t>
            </a:r>
            <a:endParaRPr lang="es-ES" sz="24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>
          <a:xfrm>
            <a:off x="357188" y="357188"/>
            <a:ext cx="3286125" cy="1428750"/>
          </a:xfrm>
        </p:spPr>
        <p:txBody>
          <a:bodyPr/>
          <a:lstStyle/>
          <a:p>
            <a:r>
              <a:rPr lang="es-PE" dirty="0" smtClean="0"/>
              <a:t>6.4 </a:t>
            </a:r>
            <a:r>
              <a:rPr lang="es-PE" b="1" dirty="0" smtClean="0"/>
              <a:t>CÓMO OPERA</a:t>
            </a:r>
            <a:br>
              <a:rPr lang="es-PE" b="1" dirty="0" smtClean="0"/>
            </a:br>
            <a:r>
              <a:rPr lang="es-PE" dirty="0" smtClean="0"/>
              <a:t>LA INTEGRACIÓN</a:t>
            </a:r>
            <a:endParaRPr lang="es-ES" b="1" dirty="0" smtClean="0"/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8934"/>
            <a:ext cx="392906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7 Rectángulo"/>
          <p:cNvSpPr>
            <a:spLocks noChangeArrowheads="1"/>
          </p:cNvSpPr>
          <p:nvPr/>
        </p:nvSpPr>
        <p:spPr bwMode="auto">
          <a:xfrm rot="431458">
            <a:off x="369497" y="2700830"/>
            <a:ext cx="3228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PE" sz="2000" b="1" dirty="0">
                <a:solidFill>
                  <a:srgbClr val="FF0000"/>
                </a:solidFill>
                <a:latin typeface="Century Gothic" pitchFamily="34" charset="0"/>
              </a:rPr>
              <a:t>A NIVEL INTERMEDIARIOS</a:t>
            </a:r>
            <a:endParaRPr lang="es-ES" sz="20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21511" name="8 Rectángulo"/>
          <p:cNvSpPr>
            <a:spLocks noChangeArrowheads="1"/>
          </p:cNvSpPr>
          <p:nvPr/>
        </p:nvSpPr>
        <p:spPr bwMode="auto">
          <a:xfrm>
            <a:off x="4000496" y="2285992"/>
            <a:ext cx="421481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600" dirty="0">
                <a:latin typeface="Century Gothic" pitchFamily="34" charset="0"/>
              </a:rPr>
              <a:t>El acceso de un intermediario extranjero requiere la suscripción de acuerdos de servicios con intermediarios </a:t>
            </a:r>
            <a:r>
              <a:rPr lang="es-ES" sz="1600" dirty="0" smtClean="0">
                <a:latin typeface="Century Gothic" pitchFamily="34" charset="0"/>
              </a:rPr>
              <a:t>locales</a:t>
            </a:r>
          </a:p>
          <a:p>
            <a:endParaRPr lang="es-ES" sz="1600" dirty="0" smtClean="0">
              <a:latin typeface="Century Gothic" pitchFamily="34" charset="0"/>
            </a:endParaRPr>
          </a:p>
          <a:p>
            <a:r>
              <a:rPr lang="es-ES" sz="1600" dirty="0" smtClean="0">
                <a:latin typeface="Century Gothic" pitchFamily="34" charset="0"/>
              </a:rPr>
              <a:t>Administración de riesgos y cupos entre intermediarios de los diferentes países</a:t>
            </a:r>
          </a:p>
          <a:p>
            <a:endParaRPr lang="es-ES" sz="1600" dirty="0">
              <a:latin typeface="Century Gothic" pitchFamily="34" charset="0"/>
            </a:endParaRPr>
          </a:p>
        </p:txBody>
      </p:sp>
      <p:sp>
        <p:nvSpPr>
          <p:cNvPr id="21512" name="9 Rectángulo"/>
          <p:cNvSpPr>
            <a:spLocks noChangeArrowheads="1"/>
          </p:cNvSpPr>
          <p:nvPr/>
        </p:nvSpPr>
        <p:spPr bwMode="auto">
          <a:xfrm>
            <a:off x="642910" y="5000636"/>
            <a:ext cx="457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 sz="1600" dirty="0">
                <a:latin typeface="Century Gothic" pitchFamily="34" charset="0"/>
              </a:rPr>
              <a:t>Reconocimiento de valores/emisores extranjeros (mercado integrado) para oferta pública en los </a:t>
            </a:r>
            <a:r>
              <a:rPr lang="es-ES" sz="1600" dirty="0" smtClean="0">
                <a:latin typeface="Century Gothic" pitchFamily="34" charset="0"/>
              </a:rPr>
              <a:t>tres mercados</a:t>
            </a:r>
          </a:p>
          <a:p>
            <a:pPr algn="r"/>
            <a:endParaRPr lang="es-ES" sz="1600" dirty="0" smtClean="0">
              <a:latin typeface="Century Gothic" pitchFamily="34" charset="0"/>
            </a:endParaRPr>
          </a:p>
          <a:p>
            <a:pPr algn="r"/>
            <a:r>
              <a:rPr lang="es-ES" sz="1600" dirty="0" smtClean="0">
                <a:latin typeface="Century Gothic" pitchFamily="34" charset="0"/>
              </a:rPr>
              <a:t>Estos valores se podrán distribuir a los clientes ampliando la oferta de productos</a:t>
            </a:r>
          </a:p>
          <a:p>
            <a:pPr algn="r"/>
            <a:endParaRPr lang="es-ES" sz="1600" dirty="0">
              <a:latin typeface="Century Gothic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38" y="5286388"/>
            <a:ext cx="39290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12 Rectángulo"/>
          <p:cNvSpPr>
            <a:spLocks noChangeArrowheads="1"/>
          </p:cNvSpPr>
          <p:nvPr/>
        </p:nvSpPr>
        <p:spPr bwMode="auto">
          <a:xfrm rot="-438936">
            <a:off x="5546963" y="5013016"/>
            <a:ext cx="35861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PE" sz="2000" b="1" dirty="0">
                <a:solidFill>
                  <a:srgbClr val="FF0000"/>
                </a:solidFill>
                <a:latin typeface="Century Gothic" pitchFamily="34" charset="0"/>
              </a:rPr>
              <a:t>A NIVEL VALORES EMISORES</a:t>
            </a:r>
            <a:endParaRPr lang="es-ES" sz="20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>
          <a:xfrm>
            <a:off x="357188" y="357188"/>
            <a:ext cx="3286125" cy="1428750"/>
          </a:xfrm>
        </p:spPr>
        <p:txBody>
          <a:bodyPr/>
          <a:lstStyle/>
          <a:p>
            <a:r>
              <a:rPr lang="es-PE" dirty="0" smtClean="0"/>
              <a:t>6.5 </a:t>
            </a:r>
            <a:r>
              <a:rPr lang="es-PE" b="1" dirty="0" smtClean="0"/>
              <a:t>CÓMO OPERA</a:t>
            </a:r>
            <a:br>
              <a:rPr lang="es-PE" b="1" dirty="0" smtClean="0"/>
            </a:br>
            <a:r>
              <a:rPr lang="es-PE" dirty="0" smtClean="0"/>
              <a:t>LA INTEGRACIÓN</a:t>
            </a:r>
            <a:endParaRPr lang="es-ES" b="1" dirty="0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14563"/>
            <a:ext cx="2857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5 CuadroTexto"/>
          <p:cNvSpPr txBox="1">
            <a:spLocks noChangeArrowheads="1"/>
          </p:cNvSpPr>
          <p:nvPr/>
        </p:nvSpPr>
        <p:spPr bwMode="auto">
          <a:xfrm rot="420473">
            <a:off x="236538" y="1870075"/>
            <a:ext cx="25796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PE" sz="1400" dirty="0">
                <a:solidFill>
                  <a:srgbClr val="FF0000"/>
                </a:solidFill>
                <a:latin typeface="Century Gothic" pitchFamily="34" charset="0"/>
              </a:rPr>
              <a:t>A NIVEL DE INVERSIONISTAS </a:t>
            </a:r>
          </a:p>
          <a:p>
            <a:pPr algn="r"/>
            <a:r>
              <a:rPr lang="es-PE" sz="1400" b="1" dirty="0">
                <a:solidFill>
                  <a:srgbClr val="FF0000"/>
                </a:solidFill>
                <a:latin typeface="Century Gothic" pitchFamily="34" charset="0"/>
              </a:rPr>
              <a:t>INSTITUCIONALES</a:t>
            </a:r>
            <a:endParaRPr lang="es-ES" sz="14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9363" y="3286125"/>
            <a:ext cx="281463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7 CuadroTexto"/>
          <p:cNvSpPr txBox="1">
            <a:spLocks noChangeArrowheads="1"/>
          </p:cNvSpPr>
          <p:nvPr/>
        </p:nvSpPr>
        <p:spPr bwMode="auto">
          <a:xfrm rot="-252005">
            <a:off x="6340475" y="3045103"/>
            <a:ext cx="27955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dirty="0">
                <a:solidFill>
                  <a:srgbClr val="FF0000"/>
                </a:solidFill>
                <a:latin typeface="Century Gothic" pitchFamily="34" charset="0"/>
              </a:rPr>
              <a:t>A </a:t>
            </a:r>
            <a:r>
              <a:rPr lang="es-PE" b="1" dirty="0">
                <a:solidFill>
                  <a:srgbClr val="FF0000"/>
                </a:solidFill>
                <a:latin typeface="Century Gothic" pitchFamily="34" charset="0"/>
              </a:rPr>
              <a:t>NIVEL</a:t>
            </a:r>
            <a:r>
              <a:rPr lang="es-PE" dirty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es-PE" dirty="0" smtClean="0">
                <a:solidFill>
                  <a:srgbClr val="FF0000"/>
                </a:solidFill>
                <a:latin typeface="Century Gothic" pitchFamily="34" charset="0"/>
              </a:rPr>
              <a:t>REGULADORES</a:t>
            </a:r>
            <a:endParaRPr lang="es-ES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pic>
        <p:nvPicPr>
          <p:cNvPr id="235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0"/>
            <a:ext cx="2857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0" name="9 CuadroTexto"/>
          <p:cNvSpPr txBox="1">
            <a:spLocks noChangeArrowheads="1"/>
          </p:cNvSpPr>
          <p:nvPr/>
        </p:nvSpPr>
        <p:spPr bwMode="auto">
          <a:xfrm rot="420473">
            <a:off x="196850" y="4411663"/>
            <a:ext cx="2579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PE" dirty="0">
                <a:solidFill>
                  <a:srgbClr val="FF0000"/>
                </a:solidFill>
                <a:latin typeface="Century Gothic" pitchFamily="34" charset="0"/>
              </a:rPr>
              <a:t>A </a:t>
            </a:r>
            <a:r>
              <a:rPr lang="es-PE" b="1" dirty="0">
                <a:solidFill>
                  <a:srgbClr val="FF0000"/>
                </a:solidFill>
                <a:latin typeface="Century Gothic" pitchFamily="34" charset="0"/>
              </a:rPr>
              <a:t>OTROS NIVELES</a:t>
            </a:r>
            <a:endParaRPr lang="es-ES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23561" name="10 Rectángulo"/>
          <p:cNvSpPr>
            <a:spLocks noChangeArrowheads="1"/>
          </p:cNvSpPr>
          <p:nvPr/>
        </p:nvSpPr>
        <p:spPr bwMode="auto">
          <a:xfrm>
            <a:off x="2857500" y="2357438"/>
            <a:ext cx="4308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es-ES" dirty="0">
                <a:latin typeface="Century Gothic" pitchFamily="34" charset="0"/>
              </a:rPr>
              <a:t>Elegible a todo tipo de inversionistas.</a:t>
            </a:r>
          </a:p>
        </p:txBody>
      </p:sp>
      <p:sp>
        <p:nvSpPr>
          <p:cNvPr id="23562" name="11 Rectángulo"/>
          <p:cNvSpPr>
            <a:spLocks noChangeArrowheads="1"/>
          </p:cNvSpPr>
          <p:nvPr/>
        </p:nvSpPr>
        <p:spPr bwMode="auto">
          <a:xfrm>
            <a:off x="1785918" y="2928934"/>
            <a:ext cx="4572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ES" dirty="0" smtClean="0">
                <a:latin typeface="Century Gothic" pitchFamily="34" charset="0"/>
              </a:rPr>
              <a:t>Acuerdos para supervisión y control</a:t>
            </a:r>
          </a:p>
          <a:p>
            <a:pPr algn="r"/>
            <a:r>
              <a:rPr lang="es-ES" dirty="0" smtClean="0">
                <a:latin typeface="Century Gothic" pitchFamily="34" charset="0"/>
              </a:rPr>
              <a:t>entre reguladores</a:t>
            </a:r>
          </a:p>
          <a:p>
            <a:pPr algn="r"/>
            <a:endParaRPr lang="es-ES" dirty="0" smtClean="0">
              <a:latin typeface="Century Gothic" pitchFamily="34" charset="0"/>
            </a:endParaRPr>
          </a:p>
          <a:p>
            <a:pPr algn="r"/>
            <a:r>
              <a:rPr lang="es-ES" dirty="0" smtClean="0">
                <a:latin typeface="Century Gothic" pitchFamily="34" charset="0"/>
              </a:rPr>
              <a:t>Disponibilidad plena de la información para los supervisores e inversionistas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23563" name="12 Rectángulo"/>
          <p:cNvSpPr>
            <a:spLocks noChangeArrowheads="1"/>
          </p:cNvSpPr>
          <p:nvPr/>
        </p:nvSpPr>
        <p:spPr bwMode="auto">
          <a:xfrm>
            <a:off x="2928938" y="4643438"/>
            <a:ext cx="58578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 dirty="0">
                <a:latin typeface="Century Gothic" pitchFamily="34" charset="0"/>
              </a:rPr>
              <a:t>Tratamiento de inversión extranjera que facilite el flujo de capitales entre los mercados.</a:t>
            </a:r>
          </a:p>
          <a:p>
            <a:pPr algn="just"/>
            <a:endParaRPr lang="es-ES" dirty="0">
              <a:latin typeface="Century Gothic" pitchFamily="34" charset="0"/>
            </a:endParaRPr>
          </a:p>
          <a:p>
            <a:r>
              <a:rPr lang="es-ES" dirty="0" smtClean="0">
                <a:latin typeface="Century Gothic" pitchFamily="34" charset="0"/>
              </a:rPr>
              <a:t>Las Bolsas de Valores permitirán el acceso a La </a:t>
            </a:r>
            <a:r>
              <a:rPr lang="es-ES" dirty="0">
                <a:latin typeface="Century Gothic" pitchFamily="34" charset="0"/>
              </a:rPr>
              <a:t>información de los mercados </a:t>
            </a:r>
            <a:r>
              <a:rPr lang="es-ES" dirty="0" smtClean="0">
                <a:latin typeface="Century Gothic" pitchFamily="34" charset="0"/>
              </a:rPr>
              <a:t>a través de sus páginas web.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>
          <a:xfrm>
            <a:off x="571472" y="500042"/>
            <a:ext cx="3000396" cy="1428750"/>
          </a:xfrm>
        </p:spPr>
        <p:txBody>
          <a:bodyPr/>
          <a:lstStyle/>
          <a:p>
            <a:pPr algn="l"/>
            <a:r>
              <a:rPr lang="es-PE" dirty="0" smtClean="0"/>
              <a:t>7.  </a:t>
            </a:r>
            <a:r>
              <a:rPr lang="es-PE" b="1" dirty="0" smtClean="0"/>
              <a:t>RETOS </a:t>
            </a:r>
            <a:r>
              <a:rPr lang="es-PE" dirty="0" smtClean="0"/>
              <a:t>DE LA INTEGRACION</a:t>
            </a:r>
            <a:r>
              <a:rPr lang="es-ES" b="1" dirty="0" smtClean="0">
                <a:solidFill>
                  <a:srgbClr val="FF3300"/>
                </a:solidFill>
                <a:latin typeface="Calibri" pitchFamily="34" charset="0"/>
              </a:rPr>
              <a:t/>
            </a:r>
            <a:br>
              <a:rPr lang="es-ES" b="1" dirty="0" smtClean="0">
                <a:solidFill>
                  <a:srgbClr val="FF3300"/>
                </a:solidFill>
                <a:latin typeface="Calibri" pitchFamily="34" charset="0"/>
              </a:rPr>
            </a:br>
            <a:endParaRPr lang="es-ES" b="1" dirty="0" smtClean="0"/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9144000" cy="227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6 CuadroTexto"/>
          <p:cNvSpPr txBox="1">
            <a:spLocks noChangeArrowheads="1"/>
          </p:cNvSpPr>
          <p:nvPr/>
        </p:nvSpPr>
        <p:spPr bwMode="auto">
          <a:xfrm>
            <a:off x="1785918" y="2000240"/>
            <a:ext cx="50006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  <a:latin typeface="Century Gothic" pitchFamily="34" charset="0"/>
              </a:rPr>
              <a:t>REGULACION </a:t>
            </a:r>
          </a:p>
          <a:p>
            <a:pPr algn="ctr"/>
            <a:r>
              <a:rPr lang="es-ES" sz="2400" dirty="0" smtClean="0">
                <a:latin typeface="Century Gothic" pitchFamily="34" charset="0"/>
              </a:rPr>
              <a:t>Ajustes normativos requeridos para la integración </a:t>
            </a:r>
            <a:endParaRPr lang="es-ES" sz="2400" dirty="0">
              <a:latin typeface="Century Gothic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9363" y="5715016"/>
            <a:ext cx="281463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572140"/>
            <a:ext cx="392906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6 CuadroTexto"/>
          <p:cNvSpPr txBox="1">
            <a:spLocks noChangeArrowheads="1"/>
          </p:cNvSpPr>
          <p:nvPr/>
        </p:nvSpPr>
        <p:spPr bwMode="auto">
          <a:xfrm>
            <a:off x="1571604" y="3918900"/>
            <a:ext cx="564360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  <a:latin typeface="Century Gothic" pitchFamily="34" charset="0"/>
              </a:rPr>
              <a:t>MERCADO</a:t>
            </a:r>
          </a:p>
          <a:p>
            <a:pPr algn="ctr"/>
            <a:r>
              <a:rPr lang="es-ES" sz="2400" b="1" dirty="0" smtClean="0">
                <a:latin typeface="Century Gothic" pitchFamily="34" charset="0"/>
              </a:rPr>
              <a:t> </a:t>
            </a:r>
            <a:r>
              <a:rPr lang="es-ES" sz="2400" dirty="0" smtClean="0">
                <a:latin typeface="Century Gothic" pitchFamily="34" charset="0"/>
              </a:rPr>
              <a:t>El alistamiento de los intermediarios y demás actores del mercado será clave de éxito.</a:t>
            </a:r>
          </a:p>
          <a:p>
            <a:pPr algn="ctr"/>
            <a:r>
              <a:rPr lang="es-ES" sz="2400" dirty="0" smtClean="0">
                <a:latin typeface="Century Gothic" pitchFamily="34" charset="0"/>
              </a:rPr>
              <a:t>¡ La Integración la hacemos todos!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357188" y="357188"/>
            <a:ext cx="3286125" cy="1428750"/>
          </a:xfrm>
        </p:spPr>
        <p:txBody>
          <a:bodyPr/>
          <a:lstStyle/>
          <a:p>
            <a:r>
              <a:rPr lang="es-PE" b="1" dirty="0" smtClean="0"/>
              <a:t>8. CONCLUSIONES</a:t>
            </a:r>
            <a:endParaRPr lang="es-ES" dirty="0" smtClean="0"/>
          </a:p>
        </p:txBody>
      </p:sp>
      <p:sp>
        <p:nvSpPr>
          <p:cNvPr id="19460" name="5 Rectángulo"/>
          <p:cNvSpPr>
            <a:spLocks noChangeArrowheads="1"/>
          </p:cNvSpPr>
          <p:nvPr/>
        </p:nvSpPr>
        <p:spPr bwMode="auto">
          <a:xfrm>
            <a:off x="4214810" y="2428868"/>
            <a:ext cx="4429125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buFont typeface="Arial" pitchFamily="34" charset="0"/>
              <a:buChar char="•"/>
            </a:pPr>
            <a:r>
              <a:rPr lang="es-ES" sz="2000" b="1" dirty="0" smtClean="0">
                <a:latin typeface="Century Gothic" pitchFamily="34" charset="0"/>
              </a:rPr>
              <a:t>1,2,3</a:t>
            </a:r>
            <a:r>
              <a:rPr lang="es-ES" sz="2000" dirty="0" smtClean="0">
                <a:latin typeface="Century Gothic" pitchFamily="34" charset="0"/>
              </a:rPr>
              <a:t>: Primer mercado en la región por emisores, segundo en capitalización bursátil y tercero en volúmenes negociados</a:t>
            </a:r>
          </a:p>
          <a:p>
            <a:pPr marL="185738" indent="-185738"/>
            <a:endParaRPr lang="es-ES" sz="2000" dirty="0" smtClean="0">
              <a:latin typeface="Century Gothic" pitchFamily="34" charset="0"/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ES" sz="2000" b="1" dirty="0" smtClean="0">
                <a:latin typeface="Century Gothic" pitchFamily="34" charset="0"/>
              </a:rPr>
              <a:t>Alianza estratégica </a:t>
            </a:r>
            <a:r>
              <a:rPr lang="es-ES" sz="2000" dirty="0" smtClean="0">
                <a:latin typeface="Century Gothic" pitchFamily="34" charset="0"/>
              </a:rPr>
              <a:t>entre bolsas, depósitos y reguladores para promover el desarrollo de los mercados de capitales de la región. </a:t>
            </a:r>
          </a:p>
          <a:p>
            <a:pPr marL="185738" indent="-185738">
              <a:buFont typeface="Arial" pitchFamily="34" charset="0"/>
              <a:buChar char="•"/>
            </a:pPr>
            <a:endParaRPr lang="es-ES" sz="2000" dirty="0" smtClean="0">
              <a:latin typeface="Century Gothic" pitchFamily="34" charset="0"/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s-ES" sz="2000" b="1" dirty="0" smtClean="0">
                <a:latin typeface="Century Gothic" pitchFamily="34" charset="0"/>
              </a:rPr>
              <a:t>Liquidez, liquidez, liquidez</a:t>
            </a:r>
          </a:p>
          <a:p>
            <a:pPr marL="185738" indent="-185738">
              <a:buFont typeface="Arial" pitchFamily="34" charset="0"/>
              <a:buChar char="•"/>
            </a:pPr>
            <a:endParaRPr lang="es-ES" sz="2000" dirty="0" smtClean="0">
              <a:latin typeface="Century Gothic" pitchFamily="34" charset="0"/>
            </a:endParaRP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57438"/>
            <a:ext cx="392906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Bola-Integracion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4" y="4000505"/>
            <a:ext cx="2857488" cy="214231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b="63542"/>
          <a:stretch>
            <a:fillRect/>
          </a:stretch>
        </p:blipFill>
        <p:spPr bwMode="auto">
          <a:xfrm>
            <a:off x="0" y="1214422"/>
            <a:ext cx="914400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29066"/>
            <a:ext cx="5643569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9 Rectángulo"/>
          <p:cNvSpPr>
            <a:spLocks noChangeArrowheads="1"/>
          </p:cNvSpPr>
          <p:nvPr/>
        </p:nvSpPr>
        <p:spPr bwMode="auto">
          <a:xfrm rot="440777">
            <a:off x="4839" y="3923206"/>
            <a:ext cx="88889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PE" sz="3600" b="1" dirty="0" smtClean="0">
                <a:latin typeface="Century Gothic" pitchFamily="34" charset="0"/>
              </a:rPr>
              <a:t>… LA INTEGRACIÓN ES UNA REALIDAD</a:t>
            </a:r>
            <a:endParaRPr lang="es-ES" sz="3600" b="1" dirty="0">
              <a:latin typeface="Century Gothic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85786" y="5214950"/>
            <a:ext cx="7358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latin typeface="Century Gothic" pitchFamily="34" charset="0"/>
              </a:rPr>
              <a:t>LOS INVITAMOS A SER PARTE </a:t>
            </a:r>
          </a:p>
          <a:p>
            <a:pPr algn="ctr"/>
            <a:r>
              <a:rPr lang="es-ES" sz="2400" b="1" dirty="0" smtClean="0">
                <a:latin typeface="Century Gothic" pitchFamily="34" charset="0"/>
              </a:rPr>
              <a:t> DEL MERCADO </a:t>
            </a:r>
            <a:r>
              <a:rPr lang="es-ES" sz="2000" b="1" dirty="0" smtClean="0">
                <a:latin typeface="Century Gothic" pitchFamily="34" charset="0"/>
              </a:rPr>
              <a:t>INTEGRADO DE </a:t>
            </a:r>
          </a:p>
          <a:p>
            <a:pPr algn="ctr"/>
            <a:r>
              <a:rPr lang="es-ES" sz="2000" b="1" dirty="0" smtClean="0">
                <a:solidFill>
                  <a:srgbClr val="0070C0"/>
                </a:solidFill>
                <a:latin typeface="Century Gothic" pitchFamily="34" charset="0"/>
              </a:rPr>
              <a:t>CHILE</a:t>
            </a:r>
            <a:r>
              <a:rPr lang="es-ES" sz="2000" b="1" dirty="0" smtClean="0">
                <a:latin typeface="Century Gothic" pitchFamily="34" charset="0"/>
              </a:rPr>
              <a:t> </a:t>
            </a:r>
            <a:r>
              <a:rPr lang="es-ES" sz="2000" b="1" dirty="0" smtClean="0">
                <a:solidFill>
                  <a:srgbClr val="FFFF00"/>
                </a:solidFill>
                <a:latin typeface="Century Gothic" pitchFamily="34" charset="0"/>
              </a:rPr>
              <a:t>COLOMB</a:t>
            </a:r>
            <a:r>
              <a:rPr lang="es-ES" sz="2400" b="1" dirty="0" smtClean="0">
                <a:solidFill>
                  <a:srgbClr val="FFFF00"/>
                </a:solidFill>
                <a:latin typeface="Century Gothic" pitchFamily="34" charset="0"/>
              </a:rPr>
              <a:t>IA</a:t>
            </a:r>
            <a:r>
              <a:rPr lang="es-ES" sz="2400" b="1" dirty="0" smtClean="0">
                <a:latin typeface="Century Gothic" pitchFamily="34" charset="0"/>
              </a:rPr>
              <a:t> </a:t>
            </a:r>
            <a:r>
              <a:rPr lang="es-ES" sz="2400" b="1" dirty="0" smtClean="0">
                <a:solidFill>
                  <a:srgbClr val="FF0000"/>
                </a:solidFill>
                <a:latin typeface="Century Gothic" pitchFamily="34" charset="0"/>
              </a:rPr>
              <a:t>PERU</a:t>
            </a:r>
            <a:endParaRPr lang="es-CO" sz="2400" b="1" dirty="0">
              <a:solidFill>
                <a:srgbClr val="FF0000"/>
              </a:solidFill>
            </a:endParaRPr>
          </a:p>
        </p:txBody>
      </p:sp>
      <p:pic>
        <p:nvPicPr>
          <p:cNvPr id="9" name="8 Imagen" descr="Bola-Integracion[1]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4" y="357994"/>
            <a:ext cx="2857488" cy="214231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</TotalTime>
  <Words>1052</Words>
  <Application>Microsoft Office PowerPoint</Application>
  <PresentationFormat>Presentación en pantalla (4:3)</PresentationFormat>
  <Paragraphs>196</Paragraphs>
  <Slides>26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8" baseType="lpstr">
      <vt:lpstr>Tema de Office</vt:lpstr>
      <vt:lpstr>Imagen de mapa de bits</vt:lpstr>
      <vt:lpstr>Diapositiva 1</vt:lpstr>
      <vt:lpstr>AGENDA</vt:lpstr>
      <vt:lpstr>1.  GLOBALIZACIÓN,      MERCADOS y BOLSAS</vt:lpstr>
      <vt:lpstr>Diapositiva 4</vt:lpstr>
      <vt:lpstr>1.3 CRECIMIENTO DE LOS MERCADOS INTEGRADOS</vt:lpstr>
      <vt:lpstr>Diapositiva 6</vt:lpstr>
      <vt:lpstr>2.1 EN NÚMERO DE EMISORES</vt:lpstr>
      <vt:lpstr>2.1 EN NÚMERO DE EMISORES</vt:lpstr>
      <vt:lpstr>2.2 EN CAPITALIZACIÓN DE MERCADO</vt:lpstr>
      <vt:lpstr>2.2 EN CAPITALIZACIÓN DE MERCADO</vt:lpstr>
      <vt:lpstr>2.3 EN NEGOCIACIÓN EN LA REGIÓN</vt:lpstr>
      <vt:lpstr>2.3 EN NEGOCIACIÓN EN LA REGIÓN</vt:lpstr>
      <vt:lpstr>2.6 EMISORES DE LA INTEGRACIÓN</vt:lpstr>
      <vt:lpstr>3. ¿POR QUÉ LA  INTEGRACION?</vt:lpstr>
      <vt:lpstr>4. ¿PARA QUÉ UN MERCADO INTEGRADO?</vt:lpstr>
      <vt:lpstr>5. OBJETIVOS DE LA INTEGRACIÓN</vt:lpstr>
      <vt:lpstr>5.1 BENEFICIOS DE LA INTEGRACIÓN</vt:lpstr>
      <vt:lpstr>2.1 BENEFICIOS DE LA INTEGRACIÓN</vt:lpstr>
      <vt:lpstr>6.1 CÓMO OPERA  LA INTEGRACIÓN</vt:lpstr>
      <vt:lpstr>Diapositiva 20</vt:lpstr>
      <vt:lpstr>6.3 CÓMO OPERA LA INTEGRACIÓN</vt:lpstr>
      <vt:lpstr>6.4 CÓMO OPERA LA INTEGRACIÓN</vt:lpstr>
      <vt:lpstr>6.5 CÓMO OPERA LA INTEGRACIÓN</vt:lpstr>
      <vt:lpstr>7.  RETOS DE LA INTEGRACION </vt:lpstr>
      <vt:lpstr>8. CONCLUSIONES</vt:lpstr>
      <vt:lpstr>Diapositiva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mrevollar</dc:creator>
  <cp:lastModifiedBy> </cp:lastModifiedBy>
  <cp:revision>139</cp:revision>
  <dcterms:created xsi:type="dcterms:W3CDTF">2010-05-28T15:24:53Z</dcterms:created>
  <dcterms:modified xsi:type="dcterms:W3CDTF">2010-06-03T19:35:43Z</dcterms:modified>
</cp:coreProperties>
</file>