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58" r:id="rId2"/>
    <p:sldId id="290" r:id="rId3"/>
    <p:sldId id="304" r:id="rId4"/>
    <p:sldId id="303" r:id="rId5"/>
    <p:sldId id="291" r:id="rId6"/>
    <p:sldId id="305" r:id="rId7"/>
    <p:sldId id="279" r:id="rId8"/>
    <p:sldId id="292" r:id="rId9"/>
    <p:sldId id="294" r:id="rId10"/>
    <p:sldId id="300" r:id="rId11"/>
    <p:sldId id="293" r:id="rId12"/>
    <p:sldId id="275" r:id="rId13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imgSz="1024x768" encoding="windows-1252"/>
  <p:clrMru>
    <a:srgbClr val="6699FF"/>
    <a:srgbClr val="FFCC66"/>
    <a:srgbClr val="003366"/>
    <a:srgbClr val="A50021"/>
    <a:srgbClr val="D7E0E3"/>
    <a:srgbClr val="D7E3F1"/>
    <a:srgbClr val="CC0000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21" autoAdjust="0"/>
    <p:restoredTop sz="88510" autoAdjust="0"/>
  </p:normalViewPr>
  <p:slideViewPr>
    <p:cSldViewPr>
      <p:cViewPr>
        <p:scale>
          <a:sx n="63" d="100"/>
          <a:sy n="63" d="100"/>
        </p:scale>
        <p:origin x="-732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4AD600-E17E-4AE0-893A-29F6AE39C02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6425"/>
            <a:ext cx="55054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fld id="{FCF3FEBB-E89D-4325-9CBF-E597DC98E22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E49169-3F1A-453F-835D-B05A3141105B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35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6550E8-059E-407B-A7D9-3EE7149B780E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6550E8-059E-407B-A7D9-3EE7149B780E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FC3916-D103-4667-92F4-455EABA17C05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60EBA-51C0-420C-8B37-E08FE5C7C18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AEEAB-DAC5-4CC0-B2CF-21BF7F2A78C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A080A-6F12-4230-A994-7B84A2DDDE7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90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6F78A-4895-47EC-BB51-C70FF51F7AC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6B670-5AEB-47C8-88AA-3CB2F3A246A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4B930-52F7-422C-B6A4-D05DE383807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0130B-749D-45B1-A58E-B3C567D84A4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2E3C1-DD31-4724-BD32-DDA8B6E10E4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9D6C6-97C2-4CF2-8850-ACD181D354C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E2FE0-DD95-46E1-8DDE-5F0189D5794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274638"/>
            <a:ext cx="2076450" cy="52419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74638"/>
            <a:ext cx="6076950" cy="5241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23252-CB98-4F30-AF9B-F8A79211F56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E77CDF2-904E-4427-92A4-CEFF0FF1ACF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pic>
        <p:nvPicPr>
          <p:cNvPr id="1030" name="Picture 11" descr="ESMID logo_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6" name="Rectangle 12"/>
          <p:cNvSpPr>
            <a:spLocks noChangeArrowheads="1"/>
          </p:cNvSpPr>
          <p:nvPr userDrawn="1"/>
        </p:nvSpPr>
        <p:spPr bwMode="auto">
          <a:xfrm>
            <a:off x="609600" y="76200"/>
            <a:ext cx="6858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6157" name="Text Box 13"/>
          <p:cNvSpPr txBox="1">
            <a:spLocks noChangeArrowheads="1"/>
          </p:cNvSpPr>
          <p:nvPr userDrawn="1"/>
        </p:nvSpPr>
        <p:spPr bwMode="auto">
          <a:xfrm>
            <a:off x="381000" y="76200"/>
            <a:ext cx="830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3200" b="1">
              <a:latin typeface="Garamond" pitchFamily="18" charset="0"/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 userDrawn="1"/>
        </p:nvSpPr>
        <p:spPr bwMode="auto">
          <a:xfrm>
            <a:off x="304800" y="0"/>
            <a:ext cx="845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endParaRPr lang="en-US" sz="3200" b="1">
              <a:solidFill>
                <a:schemeClr val="bg1"/>
              </a:solidFill>
              <a:latin typeface="Garamond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457200" y="2819400"/>
            <a:ext cx="8229600" cy="1219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500" b="1" dirty="0" smtClean="0"/>
              <a:t>DIVERSIFICACION DE LOS PORTAFOLIOS, INNOVACION </a:t>
            </a:r>
            <a:r>
              <a:rPr lang="en-US" sz="2500" b="1" dirty="0" smtClean="0"/>
              <a:t>, MERCADO DE CAPITALES </a:t>
            </a:r>
          </a:p>
        </p:txBody>
      </p:sp>
      <p:pic>
        <p:nvPicPr>
          <p:cNvPr id="2051" name="Picture 7" descr="ESMID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9"/>
          <p:cNvSpPr>
            <a:spLocks noChangeArrowheads="1"/>
          </p:cNvSpPr>
          <p:nvPr/>
        </p:nvSpPr>
        <p:spPr bwMode="auto">
          <a:xfrm>
            <a:off x="1752600" y="4267200"/>
            <a:ext cx="5715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i="1" dirty="0">
                <a:latin typeface="Garamond" pitchFamily="18" charset="0"/>
              </a:rPr>
              <a:t>Clemente del Valle</a:t>
            </a:r>
            <a:r>
              <a:rPr lang="en-US" sz="1200" i="1" dirty="0">
                <a:latin typeface="Garamond" pitchFamily="18" charset="0"/>
              </a:rPr>
              <a:t/>
            </a:r>
            <a:br>
              <a:rPr lang="en-US" sz="1200" i="1" dirty="0">
                <a:latin typeface="Garamond" pitchFamily="18" charset="0"/>
              </a:rPr>
            </a:br>
            <a:r>
              <a:rPr lang="en-US" dirty="0">
                <a:latin typeface="Garamond" pitchFamily="18" charset="0"/>
              </a:rPr>
              <a:t>IFC/World Bank Securities Markets Group (SMG)</a:t>
            </a:r>
            <a:br>
              <a:rPr lang="en-US" dirty="0">
                <a:latin typeface="Garamond" pitchFamily="18" charset="0"/>
              </a:rPr>
            </a:br>
            <a:r>
              <a:rPr lang="en-US" sz="1200" dirty="0">
                <a:latin typeface="Garamond" pitchFamily="18" charset="0"/>
              </a:rPr>
              <a:t/>
            </a:r>
            <a:br>
              <a:rPr lang="en-US" sz="1200" dirty="0">
                <a:latin typeface="Garamond" pitchFamily="18" charset="0"/>
              </a:rPr>
            </a:br>
            <a:r>
              <a:rPr lang="en-US" sz="1200" dirty="0" smtClean="0">
                <a:latin typeface="Garamond" pitchFamily="18" charset="0"/>
              </a:rPr>
              <a:t>IV CONGRESOFIAFIN</a:t>
            </a:r>
            <a:r>
              <a:rPr lang="en-US" b="1" dirty="0">
                <a:latin typeface="Garamond" pitchFamily="18" charset="0"/>
              </a:rPr>
              <a:t/>
            </a:r>
            <a:br>
              <a:rPr lang="en-US" b="1" dirty="0">
                <a:latin typeface="Garamond" pitchFamily="18" charset="0"/>
              </a:rPr>
            </a:br>
            <a:r>
              <a:rPr lang="en-US" b="1" dirty="0" smtClean="0">
                <a:latin typeface="Garamond" pitchFamily="18" charset="0"/>
              </a:rPr>
              <a:t>JUNIO</a:t>
            </a:r>
            <a:r>
              <a:rPr lang="en-US" dirty="0" smtClean="0">
                <a:latin typeface="Garamond" pitchFamily="18" charset="0"/>
              </a:rPr>
              <a:t>, </a:t>
            </a:r>
            <a:r>
              <a:rPr lang="en-US" dirty="0">
                <a:latin typeface="Garamond" pitchFamily="18" charset="0"/>
              </a:rPr>
              <a:t>2010</a:t>
            </a:r>
          </a:p>
        </p:txBody>
      </p:sp>
      <p:pic>
        <p:nvPicPr>
          <p:cNvPr id="2053" name="Picture 14" descr="IFC_Logo_Eng_Vert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1000" y="6248400"/>
            <a:ext cx="457200" cy="422275"/>
          </a:xfrm>
          <a:noFill/>
        </p:spPr>
      </p:pic>
      <p:pic>
        <p:nvPicPr>
          <p:cNvPr id="2054" name="Picture 15" descr="WB_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62484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218148-C790-4EC4-8A8E-B9EF9255083A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3810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600" b="1">
                <a:solidFill>
                  <a:schemeClr val="bg1"/>
                </a:solidFill>
                <a:latin typeface="Garamond" pitchFamily="18" charset="0"/>
              </a:rPr>
              <a:t> </a:t>
            </a:r>
            <a:r>
              <a:rPr lang="es-CO" sz="2600" b="1">
                <a:solidFill>
                  <a:schemeClr val="bg1"/>
                </a:solidFill>
                <a:latin typeface="Garamond" pitchFamily="18" charset="0"/>
              </a:rPr>
              <a:t>El reto es introducir una adecuada y efectiva regulación  </a:t>
            </a:r>
            <a:endParaRPr lang="es-CO" sz="260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28600" y="1143000"/>
            <a:ext cx="8915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defRPr/>
            </a:pPr>
            <a:r>
              <a:rPr lang="es-CO" sz="2600" dirty="0">
                <a:latin typeface="Garamond" pitchFamily="18" charset="0"/>
              </a:rPr>
              <a:t>Consideraciones estratégicas para diseñar una  buena regulación: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sz="2600" dirty="0">
                <a:latin typeface="Garamond" pitchFamily="18" charset="0"/>
              </a:rPr>
              <a:t>  Entender apropiadamente el mercado que se quiere regular: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s-CO" sz="2600" dirty="0">
                <a:latin typeface="Garamond" pitchFamily="18" charset="0"/>
              </a:rPr>
              <a:t>Las diferencias entre los canales de acceso (oferta publica y la colocación privada)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s-CO" sz="2600" dirty="0">
                <a:latin typeface="Garamond" pitchFamily="18" charset="0"/>
              </a:rPr>
              <a:t>Las diferencias entre los diferentes productos( bonos vs acciones vs derivados).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s-CO" sz="2600" dirty="0">
                <a:latin typeface="Garamond" pitchFamily="18" charset="0"/>
              </a:rPr>
              <a:t>Entre los diferentes tipos de inversionistas ( detallista, institucional , profesional sofisticado)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s-CO" sz="2600" dirty="0">
                <a:latin typeface="Garamond" pitchFamily="18" charset="0"/>
              </a:rPr>
              <a:t>Entre los diferentes tipos de emisores ( grande vs pequeño, establecido vs nuevo, recurrente vs de una sola vez, propiedad abierta vs familiar).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s-CO" sz="2600" dirty="0">
                <a:latin typeface="Garamond" pitchFamily="18" charset="0"/>
              </a:rPr>
              <a:t>Las diferencias entre transar  en el mercado OTC o en los mercados organizados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defRPr/>
            </a:pPr>
            <a:endParaRPr lang="es-CO" sz="2600" dirty="0">
              <a:latin typeface="Garamond" pitchFamily="18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s-CO" sz="2600" dirty="0">
              <a:latin typeface="Garamond" pitchFamily="18" charset="0"/>
            </a:endParaRPr>
          </a:p>
          <a:p>
            <a:pPr marL="971550" lvl="1" indent="-5143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s-CO" sz="2600" dirty="0">
              <a:latin typeface="Garamond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2A1CA6FA-780B-4914-932D-0A2FA99C7576}" type="slidenum">
              <a:rPr lang="en-US" smtClean="0">
                <a:ea typeface="ＭＳ Ｐゴシック" pitchFamily="34" charset="-128"/>
              </a:rPr>
              <a:pPr algn="l"/>
              <a:t>3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0" y="0"/>
            <a:ext cx="8915400" cy="685800"/>
          </a:xfrm>
          <a:prstGeom prst="rect">
            <a:avLst/>
          </a:prstGeom>
        </p:spPr>
        <p:txBody>
          <a:bodyPr anchor="ctr"/>
          <a:lstStyle/>
          <a:p>
            <a:pPr marL="457200" indent="-457200">
              <a:defRPr/>
            </a:pPr>
            <a:endParaRPr lang="es-CO" sz="2400" dirty="0">
              <a:solidFill>
                <a:schemeClr val="bg1"/>
              </a:solidFill>
            </a:endParaRPr>
          </a:p>
          <a:p>
            <a:pPr marL="457200" indent="-457200">
              <a:defRPr/>
            </a:pPr>
            <a:r>
              <a:rPr lang="es-CO" sz="2400" dirty="0">
                <a:solidFill>
                  <a:schemeClr val="bg1"/>
                </a:solidFill>
              </a:rPr>
              <a:t>Es </a:t>
            </a:r>
            <a:r>
              <a:rPr lang="es-CO" sz="2400" dirty="0">
                <a:solidFill>
                  <a:schemeClr val="bg1"/>
                </a:solidFill>
              </a:rPr>
              <a:t>necesario entender la naturaleza de los agentes del mercado de capitales para generar una buena regulación  </a:t>
            </a:r>
          </a:p>
          <a:p>
            <a:pPr marL="457200" indent="-457200">
              <a:defRPr/>
            </a:pPr>
            <a:endParaRPr lang="en-US" sz="2400" dirty="0">
              <a:latin typeface="+mj-lt"/>
              <a:ea typeface="+mj-ea"/>
              <a:cs typeface="+mj-cs"/>
            </a:endParaRPr>
          </a:p>
        </p:txBody>
      </p:sp>
      <p:pic>
        <p:nvPicPr>
          <p:cNvPr id="8196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0538" y="700088"/>
            <a:ext cx="8161337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700088"/>
            <a:ext cx="87630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4211FB81-0E86-4964-9286-FDBC99455FD1}" type="slidenum">
              <a:rPr lang="en-US" smtClean="0">
                <a:ea typeface="ＭＳ Ｐゴシック" pitchFamily="34" charset="-128"/>
              </a:rPr>
              <a:pPr algn="l"/>
              <a:t>4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9220" name="Title 1"/>
          <p:cNvSpPr txBox="1">
            <a:spLocks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57200" indent="-457200"/>
            <a:r>
              <a:rPr lang="es-CO" sz="2400">
                <a:solidFill>
                  <a:schemeClr val="bg1"/>
                </a:solidFill>
              </a:rPr>
              <a:t>Es necesario entender la naturaleza de los agentes del mercado de capitales para generar una buena regulación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209800"/>
            <a:ext cx="38100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</a:rPr>
              <a:t>Issuances  are larger, frequent, regular and standardized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</a:rPr>
              <a:t>Issuers tend to be sovereigns and public corporations</a:t>
            </a:r>
            <a:endParaRPr lang="en-US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24400" y="2209800"/>
            <a:ext cx="4191000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</a:rPr>
              <a:t>Issuances are smaller, infrequent, irregular and customized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</a:rPr>
              <a:t>Issuers tend to be family-owned companies, and project finance</a:t>
            </a:r>
          </a:p>
          <a:p>
            <a:pPr>
              <a:defRPr/>
            </a:pPr>
            <a:endParaRPr lang="en-US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3429000"/>
            <a:ext cx="75438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4"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</a:rPr>
              <a:t>Equity           and        Bonds             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7250" y="5383213"/>
            <a:ext cx="7524750" cy="369887"/>
          </a:xfrm>
          <a:prstGeom prst="rect">
            <a:avLst/>
          </a:prstGeom>
          <a:solidFill>
            <a:schemeClr val="accent1">
              <a:alpha val="49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                                                ATS      ATEs (e.g. AIM)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6026150"/>
            <a:ext cx="38100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Market Exchanges</a:t>
            </a:r>
            <a:endParaRPr lang="en-US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53000" y="6026150"/>
            <a:ext cx="38100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OTC</a:t>
            </a:r>
            <a:endParaRPr lang="en-US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2286000"/>
            <a:ext cx="495300" cy="4419600"/>
          </a:xfrm>
          <a:prstGeom prst="rect">
            <a:avLst/>
          </a:prstGeom>
          <a:solidFill>
            <a:srgbClr val="ACC7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  <p:sp>
        <p:nvSpPr>
          <p:cNvPr id="18" name="Rectangle 17"/>
          <p:cNvSpPr/>
          <p:nvPr/>
        </p:nvSpPr>
        <p:spPr>
          <a:xfrm>
            <a:off x="533400" y="2286000"/>
            <a:ext cx="3048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Issuers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3400" y="3920068"/>
            <a:ext cx="304800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Products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3400" y="5194300"/>
            <a:ext cx="30480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Markets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609600" y="3402013"/>
            <a:ext cx="8153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09600" y="5229225"/>
            <a:ext cx="8153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14400" y="3886200"/>
            <a:ext cx="35814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</a:rPr>
              <a:t>Exchange Derivatives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</a:rPr>
              <a:t>Mutual Funds</a:t>
            </a:r>
            <a:endParaRPr lang="en-US" dirty="0"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57738" y="3886200"/>
            <a:ext cx="35814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</a:rPr>
              <a:t>OTC Derivatives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</a:rPr>
              <a:t>PE and Hedge Funds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</a:rPr>
              <a:t>Securitizations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41E47CA-972F-432E-A782-3325F075525A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3810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600" b="1">
                <a:solidFill>
                  <a:schemeClr val="bg1"/>
                </a:solidFill>
                <a:latin typeface="Garamond" pitchFamily="18" charset="0"/>
              </a:rPr>
              <a:t> El reto de introducir una buena regulacion  </a:t>
            </a:r>
            <a:endParaRPr lang="en-US" sz="260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28600" y="1143000"/>
            <a:ext cx="8915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defRPr/>
            </a:pPr>
            <a:r>
              <a:rPr lang="es-CO" sz="2600" dirty="0">
                <a:latin typeface="Garamond" pitchFamily="18" charset="0"/>
              </a:rPr>
              <a:t>Consideraciones estratégicas para diseñar una  buena regulación: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defRPr/>
            </a:pPr>
            <a:endParaRPr lang="es-CO" sz="2600" dirty="0">
              <a:latin typeface="Garamond" pitchFamily="18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sz="2600" dirty="0">
                <a:latin typeface="Garamond" pitchFamily="18" charset="0"/>
              </a:rPr>
              <a:t>Por lo tanto el marco debe impulsar los canales publico y  privado</a:t>
            </a:r>
            <a:r>
              <a:rPr lang="es-CO" sz="2600" dirty="0" smtClean="0">
                <a:latin typeface="Garamond" pitchFamily="18" charset="0"/>
              </a:rPr>
              <a:t>..</a:t>
            </a:r>
            <a:endParaRPr lang="es-CO" sz="2600" dirty="0">
              <a:latin typeface="Garamond" pitchFamily="18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sz="2600" dirty="0" smtClean="0">
                <a:latin typeface="Garamond" pitchFamily="18" charset="0"/>
              </a:rPr>
              <a:t>Impulsar los segmentos profesionales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sz="2600" dirty="0" smtClean="0">
                <a:latin typeface="Garamond" pitchFamily="18" charset="0"/>
              </a:rPr>
              <a:t>Facilitar la entrada de nuevos administradores que apoyen la innovación y la diversificación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sz="2600" dirty="0" smtClean="0">
                <a:latin typeface="Garamond" pitchFamily="18" charset="0"/>
              </a:rPr>
              <a:t>Impulsar nuevos canales de distribución pues no siempre los canales bancarios están alineados para este propósito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sz="2600" dirty="0" smtClean="0">
                <a:latin typeface="Garamond" pitchFamily="18" charset="0"/>
              </a:rPr>
              <a:t>Pues </a:t>
            </a:r>
            <a:r>
              <a:rPr lang="es-CO" sz="2600" dirty="0">
                <a:latin typeface="Garamond" pitchFamily="18" charset="0"/>
              </a:rPr>
              <a:t>es mas eficiente y genera una sana competencia de canales y mercados</a:t>
            </a:r>
          </a:p>
          <a:p>
            <a:pPr marL="971550" lvl="1" indent="-514350">
              <a:lnSpc>
                <a:spcPct val="90000"/>
              </a:lnSpc>
              <a:spcBef>
                <a:spcPct val="20000"/>
              </a:spcBef>
              <a:defRPr/>
            </a:pPr>
            <a:endParaRPr lang="es-CO" sz="2600" dirty="0">
              <a:latin typeface="Garamond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41E47CA-972F-432E-A782-3325F075525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3810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600" b="1">
                <a:solidFill>
                  <a:schemeClr val="bg1"/>
                </a:solidFill>
                <a:latin typeface="Garamond" pitchFamily="18" charset="0"/>
              </a:rPr>
              <a:t> El reto de introducir una buena regulacion  </a:t>
            </a:r>
            <a:endParaRPr lang="en-US" sz="260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28600" y="1143000"/>
            <a:ext cx="8915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defRPr/>
            </a:pPr>
            <a:r>
              <a:rPr lang="es-CO" sz="2600" dirty="0">
                <a:latin typeface="Garamond" pitchFamily="18" charset="0"/>
              </a:rPr>
              <a:t>Consideraciones estratégicas para diseñar una  buena regulación: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defRPr/>
            </a:pPr>
            <a:endParaRPr lang="es-CO" sz="2600" dirty="0">
              <a:latin typeface="Garamond" pitchFamily="18" charset="0"/>
            </a:endParaRP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sz="2600" dirty="0">
                <a:latin typeface="Garamond" pitchFamily="18" charset="0"/>
              </a:rPr>
              <a:t>Es necesario competir en costo y en las atribuciones necesarias para el emisor y para el inversionista (canales y productos)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sz="2600" dirty="0" smtClean="0">
                <a:latin typeface="Garamond" pitchFamily="18" charset="0"/>
              </a:rPr>
              <a:t>Garantizar </a:t>
            </a:r>
            <a:r>
              <a:rPr lang="es-CO" sz="2600" dirty="0">
                <a:latin typeface="Garamond" pitchFamily="18" charset="0"/>
              </a:rPr>
              <a:t>condiciones de igualdad  frente a la intermediación bancaria ( tributariamente, provisiones regulatorias, transparencia, gobierno corporativo, </a:t>
            </a:r>
            <a:r>
              <a:rPr lang="es-CO" sz="2600" dirty="0" err="1">
                <a:latin typeface="Garamond" pitchFamily="18" charset="0"/>
              </a:rPr>
              <a:t>etc</a:t>
            </a:r>
            <a:r>
              <a:rPr lang="es-CO" sz="2600" dirty="0">
                <a:latin typeface="Garamond" pitchFamily="18" charset="0"/>
              </a:rPr>
              <a:t>)</a:t>
            </a:r>
          </a:p>
          <a:p>
            <a:pPr marL="514350" indent="-5143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sz="2600" dirty="0">
                <a:latin typeface="Garamond" pitchFamily="18" charset="0"/>
              </a:rPr>
              <a:t>Reconocer el riesgo de la migración hacia el exterior de los mercados si no hay una regulación adecuada. (globalización de los mercados)</a:t>
            </a:r>
          </a:p>
          <a:p>
            <a:pPr marL="971550" lvl="1" indent="-5143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s-CO" sz="2600" dirty="0">
              <a:latin typeface="Garamond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5DA0F97-8097-420E-95B2-63C56CA67FD2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609600" y="1143000"/>
            <a:ext cx="8153400" cy="622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8138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Tx/>
              <a:buChar char="•"/>
            </a:pPr>
            <a:r>
              <a:rPr lang="es-CO" sz="2400" dirty="0">
                <a:latin typeface="Garamond" pitchFamily="18" charset="0"/>
              </a:rPr>
              <a:t>Para facilitar la innovación y el desarrollo de nuevos productos se requiere una marco regulatorio flexible y competitivo</a:t>
            </a:r>
            <a:r>
              <a:rPr lang="es-CO" sz="2400" dirty="0" smtClean="0">
                <a:latin typeface="Garamond" pitchFamily="18" charset="0"/>
              </a:rPr>
              <a:t>….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 dirty="0" smtClean="0">
                <a:latin typeface="Garamond" pitchFamily="18" charset="0"/>
              </a:rPr>
              <a:t>Poca </a:t>
            </a:r>
            <a:r>
              <a:rPr lang="es-CO" sz="2400" dirty="0">
                <a:latin typeface="Garamond" pitchFamily="18" charset="0"/>
              </a:rPr>
              <a:t>regulación al producto y al canal de acceso y mas énfasis  en la supervisión del intermediario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 dirty="0">
                <a:latin typeface="Garamond" pitchFamily="18" charset="0"/>
              </a:rPr>
              <a:t>Por eso ha tendido a gestarse en el segmento privado y  los mercados no organizados (OTC): titularizaciones, derivados OTC, fondos de cobertura, fondos de </a:t>
            </a:r>
            <a:r>
              <a:rPr lang="es-CO" sz="2400" dirty="0" smtClean="0">
                <a:latin typeface="Garamond" pitchFamily="18" charset="0"/>
              </a:rPr>
              <a:t>CR</a:t>
            </a:r>
            <a:endParaRPr lang="es-CO" sz="2400" dirty="0">
              <a:latin typeface="Garamond" pitchFamily="18" charset="0"/>
            </a:endParaRP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 dirty="0">
                <a:latin typeface="Garamond" pitchFamily="18" charset="0"/>
              </a:rPr>
              <a:t>Productos y canales dirigidos a los jugadores profesionales del mercado ( intermediarios e inversionistas) 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 dirty="0">
                <a:latin typeface="Garamond" pitchFamily="18" charset="0"/>
              </a:rPr>
              <a:t>Bajo la presunción de una menor necesidad de protección al inversionista por parte del regulador </a:t>
            </a:r>
            <a:r>
              <a:rPr lang="es-CO" sz="2400" dirty="0" smtClean="0">
                <a:latin typeface="Garamond" pitchFamily="18" charset="0"/>
              </a:rPr>
              <a:t> </a:t>
            </a:r>
            <a:endParaRPr lang="es-CO" sz="2400" dirty="0">
              <a:latin typeface="Garamond" pitchFamily="18" charset="0"/>
            </a:endParaRPr>
          </a:p>
          <a:p>
            <a:pPr marL="338138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Tx/>
              <a:buChar char="•"/>
            </a:pPr>
            <a:endParaRPr lang="es-CO" sz="2400" dirty="0">
              <a:latin typeface="Garamond" pitchFamily="18" charset="0"/>
            </a:endParaRPr>
          </a:p>
        </p:txBody>
      </p:sp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304800" y="152400"/>
            <a:ext cx="8382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O" sz="2800" b="1">
                <a:solidFill>
                  <a:schemeClr val="bg1"/>
                </a:solidFill>
                <a:latin typeface="Garamond" pitchFamily="18" charset="0"/>
              </a:rPr>
              <a:t>Este marco debe facilitar la innovación</a:t>
            </a:r>
            <a:endParaRPr lang="es-CO" sz="2800">
              <a:solidFill>
                <a:schemeClr val="bg1"/>
              </a:solidFill>
              <a:latin typeface="Garamond" pitchFamily="18" charset="0"/>
            </a:endParaRPr>
          </a:p>
          <a:p>
            <a:endParaRPr lang="es-CO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EFC8492-ADBD-489E-B852-00D29974CF87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762000" y="1143000"/>
            <a:ext cx="7696200" cy="559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8138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Tx/>
              <a:buChar char="•"/>
            </a:pPr>
            <a:r>
              <a:rPr lang="es-CO" sz="2400">
                <a:latin typeface="Garamond" pitchFamily="18" charset="0"/>
              </a:rPr>
              <a:t>Sin embargo la reciente crisis arroja lecciones sobre ese marco flexible y la necesidad de hacer algunos ajustes: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>
                <a:latin typeface="Garamond" pitchFamily="18" charset="0"/>
              </a:rPr>
              <a:t>ACLARACION: la crisis se dio en la titularización  hipotecaria (subprime) y en los derivados estructurados sobre crédito (CDS), mercados en su gran mayoría no regulados en USA.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>
                <a:latin typeface="Garamond" pitchFamily="18" charset="0"/>
              </a:rPr>
              <a:t>Indudablemente hubo fallas y la disciplina del mercado no opero siempre( incentivos equivocados, conflictos de interés, información asimétrica, etc)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>
                <a:latin typeface="Garamond" pitchFamily="18" charset="0"/>
              </a:rPr>
              <a:t> Pero gran parte de las fallas en el modelo estuvieron en las deficiencias en la supervisión mas que en la falta de regulación. 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</a:pPr>
            <a:endParaRPr lang="es-CO" sz="2400">
              <a:latin typeface="Garamond" pitchFamily="18" charset="0"/>
            </a:endParaRPr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304800" y="152400"/>
            <a:ext cx="8382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O" sz="2800" b="1">
                <a:solidFill>
                  <a:schemeClr val="bg1"/>
                </a:solidFill>
                <a:latin typeface="Garamond" pitchFamily="18" charset="0"/>
              </a:rPr>
              <a:t>Lecciones de la crisis</a:t>
            </a:r>
            <a:endParaRPr lang="es-CO" sz="2800">
              <a:solidFill>
                <a:schemeClr val="bg1"/>
              </a:solidFill>
              <a:latin typeface="Garamond" pitchFamily="18" charset="0"/>
            </a:endParaRPr>
          </a:p>
          <a:p>
            <a:endParaRPr lang="es-CO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B5B9A51-B0DF-469E-9D63-774D46C5F09B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762000" y="1143000"/>
            <a:ext cx="769620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8138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Tx/>
              <a:buChar char="•"/>
            </a:pPr>
            <a:r>
              <a:rPr lang="es-CO" sz="2400">
                <a:latin typeface="Garamond" pitchFamily="18" charset="0"/>
              </a:rPr>
              <a:t>Sin embargo la reciente crisis arroja lecciones sobre ese marco flexible: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>
                <a:latin typeface="Garamond" pitchFamily="18" charset="0"/>
              </a:rPr>
              <a:t>La importancia de monitorear adecuadamente el crecimiento de estos segmentos menos regulados (transparencia de información al supervisor) 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>
                <a:latin typeface="Garamond" pitchFamily="18" charset="0"/>
              </a:rPr>
              <a:t>La importancia de tener poderes para revisar los perímetros de la regulación en casos de riesgo sistémico (FSB, JF, IOSCO)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>
                <a:latin typeface="Garamond" pitchFamily="18" charset="0"/>
              </a:rPr>
              <a:t>Tener un esquema efectivo de coordinación de los supervisores (nacional e internacional) y un esquema efectivo de resolución de crisis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</a:pPr>
            <a:endParaRPr lang="es-CO" sz="2400">
              <a:latin typeface="Garamond" pitchFamily="18" charset="0"/>
            </a:endParaRPr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304800" y="152400"/>
            <a:ext cx="8382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O" sz="2800" b="1">
                <a:solidFill>
                  <a:schemeClr val="bg1"/>
                </a:solidFill>
                <a:latin typeface="Garamond" pitchFamily="18" charset="0"/>
              </a:rPr>
              <a:t>Lecciones de la crisis</a:t>
            </a:r>
            <a:endParaRPr lang="es-CO" sz="2800">
              <a:solidFill>
                <a:schemeClr val="bg1"/>
              </a:solidFill>
              <a:latin typeface="Garamond" pitchFamily="18" charset="0"/>
            </a:endParaRPr>
          </a:p>
          <a:p>
            <a:endParaRPr lang="es-CO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888D072-FECE-49B2-A588-AD0E09016A02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762000" y="1143000"/>
            <a:ext cx="7696200" cy="614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</a:pPr>
            <a:r>
              <a:rPr lang="es-CO" sz="2400" dirty="0">
                <a:latin typeface="Garamond" pitchFamily="18" charset="0"/>
              </a:rPr>
              <a:t>Sin embargo la reciente crisis arroja lecciones sobre ese marco flexible: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 dirty="0">
                <a:latin typeface="Garamond" pitchFamily="18" charset="0"/>
              </a:rPr>
              <a:t>Pudiendo tomar acciones para restablecer confianza:</a:t>
            </a:r>
          </a:p>
          <a:p>
            <a:pPr marL="1252538" lvl="2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Arial" charset="0"/>
              <a:buChar char="•"/>
            </a:pPr>
            <a:r>
              <a:rPr lang="es-CO" sz="2400" dirty="0">
                <a:latin typeface="Garamond" pitchFamily="18" charset="0"/>
              </a:rPr>
              <a:t> eliminar riesgo de contraparte</a:t>
            </a:r>
          </a:p>
          <a:p>
            <a:pPr marL="1252538" lvl="2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Arial" charset="0"/>
              <a:buChar char="•"/>
            </a:pPr>
            <a:r>
              <a:rPr lang="es-CO" sz="2400" dirty="0">
                <a:latin typeface="Garamond" pitchFamily="18" charset="0"/>
              </a:rPr>
              <a:t> exigir parámetros mínimos de revelación en el caso de productos estructurados y complejos </a:t>
            </a:r>
          </a:p>
          <a:p>
            <a:pPr marL="1252538" lvl="2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Arial" charset="0"/>
              <a:buChar char="•"/>
            </a:pPr>
            <a:r>
              <a:rPr lang="es-CO" sz="2400" dirty="0">
                <a:latin typeface="Garamond" pitchFamily="18" charset="0"/>
              </a:rPr>
              <a:t>alinear incentivos en la </a:t>
            </a:r>
            <a:r>
              <a:rPr lang="es-CO" sz="2400" dirty="0" err="1">
                <a:latin typeface="Garamond" pitchFamily="18" charset="0"/>
              </a:rPr>
              <a:t>originacion</a:t>
            </a:r>
            <a:r>
              <a:rPr lang="es-CO" sz="2400" dirty="0">
                <a:latin typeface="Garamond" pitchFamily="18" charset="0"/>
              </a:rPr>
              <a:t> de crédito (EU, USSEC) y supervisarla adecuadamente..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 dirty="0">
                <a:latin typeface="Garamond" pitchFamily="18" charset="0"/>
              </a:rPr>
              <a:t>Urgencia de fortalecer las practicas de gestión de riesgo y  el </a:t>
            </a:r>
            <a:r>
              <a:rPr lang="es-CO" sz="2400" dirty="0" err="1">
                <a:latin typeface="Garamond" pitchFamily="18" charset="0"/>
              </a:rPr>
              <a:t>due</a:t>
            </a:r>
            <a:r>
              <a:rPr lang="es-CO" sz="2400" dirty="0">
                <a:latin typeface="Garamond" pitchFamily="18" charset="0"/>
              </a:rPr>
              <a:t> </a:t>
            </a:r>
            <a:r>
              <a:rPr lang="es-CO" sz="2400" dirty="0" err="1">
                <a:latin typeface="Garamond" pitchFamily="18" charset="0"/>
              </a:rPr>
              <a:t>diligense</a:t>
            </a:r>
            <a:r>
              <a:rPr lang="es-CO" sz="2400" dirty="0">
                <a:latin typeface="Garamond" pitchFamily="18" charset="0"/>
              </a:rPr>
              <a:t> </a:t>
            </a:r>
            <a:r>
              <a:rPr lang="es-CO" sz="2400" dirty="0" smtClean="0">
                <a:latin typeface="Garamond" pitchFamily="18" charset="0"/>
              </a:rPr>
              <a:t>de los inversionistas</a:t>
            </a:r>
            <a:endParaRPr lang="es-CO" sz="2400" dirty="0">
              <a:latin typeface="Garamond" pitchFamily="18" charset="0"/>
            </a:endParaRPr>
          </a:p>
          <a:p>
            <a:pPr marL="338138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endParaRPr lang="es-CO" sz="2400" dirty="0">
              <a:latin typeface="Garamond" pitchFamily="18" charset="0"/>
            </a:endParaRP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endParaRPr lang="es-CO" sz="2400" dirty="0">
              <a:latin typeface="Garamond" pitchFamily="18" charset="0"/>
            </a:endParaRPr>
          </a:p>
        </p:txBody>
      </p:sp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304800" y="152400"/>
            <a:ext cx="8382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O" sz="2800" b="1">
                <a:solidFill>
                  <a:schemeClr val="bg1"/>
                </a:solidFill>
                <a:latin typeface="Garamond" pitchFamily="18" charset="0"/>
              </a:rPr>
              <a:t>Lecciones de la crisis</a:t>
            </a:r>
            <a:endParaRPr lang="es-CO" sz="2800">
              <a:solidFill>
                <a:schemeClr val="bg1"/>
              </a:solidFill>
              <a:latin typeface="Garamond" pitchFamily="18" charset="0"/>
            </a:endParaRPr>
          </a:p>
          <a:p>
            <a:endParaRPr lang="es-CO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02FFEB-6035-40EB-B98C-6A35E5346774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762000" y="838200"/>
            <a:ext cx="8001000" cy="843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8138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Tx/>
              <a:buChar char="•"/>
            </a:pPr>
            <a:r>
              <a:rPr lang="es-CO" sz="2400" dirty="0">
                <a:latin typeface="Garamond" pitchFamily="18" charset="0"/>
              </a:rPr>
              <a:t>Sin embargo la reciente crisis arroja lecciones sobre ese marco flexible: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 dirty="0">
                <a:latin typeface="Garamond" pitchFamily="18" charset="0"/>
              </a:rPr>
              <a:t>Reforzar los esfuerzos en la mejora del gobierno corporativos de los agentes y los estándares de contabilidad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 dirty="0">
                <a:latin typeface="Garamond" pitchFamily="18" charset="0"/>
              </a:rPr>
              <a:t>Revisar de fondo el modelo de negocio de las </a:t>
            </a:r>
            <a:r>
              <a:rPr lang="es-CO" sz="2400" dirty="0" err="1">
                <a:latin typeface="Garamond" pitchFamily="18" charset="0"/>
              </a:rPr>
              <a:t>CR’s</a:t>
            </a:r>
            <a:r>
              <a:rPr lang="es-CO" sz="2400" dirty="0">
                <a:latin typeface="Garamond" pitchFamily="18" charset="0"/>
              </a:rPr>
              <a:t> y la dependencia regulatoria de ellas (IOSCO)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 dirty="0">
                <a:latin typeface="Garamond" pitchFamily="18" charset="0"/>
              </a:rPr>
              <a:t>Pero sobretodo la importancia de que  el regulador/supervisor posea la independencia y capacidad técnica para actuar con eficiencia .. (FSB,IOSCO)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r>
              <a:rPr lang="es-CO" sz="2400" dirty="0">
                <a:latin typeface="Garamond" pitchFamily="18" charset="0"/>
              </a:rPr>
              <a:t>Es muy importante también que los  operadores privados asuman los costos de sus errores y sean sujetos de una rendición de cuentas frente a la sociedad</a:t>
            </a: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endParaRPr lang="es-CO" sz="2400" dirty="0">
              <a:latin typeface="Garamond" pitchFamily="18" charset="0"/>
            </a:endParaRP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endParaRPr lang="es-CO" sz="2400" dirty="0">
              <a:latin typeface="Garamond" pitchFamily="18" charset="0"/>
            </a:endParaRP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endParaRPr lang="es-CO" sz="2400" dirty="0">
              <a:latin typeface="Garamond" pitchFamily="18" charset="0"/>
            </a:endParaRPr>
          </a:p>
          <a:p>
            <a:pPr marL="795338" lvl="1" indent="-338138">
              <a:lnSpc>
                <a:spcPct val="90000"/>
              </a:lnSpc>
              <a:spcBef>
                <a:spcPct val="20000"/>
              </a:spcBef>
              <a:spcAft>
                <a:spcPct val="60000"/>
              </a:spcAft>
              <a:buFont typeface="Wingdings" pitchFamily="2" charset="2"/>
              <a:buChar char="ü"/>
            </a:pPr>
            <a:endParaRPr lang="es-CO" sz="2400" dirty="0">
              <a:latin typeface="Garamond" pitchFamily="18" charset="0"/>
            </a:endParaRPr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304800" y="152400"/>
            <a:ext cx="8382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O" sz="2800" b="1">
                <a:solidFill>
                  <a:schemeClr val="bg1"/>
                </a:solidFill>
                <a:latin typeface="Garamond" pitchFamily="18" charset="0"/>
              </a:rPr>
              <a:t>Lecciones de la crisis</a:t>
            </a:r>
            <a:endParaRPr lang="es-CO" sz="2800">
              <a:solidFill>
                <a:schemeClr val="bg1"/>
              </a:solidFill>
              <a:latin typeface="Garamond" pitchFamily="18" charset="0"/>
            </a:endParaRPr>
          </a:p>
          <a:p>
            <a:endParaRPr lang="es-CO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0F4B48-785B-4DB7-AAD0-0F1ACC80A15F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3810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600" b="1">
                <a:solidFill>
                  <a:schemeClr val="bg1"/>
                </a:solidFill>
                <a:latin typeface="Garamond" pitchFamily="18" charset="0"/>
              </a:rPr>
              <a:t>THANK  YOU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04800" y="29718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600" b="1">
                <a:solidFill>
                  <a:srgbClr val="003366"/>
                </a:solidFill>
                <a:latin typeface="Garamond" pitchFamily="18" charset="0"/>
              </a:rPr>
              <a:t>GRACIAS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18002</TotalTime>
  <Words>861</Words>
  <Application>Microsoft Office PowerPoint</Application>
  <PresentationFormat>Presentación en pantalla (4:3)</PresentationFormat>
  <Paragraphs>92</Paragraphs>
  <Slides>12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Garamond</vt:lpstr>
      <vt:lpstr>Wingdings</vt:lpstr>
      <vt:lpstr>ＭＳ Ｐゴシック</vt:lpstr>
      <vt:lpstr>Symbol</vt:lpstr>
      <vt:lpstr>1_Default Design</vt:lpstr>
      <vt:lpstr>DIVERSIFICACION DE LOS PORTAFOLIOS, INNOVACION , MERCADO DE CAPITALES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Company>The World Bank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wb211518</dc:creator>
  <cp:lastModifiedBy>Enfoque</cp:lastModifiedBy>
  <cp:revision>281</cp:revision>
  <dcterms:created xsi:type="dcterms:W3CDTF">2008-12-02T16:18:22Z</dcterms:created>
  <dcterms:modified xsi:type="dcterms:W3CDTF">2010-06-04T14:31:22Z</dcterms:modified>
</cp:coreProperties>
</file>