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charts/chart7.xml" ContentType="application/vnd.openxmlformats-officedocument.drawingml.chart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tags/tag32.xml" ContentType="application/vnd.openxmlformats-officedocument.presentationml.tags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tags/tag30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charts/chart8.xml" ContentType="application/vnd.openxmlformats-officedocument.drawingml.chart+xml"/>
  <Override PartName="/ppt/tags/tag35.xml" ContentType="application/vnd.openxmlformats-officedocument.presentationml.tag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charts/chart6.xml" ContentType="application/vnd.openxmlformats-officedocument.drawingml.chart+xml"/>
  <Default Extension="gif" ContentType="image/gif"/>
  <Override PartName="/ppt/tags/tag33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tags/tag2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0"/>
  </p:notesMasterIdLst>
  <p:sldIdLst>
    <p:sldId id="360" r:id="rId3"/>
    <p:sldId id="356" r:id="rId4"/>
    <p:sldId id="370" r:id="rId5"/>
    <p:sldId id="371" r:id="rId6"/>
    <p:sldId id="323" r:id="rId7"/>
    <p:sldId id="365" r:id="rId8"/>
    <p:sldId id="325" r:id="rId9"/>
    <p:sldId id="354" r:id="rId10"/>
    <p:sldId id="361" r:id="rId11"/>
    <p:sldId id="357" r:id="rId12"/>
    <p:sldId id="367" r:id="rId13"/>
    <p:sldId id="332" r:id="rId14"/>
    <p:sldId id="358" r:id="rId15"/>
    <p:sldId id="366" r:id="rId16"/>
    <p:sldId id="362" r:id="rId17"/>
    <p:sldId id="368" r:id="rId18"/>
    <p:sldId id="369" r:id="rId19"/>
  </p:sldIdLst>
  <p:sldSz cx="9144000" cy="6858000" type="screen4x3"/>
  <p:notesSz cx="6881813" cy="92964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6699FF"/>
    <a:srgbClr val="99CCFF"/>
    <a:srgbClr val="4F6780"/>
    <a:srgbClr val="947A87"/>
    <a:srgbClr val="505B80"/>
    <a:srgbClr val="FF6600"/>
    <a:srgbClr val="00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43" autoAdjust="0"/>
    <p:restoredTop sz="90145" autoAdjust="0"/>
  </p:normalViewPr>
  <p:slideViewPr>
    <p:cSldViewPr snapToObjects="1">
      <p:cViewPr varScale="1">
        <p:scale>
          <a:sx n="70" d="100"/>
          <a:sy n="70" d="100"/>
        </p:scale>
        <p:origin x="-121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bcoexhp50\Riesgo$\DFP\Fondos%20de%20Capital\Bases%20de%20Datos\Evoluci&#243;n%20del%20Fund%20Raising%20200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bcoexhp50\Riesgo$\DFP\Fondos%20de%20Capital\Bases%20de%20Datos\Evoluci&#243;n%20del%20Fund%20Raising%20200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bcoexhp50\Riesgo$\DFP\Fondos%20de%20Capital\Bases%20de%20Datos\Evoluci&#243;n%20del%20Fund%20Raising%20200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bcoexhp50\Riesgo$\DFP\Fondos%20de%20Capital\Bases%20de%20Datos\Evoluci&#243;n%20del%20Fund%20Raising%202009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bcoexhp50\Riesgo$\DFP\Departamento%20Fondos%20de%20Capital\Estudios%20generados\Evolucion%20FCP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bcoexhp50\Riesgo$\DFP\Fondos%20de%20Capital\Bases%20de%20Datos\Evoluci&#243;n%20del%20Fund%20Raising%202009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bcoexhp50\Riesgo$\DFP\Fondos%20de%20Capital\Bases%20de%20Datos\Base%20de%20Datos%20General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bcoexhp50\Riesgo$\DFP\Fondos%20de%20Capital\Bases%20de%20Datos\Base%20de%20Datos%20FCP%20Colombia%20y%20grafica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CO"/>
  <c:style val="3"/>
  <c:chart>
    <c:title>
      <c:tx>
        <c:rich>
          <a:bodyPr/>
          <a:lstStyle/>
          <a:p>
            <a:pPr>
              <a:defRPr lang="es-CO"/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Consecución de Recursos </a:t>
            </a:r>
            <a:endParaRPr lang="es-ES" sz="1200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>
              <a:defRPr lang="es-CO"/>
            </a:pP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1988 – 2009</a:t>
            </a:r>
          </a:p>
          <a:p>
            <a:pPr>
              <a:defRPr lang="es-CO"/>
            </a:pPr>
            <a:r>
              <a:rPr lang="es-CO" sz="12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(Billones USD)</a:t>
            </a:r>
            <a:endParaRPr lang="es-ES" sz="1200" dirty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'2009'!$B$4</c:f>
              <c:strCache>
                <c:ptCount val="1"/>
                <c:pt idx="0">
                  <c:v># Fondos</c:v>
                </c:pt>
              </c:strCache>
            </c:strRef>
          </c:tx>
          <c:dLbls>
            <c:dLbl>
              <c:idx val="21"/>
              <c:layout>
                <c:manualLayout>
                  <c:x val="5.734754508856659E-3"/>
                  <c:y val="0"/>
                </c:manualLayout>
              </c:layout>
              <c:showVal val="1"/>
            </c:dLbl>
            <c:numFmt formatCode="#,##0" sourceLinked="0"/>
            <c:txPr>
              <a:bodyPr/>
              <a:lstStyle/>
              <a:p>
                <a:pPr>
                  <a:defRPr lang="es-CO" sz="1000" b="0">
                    <a:solidFill>
                      <a:sysClr val="windowText" lastClr="000000"/>
                    </a:solidFill>
                    <a:latin typeface="Century Gothic" pitchFamily="34" charset="0"/>
                  </a:defRPr>
                </a:pPr>
                <a:endParaRPr lang="es-CO"/>
              </a:p>
            </c:txPr>
            <c:showVal val="1"/>
          </c:dLbls>
          <c:cat>
            <c:numRef>
              <c:f>'2009'!$A$5:$A$26</c:f>
              <c:numCache>
                <c:formatCode>General</c:formatCode>
                <c:ptCount val="2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</c:numCache>
            </c:numRef>
          </c:cat>
          <c:val>
            <c:numRef>
              <c:f>'2009'!$B$5:$B$26</c:f>
              <c:numCache>
                <c:formatCode>_(* #,##0_);_(* \(#,##0\);_(* "-"??_);_(@_)</c:formatCode>
                <c:ptCount val="22"/>
                <c:pt idx="0">
                  <c:v>68</c:v>
                </c:pt>
                <c:pt idx="1">
                  <c:v>95</c:v>
                </c:pt>
                <c:pt idx="2">
                  <c:v>101</c:v>
                </c:pt>
                <c:pt idx="3">
                  <c:v>62</c:v>
                </c:pt>
                <c:pt idx="4">
                  <c:v>101</c:v>
                </c:pt>
                <c:pt idx="5">
                  <c:v>133</c:v>
                </c:pt>
                <c:pt idx="6">
                  <c:v>181</c:v>
                </c:pt>
                <c:pt idx="7">
                  <c:v>217</c:v>
                </c:pt>
                <c:pt idx="8">
                  <c:v>280</c:v>
                </c:pt>
                <c:pt idx="9">
                  <c:v>384</c:v>
                </c:pt>
                <c:pt idx="10">
                  <c:v>492</c:v>
                </c:pt>
                <c:pt idx="11">
                  <c:v>583</c:v>
                </c:pt>
                <c:pt idx="12">
                  <c:v>818</c:v>
                </c:pt>
                <c:pt idx="13">
                  <c:v>695</c:v>
                </c:pt>
                <c:pt idx="14">
                  <c:v>663</c:v>
                </c:pt>
                <c:pt idx="15">
                  <c:v>550</c:v>
                </c:pt>
                <c:pt idx="16">
                  <c:v>729</c:v>
                </c:pt>
                <c:pt idx="17">
                  <c:v>948</c:v>
                </c:pt>
                <c:pt idx="18">
                  <c:v>1117</c:v>
                </c:pt>
                <c:pt idx="19">
                  <c:v>1228</c:v>
                </c:pt>
                <c:pt idx="20">
                  <c:v>1074</c:v>
                </c:pt>
                <c:pt idx="21">
                  <c:v>482</c:v>
                </c:pt>
              </c:numCache>
            </c:numRef>
          </c:val>
        </c:ser>
        <c:ser>
          <c:idx val="1"/>
          <c:order val="1"/>
          <c:tx>
            <c:strRef>
              <c:f>'2009'!$C$4</c:f>
              <c:strCache>
                <c:ptCount val="1"/>
                <c:pt idx="0">
                  <c:v>Compromisos (Billones USD)</c:v>
                </c:pt>
              </c:strCache>
            </c:strRef>
          </c:tx>
          <c:dLbls>
            <c:dLbl>
              <c:idx val="17"/>
              <c:layout>
                <c:manualLayout>
                  <c:x val="7.3126142595978053E-3"/>
                  <c:y val="0"/>
                </c:manualLayout>
              </c:layout>
              <c:showVal val="1"/>
            </c:dLbl>
            <c:dLbl>
              <c:idx val="18"/>
              <c:layout>
                <c:manualLayout>
                  <c:x val="7.3126142595978053E-3"/>
                  <c:y val="0"/>
                </c:manualLayout>
              </c:layout>
              <c:showVal val="1"/>
            </c:dLbl>
            <c:dLbl>
              <c:idx val="20"/>
              <c:layout>
                <c:manualLayout>
                  <c:x val="7.3126142595978053E-3"/>
                  <c:y val="5.820038586523591E-17"/>
                </c:manualLayout>
              </c:layout>
              <c:showVal val="1"/>
            </c:dLbl>
            <c:dLbl>
              <c:idx val="21"/>
              <c:layout>
                <c:manualLayout>
                  <c:x val="9.557924181427771E-3"/>
                  <c:y val="0"/>
                </c:manualLayout>
              </c:layout>
              <c:showVal val="1"/>
            </c:dLbl>
            <c:numFmt formatCode="#,##0" sourceLinked="0"/>
            <c:txPr>
              <a:bodyPr/>
              <a:lstStyle/>
              <a:p>
                <a:pPr>
                  <a:defRPr lang="es-CO" sz="1000" b="1">
                    <a:solidFill>
                      <a:sysClr val="windowText" lastClr="000000"/>
                    </a:solidFill>
                    <a:latin typeface="Century Gothic" pitchFamily="34" charset="0"/>
                  </a:defRPr>
                </a:pPr>
                <a:endParaRPr lang="es-CO"/>
              </a:p>
            </c:txPr>
            <c:showVal val="1"/>
          </c:dLbls>
          <c:cat>
            <c:numRef>
              <c:f>'2009'!$A$5:$A$26</c:f>
              <c:numCache>
                <c:formatCode>General</c:formatCode>
                <c:ptCount val="2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</c:numCache>
            </c:numRef>
          </c:cat>
          <c:val>
            <c:numRef>
              <c:f>'2009'!$C$5:$C$26</c:f>
              <c:numCache>
                <c:formatCode>_(* #,##0.0_);_(* \(#,##0.0\);_(* "-"??_);_(@_)</c:formatCode>
                <c:ptCount val="22"/>
                <c:pt idx="0">
                  <c:v>8.4</c:v>
                </c:pt>
                <c:pt idx="1">
                  <c:v>9.5</c:v>
                </c:pt>
                <c:pt idx="2">
                  <c:v>11.4</c:v>
                </c:pt>
                <c:pt idx="3">
                  <c:v>5.8</c:v>
                </c:pt>
                <c:pt idx="4">
                  <c:v>11.5</c:v>
                </c:pt>
                <c:pt idx="5">
                  <c:v>17</c:v>
                </c:pt>
                <c:pt idx="6">
                  <c:v>32.300000000000004</c:v>
                </c:pt>
                <c:pt idx="7">
                  <c:v>34.6</c:v>
                </c:pt>
                <c:pt idx="8">
                  <c:v>53.3</c:v>
                </c:pt>
                <c:pt idx="9">
                  <c:v>88.3</c:v>
                </c:pt>
                <c:pt idx="10">
                  <c:v>139.4</c:v>
                </c:pt>
                <c:pt idx="11">
                  <c:v>157.4</c:v>
                </c:pt>
                <c:pt idx="12">
                  <c:v>245.3</c:v>
                </c:pt>
                <c:pt idx="13">
                  <c:v>190.9</c:v>
                </c:pt>
                <c:pt idx="14">
                  <c:v>142.80000000000001</c:v>
                </c:pt>
                <c:pt idx="15">
                  <c:v>133.80000000000001</c:v>
                </c:pt>
                <c:pt idx="16">
                  <c:v>205.4</c:v>
                </c:pt>
                <c:pt idx="17">
                  <c:v>345.1</c:v>
                </c:pt>
                <c:pt idx="18">
                  <c:v>535.6</c:v>
                </c:pt>
                <c:pt idx="19">
                  <c:v>646.20000000000005</c:v>
                </c:pt>
                <c:pt idx="20">
                  <c:v>636.1</c:v>
                </c:pt>
                <c:pt idx="21">
                  <c:v>245.6</c:v>
                </c:pt>
              </c:numCache>
            </c:numRef>
          </c:val>
        </c:ser>
        <c:gapWidth val="75"/>
        <c:overlap val="-25"/>
        <c:axId val="59677696"/>
        <c:axId val="59757312"/>
      </c:barChart>
      <c:catAx>
        <c:axId val="5967769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-2700000"/>
          <a:lstStyle/>
          <a:p>
            <a:pPr>
              <a:defRPr lang="es-CO" sz="1000" b="1">
                <a:latin typeface="Century Gothic" pitchFamily="34" charset="0"/>
              </a:defRPr>
            </a:pPr>
            <a:endParaRPr lang="es-CO"/>
          </a:p>
        </c:txPr>
        <c:crossAx val="59757312"/>
        <c:crosses val="autoZero"/>
        <c:auto val="1"/>
        <c:lblAlgn val="ctr"/>
        <c:lblOffset val="100"/>
      </c:catAx>
      <c:valAx>
        <c:axId val="59757312"/>
        <c:scaling>
          <c:orientation val="minMax"/>
          <c:max val="1400"/>
        </c:scaling>
        <c:axPos val="l"/>
        <c:majorGridlines/>
        <c:numFmt formatCode="_(* #,##0_);_(* \(#,##0\);_(* &quot;-&quot;??_);_(@_)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lang="es-CO" sz="1000" b="1">
                <a:latin typeface="Century Gothic" pitchFamily="34" charset="0"/>
              </a:defRPr>
            </a:pPr>
            <a:endParaRPr lang="es-CO"/>
          </a:p>
        </c:txPr>
        <c:crossAx val="59677696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lang="es-CO" sz="1000" b="0">
                <a:latin typeface="Century Gothic" pitchFamily="34" charset="0"/>
              </a:defRPr>
            </a:pPr>
            <a:endParaRPr lang="es-CO"/>
          </a:p>
        </c:txPr>
      </c:legendEntry>
      <c:layout/>
      <c:txPr>
        <a:bodyPr/>
        <a:lstStyle/>
        <a:p>
          <a:pPr>
            <a:defRPr lang="es-CO" sz="1000" b="1">
              <a:latin typeface="Century Gothic" pitchFamily="34" charset="0"/>
            </a:defRPr>
          </a:pPr>
          <a:endParaRPr lang="es-CO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CO"/>
  <c:style val="3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CO"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Consecución de Recursos por</a:t>
            </a:r>
            <a:r>
              <a:rPr lang="es-ES" sz="1200" baseline="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 Tipo de Fondo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CO"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2009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CO"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(Billones USD)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CO"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es-ES" sz="1200" dirty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</c:rich>
      </c:tx>
      <c:layout/>
    </c:title>
    <c:plotArea>
      <c:layout>
        <c:manualLayout>
          <c:layoutTarget val="inner"/>
          <c:xMode val="edge"/>
          <c:yMode val="edge"/>
          <c:x val="0.12269568680514632"/>
          <c:y val="0.15692063492063493"/>
          <c:w val="0.87730431319485924"/>
          <c:h val="0.5569616297962755"/>
        </c:manualLayout>
      </c:layout>
      <c:barChart>
        <c:barDir val="col"/>
        <c:grouping val="clustered"/>
        <c:ser>
          <c:idx val="0"/>
          <c:order val="0"/>
          <c:tx>
            <c:strRef>
              <c:f>'2009'!$B$30</c:f>
              <c:strCache>
                <c:ptCount val="1"/>
                <c:pt idx="0">
                  <c:v># Fondos</c:v>
                </c:pt>
              </c:strCache>
            </c:strRef>
          </c:tx>
          <c:dLbls>
            <c:dLbl>
              <c:idx val="2"/>
              <c:layout>
                <c:manualLayout>
                  <c:x val="2.6533810969787876E-3"/>
                  <c:y val="9.5239007398391848E-3"/>
                </c:manualLayout>
              </c:layout>
              <c:showVal val="1"/>
            </c:dLbl>
            <c:txPr>
              <a:bodyPr/>
              <a:lstStyle/>
              <a:p>
                <a:pPr>
                  <a:defRPr lang="es-CO" sz="1000" b="0">
                    <a:latin typeface="Century Gothic" pitchFamily="34" charset="0"/>
                  </a:defRPr>
                </a:pPr>
                <a:endParaRPr lang="es-CO"/>
              </a:p>
            </c:txPr>
            <c:showVal val="1"/>
          </c:dLbls>
          <c:cat>
            <c:strRef>
              <c:f>'2009'!$A$31:$A$40</c:f>
              <c:strCache>
                <c:ptCount val="10"/>
                <c:pt idx="0">
                  <c:v>Fondo de Capital Privado</c:v>
                </c:pt>
                <c:pt idx="1">
                  <c:v>Inmobiliario</c:v>
                </c:pt>
                <c:pt idx="2">
                  <c:v>Emprendedor</c:v>
                </c:pt>
                <c:pt idx="3">
                  <c:v>Fondo de Fondos</c:v>
                </c:pt>
                <c:pt idx="4">
                  <c:v>Secundarios</c:v>
                </c:pt>
                <c:pt idx="5">
                  <c:v>Recursos Naturales</c:v>
                </c:pt>
                <c:pt idx="6">
                  <c:v>Mezzanine</c:v>
                </c:pt>
                <c:pt idx="7">
                  <c:v>Infraestructura</c:v>
                </c:pt>
                <c:pt idx="8">
                  <c:v>Vehículos especiales</c:v>
                </c:pt>
                <c:pt idx="9">
                  <c:v>Otros</c:v>
                </c:pt>
              </c:strCache>
            </c:strRef>
          </c:cat>
          <c:val>
            <c:numRef>
              <c:f>'2009'!$B$31:$B$40</c:f>
              <c:numCache>
                <c:formatCode>General</c:formatCode>
                <c:ptCount val="10"/>
                <c:pt idx="0">
                  <c:v>84</c:v>
                </c:pt>
                <c:pt idx="1">
                  <c:v>96</c:v>
                </c:pt>
                <c:pt idx="2">
                  <c:v>170</c:v>
                </c:pt>
                <c:pt idx="3">
                  <c:v>55</c:v>
                </c:pt>
                <c:pt idx="4">
                  <c:v>14</c:v>
                </c:pt>
                <c:pt idx="5">
                  <c:v>7</c:v>
                </c:pt>
                <c:pt idx="6">
                  <c:v>16</c:v>
                </c:pt>
                <c:pt idx="7">
                  <c:v>11</c:v>
                </c:pt>
                <c:pt idx="8">
                  <c:v>11</c:v>
                </c:pt>
                <c:pt idx="9">
                  <c:v>18</c:v>
                </c:pt>
              </c:numCache>
            </c:numRef>
          </c:val>
        </c:ser>
        <c:ser>
          <c:idx val="1"/>
          <c:order val="1"/>
          <c:tx>
            <c:strRef>
              <c:f>'2009'!$C$30</c:f>
              <c:strCache>
                <c:ptCount val="1"/>
                <c:pt idx="0">
                  <c:v>Compromisos (Billones USD)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sz="1000" b="1" smtClean="0"/>
                      <a:t>102</a:t>
                    </a:r>
                    <a:endParaRPr sz="1000" b="1"/>
                  </a:p>
                </c:rich>
              </c:tx>
              <c:showVal val="1"/>
            </c:dLbl>
            <c:numFmt formatCode="#,##0" sourceLinked="0"/>
            <c:txPr>
              <a:bodyPr/>
              <a:lstStyle/>
              <a:p>
                <a:pPr>
                  <a:defRPr lang="es-CO" sz="1000" b="1">
                    <a:latin typeface="Century Gothic" pitchFamily="34" charset="0"/>
                  </a:defRPr>
                </a:pPr>
                <a:endParaRPr lang="es-CO"/>
              </a:p>
            </c:txPr>
            <c:showVal val="1"/>
          </c:dLbls>
          <c:cat>
            <c:strRef>
              <c:f>'2009'!$A$31:$A$40</c:f>
              <c:strCache>
                <c:ptCount val="10"/>
                <c:pt idx="0">
                  <c:v>Fondo de Capital Privado</c:v>
                </c:pt>
                <c:pt idx="1">
                  <c:v>Inmobiliario</c:v>
                </c:pt>
                <c:pt idx="2">
                  <c:v>Emprendedor</c:v>
                </c:pt>
                <c:pt idx="3">
                  <c:v>Fondo de Fondos</c:v>
                </c:pt>
                <c:pt idx="4">
                  <c:v>Secundarios</c:v>
                </c:pt>
                <c:pt idx="5">
                  <c:v>Recursos Naturales</c:v>
                </c:pt>
                <c:pt idx="6">
                  <c:v>Mezzanine</c:v>
                </c:pt>
                <c:pt idx="7">
                  <c:v>Infraestructura</c:v>
                </c:pt>
                <c:pt idx="8">
                  <c:v>Vehículos especiales</c:v>
                </c:pt>
                <c:pt idx="9">
                  <c:v>Otros</c:v>
                </c:pt>
              </c:strCache>
            </c:strRef>
          </c:cat>
          <c:val>
            <c:numRef>
              <c:f>'2009'!$C$31:$C$40</c:f>
              <c:numCache>
                <c:formatCode>General</c:formatCode>
                <c:ptCount val="10"/>
                <c:pt idx="0">
                  <c:v>102.2</c:v>
                </c:pt>
                <c:pt idx="1">
                  <c:v>40.6</c:v>
                </c:pt>
                <c:pt idx="2">
                  <c:v>27.3</c:v>
                </c:pt>
                <c:pt idx="3">
                  <c:v>21</c:v>
                </c:pt>
                <c:pt idx="4">
                  <c:v>18.5</c:v>
                </c:pt>
                <c:pt idx="5">
                  <c:v>16.899999999999999</c:v>
                </c:pt>
                <c:pt idx="6">
                  <c:v>6.4</c:v>
                </c:pt>
                <c:pt idx="7">
                  <c:v>6.3</c:v>
                </c:pt>
                <c:pt idx="8">
                  <c:v>2.5</c:v>
                </c:pt>
                <c:pt idx="9">
                  <c:v>3.9</c:v>
                </c:pt>
              </c:numCache>
            </c:numRef>
          </c:val>
        </c:ser>
        <c:gapWidth val="75"/>
        <c:overlap val="-25"/>
        <c:axId val="60413824"/>
        <c:axId val="60415360"/>
      </c:barChart>
      <c:catAx>
        <c:axId val="6041382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-2700000"/>
          <a:lstStyle/>
          <a:p>
            <a:pPr>
              <a:defRPr lang="es-CO" sz="900" b="1">
                <a:latin typeface="Century Gothic" pitchFamily="34" charset="0"/>
              </a:defRPr>
            </a:pPr>
            <a:endParaRPr lang="es-CO"/>
          </a:p>
        </c:txPr>
        <c:crossAx val="60415360"/>
        <c:crosses val="autoZero"/>
        <c:auto val="1"/>
        <c:lblAlgn val="ctr"/>
        <c:lblOffset val="100"/>
      </c:catAx>
      <c:valAx>
        <c:axId val="60415360"/>
        <c:scaling>
          <c:orientation val="minMax"/>
          <c:max val="180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lang="es-CO" sz="1000" b="1">
                <a:latin typeface="Century Gothic" pitchFamily="34" charset="0"/>
              </a:defRPr>
            </a:pPr>
            <a:endParaRPr lang="es-CO"/>
          </a:p>
        </c:txPr>
        <c:crossAx val="60413824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lang="es-CO" sz="900" b="0">
                <a:latin typeface="Century Gothic" pitchFamily="34" charset="0"/>
              </a:defRPr>
            </a:pPr>
            <a:endParaRPr lang="es-CO"/>
          </a:p>
        </c:txPr>
      </c:legendEntry>
      <c:layout>
        <c:manualLayout>
          <c:xMode val="edge"/>
          <c:yMode val="edge"/>
          <c:x val="0.21075283734188879"/>
          <c:y val="0.94448111796611278"/>
          <c:w val="0.57318735419461941"/>
          <c:h val="5.2399995481298367E-2"/>
        </c:manualLayout>
      </c:layout>
      <c:txPr>
        <a:bodyPr/>
        <a:lstStyle/>
        <a:p>
          <a:pPr>
            <a:defRPr lang="es-CO" sz="900" b="1">
              <a:latin typeface="Century Gothic" pitchFamily="34" charset="0"/>
            </a:defRPr>
          </a:pPr>
          <a:endParaRPr lang="es-CO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CO"/>
  <c:style val="3"/>
  <c:chart>
    <c:title>
      <c:tx>
        <c:rich>
          <a:bodyPr/>
          <a:lstStyle/>
          <a:p>
            <a:pPr algn="ctr" rtl="0">
              <a:defRPr sz="1400">
                <a:solidFill>
                  <a:schemeClr val="tx2">
                    <a:lumMod val="75000"/>
                  </a:schemeClr>
                </a:solidFill>
              </a:defRPr>
            </a:pP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Inversiones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LATAM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Fondos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de Capital</a:t>
            </a:r>
          </a:p>
        </c:rich>
      </c:tx>
      <c:layout>
        <c:manualLayout>
          <c:xMode val="edge"/>
          <c:yMode val="edge"/>
          <c:x val="0.26711122922833164"/>
          <c:y val="0"/>
        </c:manualLayout>
      </c:layout>
    </c:title>
    <c:plotArea>
      <c:layout>
        <c:manualLayout>
          <c:layoutTarget val="inner"/>
          <c:xMode val="edge"/>
          <c:yMode val="edge"/>
          <c:x val="0.34724508489224398"/>
          <c:y val="0.13691263341474236"/>
          <c:w val="0.56324243942716767"/>
          <c:h val="0.76202894159147516"/>
        </c:manualLayout>
      </c:layout>
      <c:pieChart>
        <c:varyColors val="1"/>
        <c:ser>
          <c:idx val="0"/>
          <c:order val="0"/>
          <c:tx>
            <c:strRef>
              <c:f>Hoja2!$B$74</c:f>
              <c:strCache>
                <c:ptCount val="1"/>
                <c:pt idx="0">
                  <c:v>%</c:v>
                </c:pt>
              </c:strCache>
            </c:strRef>
          </c:tx>
          <c:explosion val="4"/>
          <c:dPt>
            <c:idx val="4"/>
            <c:explosion val="21"/>
          </c:dPt>
          <c:dLbls>
            <c:dLbl>
              <c:idx val="0"/>
              <c:layout>
                <c:manualLayout>
                  <c:x val="-0.15918308535302991"/>
                  <c:y val="-2.9807607062534443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CO"/>
                </a:p>
              </c:txPr>
              <c:showVal val="1"/>
              <c:showCatName val="1"/>
            </c:dLbl>
            <c:dLbl>
              <c:idx val="1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CO"/>
                </a:p>
              </c:txPr>
            </c:dLbl>
            <c:dLbl>
              <c:idx val="2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CO"/>
                </a:p>
              </c:txPr>
            </c:dLbl>
            <c:dLbl>
              <c:idx val="3"/>
              <c:layout>
                <c:manualLayout>
                  <c:x val="2.3310795551472634E-2"/>
                  <c:y val="5.3943921069085563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2">
                            <a:lumMod val="75000"/>
                          </a:schemeClr>
                        </a:solidFill>
                      </a:defRPr>
                    </a:pPr>
                    <a:r>
                      <a:rPr lang="en-US" dirty="0"/>
                      <a:t>Argentina; </a:t>
                    </a:r>
                    <a:endParaRPr lang="en-US" dirty="0" smtClean="0"/>
                  </a:p>
                  <a:p>
                    <a:pPr>
                      <a:defRPr b="1">
                        <a:solidFill>
                          <a:schemeClr val="tx2">
                            <a:lumMod val="75000"/>
                          </a:schemeClr>
                        </a:solidFill>
                      </a:defRPr>
                    </a:pPr>
                    <a:r>
                      <a:rPr lang="en-US" dirty="0" smtClean="0"/>
                      <a:t>2</a:t>
                    </a:r>
                    <a:r>
                      <a:rPr lang="en-US" dirty="0"/>
                      <a:t>%</a:t>
                    </a:r>
                  </a:p>
                </c:rich>
              </c:tx>
              <c:spPr/>
              <c:showVal val="1"/>
              <c:showCatName val="1"/>
            </c:dLbl>
            <c:dLbl>
              <c:idx val="4"/>
              <c:layout>
                <c:manualLayout>
                  <c:x val="-2.536441078554489E-2"/>
                  <c:y val="1.8075731650480965E-2"/>
                </c:manualLayout>
              </c:layout>
              <c:spPr/>
              <c:txPr>
                <a:bodyPr/>
                <a:lstStyle/>
                <a:p>
                  <a:pPr>
                    <a:defRPr sz="105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es-CO"/>
                </a:p>
              </c:txPr>
              <c:showVal val="1"/>
              <c:showCatName val="1"/>
            </c:dLbl>
            <c:dLbl>
              <c:idx val="5"/>
              <c:layout>
                <c:manualLayout>
                  <c:x val="9.1901914919084074E-2"/>
                  <c:y val="5.4117131048505636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2">
                            <a:lumMod val="75000"/>
                          </a:schemeClr>
                        </a:solidFill>
                      </a:defRPr>
                    </a:pPr>
                    <a:r>
                      <a:rPr lang="en-US"/>
                      <a:t>Perú; </a:t>
                    </a:r>
                  </a:p>
                  <a:p>
                    <a:pPr>
                      <a:defRPr b="1">
                        <a:solidFill>
                          <a:schemeClr val="tx2">
                            <a:lumMod val="75000"/>
                          </a:schemeClr>
                        </a:solidFill>
                      </a:defRPr>
                    </a:pPr>
                    <a:r>
                      <a:rPr lang="en-US"/>
                      <a:t>5%</a:t>
                    </a:r>
                  </a:p>
                </c:rich>
              </c:tx>
              <c:spPr/>
              <c:showVal val="1"/>
              <c:showCatName val="1"/>
            </c:dLbl>
            <c:dLbl>
              <c:idx val="6"/>
              <c:layout>
                <c:manualLayout>
                  <c:x val="9.6249485209537453E-2"/>
                  <c:y val="0.1398327577622499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2">
                            <a:lumMod val="75000"/>
                          </a:schemeClr>
                        </a:solidFill>
                      </a:defRPr>
                    </a:pPr>
                    <a:r>
                      <a:rPr lang="en-US"/>
                      <a:t>México; </a:t>
                    </a:r>
                  </a:p>
                  <a:p>
                    <a:pPr>
                      <a:defRPr b="1">
                        <a:solidFill>
                          <a:schemeClr val="tx2">
                            <a:lumMod val="75000"/>
                          </a:schemeClr>
                        </a:solidFill>
                      </a:defRPr>
                    </a:pPr>
                    <a:r>
                      <a:rPr lang="en-US"/>
                      <a:t>15%</a:t>
                    </a:r>
                  </a:p>
                </c:rich>
              </c:tx>
              <c:spPr/>
              <c:showVal val="1"/>
              <c:showCatName val="1"/>
            </c:dLbl>
            <c:showVal val="1"/>
            <c:showCatName val="1"/>
            <c:showLeaderLines val="1"/>
          </c:dLbls>
          <c:cat>
            <c:strRef>
              <c:f>Hoja2!$A$75:$A$81</c:f>
              <c:strCache>
                <c:ptCount val="7"/>
                <c:pt idx="0">
                  <c:v>Brasil</c:v>
                </c:pt>
                <c:pt idx="1">
                  <c:v>Chile</c:v>
                </c:pt>
                <c:pt idx="2">
                  <c:v>Otros</c:v>
                </c:pt>
                <c:pt idx="3">
                  <c:v>Argentina</c:v>
                </c:pt>
                <c:pt idx="4">
                  <c:v>Colombia</c:v>
                </c:pt>
                <c:pt idx="5">
                  <c:v>Perú</c:v>
                </c:pt>
                <c:pt idx="6">
                  <c:v>México</c:v>
                </c:pt>
              </c:strCache>
            </c:strRef>
          </c:cat>
          <c:val>
            <c:numRef>
              <c:f>Hoja2!$B$75:$B$81</c:f>
              <c:numCache>
                <c:formatCode>0%</c:formatCode>
                <c:ptCount val="7"/>
                <c:pt idx="0">
                  <c:v>0.56000000000000005</c:v>
                </c:pt>
                <c:pt idx="1">
                  <c:v>0.1</c:v>
                </c:pt>
                <c:pt idx="2">
                  <c:v>0.1</c:v>
                </c:pt>
                <c:pt idx="3">
                  <c:v>2.0000000000000011E-2</c:v>
                </c:pt>
                <c:pt idx="4">
                  <c:v>2.0000000000000011E-2</c:v>
                </c:pt>
                <c:pt idx="5">
                  <c:v>0.05</c:v>
                </c:pt>
                <c:pt idx="6">
                  <c:v>0.15000000000000016</c:v>
                </c:pt>
              </c:numCache>
            </c:numRef>
          </c:val>
        </c:ser>
        <c:firstSliceAng val="0"/>
      </c:pieChart>
    </c:plotArea>
    <c:plotVisOnly val="1"/>
  </c:chart>
  <c:spPr>
    <a:ln>
      <a:noFill/>
    </a:ln>
  </c:spPr>
  <c:txPr>
    <a:bodyPr/>
    <a:lstStyle/>
    <a:p>
      <a:pPr>
        <a:defRPr>
          <a:latin typeface="Century Gothic" pitchFamily="34" charset="0"/>
        </a:defRPr>
      </a:pPr>
      <a:endParaRPr lang="es-CO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CO"/>
  <c:style val="3"/>
  <c:chart>
    <c:title>
      <c:tx>
        <c:rich>
          <a:bodyPr/>
          <a:lstStyle/>
          <a:p>
            <a:pPr>
              <a:defRPr sz="1400">
                <a:solidFill>
                  <a:schemeClr val="tx2">
                    <a:lumMod val="75000"/>
                  </a:schemeClr>
                </a:solidFill>
              </a:defRPr>
            </a:pPr>
            <a:r>
              <a:rPr lang="en-US" sz="1400">
                <a:solidFill>
                  <a:schemeClr val="tx2">
                    <a:lumMod val="75000"/>
                  </a:schemeClr>
                </a:solidFill>
              </a:rPr>
              <a:t>Inversiones Globales de Fondos de Capital</a:t>
            </a:r>
          </a:p>
        </c:rich>
      </c:tx>
      <c:layout>
        <c:manualLayout>
          <c:xMode val="edge"/>
          <c:yMode val="edge"/>
          <c:x val="2.8251849860997959E-2"/>
          <c:y val="0"/>
        </c:manualLayout>
      </c:layout>
    </c:title>
    <c:plotArea>
      <c:layout>
        <c:manualLayout>
          <c:layoutTarget val="inner"/>
          <c:xMode val="edge"/>
          <c:yMode val="edge"/>
          <c:x val="3.8425210462808251E-2"/>
          <c:y val="0.16242321754376809"/>
          <c:w val="0.47426257527527504"/>
          <c:h val="0.80383491149109265"/>
        </c:manualLayout>
      </c:layout>
      <c:pieChart>
        <c:varyColors val="1"/>
        <c:ser>
          <c:idx val="0"/>
          <c:order val="0"/>
          <c:tx>
            <c:strRef>
              <c:f>Hoja2!$B$37</c:f>
              <c:strCache>
                <c:ptCount val="1"/>
                <c:pt idx="0">
                  <c:v>%</c:v>
                </c:pt>
              </c:strCache>
            </c:strRef>
          </c:tx>
          <c:explosion val="3"/>
          <c:dPt>
            <c:idx val="2"/>
            <c:explosion val="19"/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bg1"/>
                      </a:solidFill>
                    </a:defRPr>
                  </a:pPr>
                  <a:endParaRPr lang="es-CO"/>
                </a:p>
              </c:txPr>
            </c:dLbl>
            <c:dLbl>
              <c:idx val="1"/>
              <c:layout>
                <c:manualLayout>
                  <c:x val="-2.7346079386543282E-2"/>
                  <c:y val="-4.4092525677192199E-2"/>
                </c:manualLayout>
              </c:layout>
              <c:tx>
                <c:rich>
                  <a:bodyPr/>
                  <a:lstStyle/>
                  <a:p>
                    <a:pPr>
                      <a:defRPr sz="1000" b="1">
                        <a:solidFill>
                          <a:schemeClr val="tx2">
                            <a:lumMod val="75000"/>
                          </a:schemeClr>
                        </a:solidFill>
                      </a:defRPr>
                    </a:pPr>
                    <a:r>
                      <a:rPr lang="en-US"/>
                      <a:t>Africa; </a:t>
                    </a:r>
                    <a:endParaRPr lang="en-US" smtClean="0"/>
                  </a:p>
                  <a:p>
                    <a:pPr>
                      <a:defRPr sz="1000" b="1">
                        <a:solidFill>
                          <a:schemeClr val="tx2">
                            <a:lumMod val="75000"/>
                          </a:schemeClr>
                        </a:solidFill>
                      </a:defRPr>
                    </a:pPr>
                    <a:r>
                      <a:rPr lang="en-US" smtClean="0"/>
                      <a:t>2</a:t>
                    </a:r>
                    <a:r>
                      <a:rPr lang="en-US"/>
                      <a:t>%</a:t>
                    </a:r>
                  </a:p>
                </c:rich>
              </c:tx>
              <c:spPr/>
              <c:showVal val="1"/>
              <c:showCatName val="1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es-CO"/>
                </a:p>
              </c:txPr>
            </c:dLbl>
            <c:dLbl>
              <c:idx val="3"/>
              <c:layout>
                <c:manualLayout>
                  <c:x val="-0.15242096971071339"/>
                  <c:y val="-0.21013658913882649"/>
                </c:manualLayout>
              </c:layout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es-CO"/>
                </a:p>
              </c:txPr>
              <c:showVal val="1"/>
              <c:showCatName val="1"/>
            </c:dLbl>
            <c:dLbl>
              <c:idx val="4"/>
              <c:layout>
                <c:manualLayout>
                  <c:x val="7.4683063448202511E-2"/>
                  <c:y val="-1.7202651115228847E-2"/>
                </c:manualLayout>
              </c:layout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es-CO"/>
                </a:p>
              </c:txPr>
              <c:showVal val="1"/>
              <c:showCatName val="1"/>
            </c:dLbl>
            <c:txPr>
              <a:bodyPr/>
              <a:lstStyle/>
              <a:p>
                <a:pPr>
                  <a:defRPr sz="1000"/>
                </a:pPr>
                <a:endParaRPr lang="es-CO"/>
              </a:p>
            </c:txPr>
            <c:showVal val="1"/>
            <c:showCatName val="1"/>
            <c:showLeaderLines val="1"/>
          </c:dLbls>
          <c:cat>
            <c:strRef>
              <c:f>Hoja2!$A$38:$A$42</c:f>
              <c:strCache>
                <c:ptCount val="5"/>
                <c:pt idx="0">
                  <c:v>Asia</c:v>
                </c:pt>
                <c:pt idx="1">
                  <c:v>Africa</c:v>
                </c:pt>
                <c:pt idx="2">
                  <c:v>LATAM</c:v>
                </c:pt>
                <c:pt idx="3">
                  <c:v>Europa</c:v>
                </c:pt>
                <c:pt idx="4">
                  <c:v>Norte América</c:v>
                </c:pt>
              </c:strCache>
            </c:strRef>
          </c:cat>
          <c:val>
            <c:numRef>
              <c:f>Hoja2!$B$38:$B$42</c:f>
              <c:numCache>
                <c:formatCode>0%</c:formatCode>
                <c:ptCount val="5"/>
                <c:pt idx="0">
                  <c:v>0.18000000000000016</c:v>
                </c:pt>
                <c:pt idx="1">
                  <c:v>2.0000000000000011E-2</c:v>
                </c:pt>
                <c:pt idx="2">
                  <c:v>2.0000000000000011E-2</c:v>
                </c:pt>
                <c:pt idx="3">
                  <c:v>0.30000000000000032</c:v>
                </c:pt>
                <c:pt idx="4">
                  <c:v>0.48000000000000032</c:v>
                </c:pt>
              </c:numCache>
            </c:numRef>
          </c:val>
        </c:ser>
        <c:firstSliceAng val="0"/>
      </c:pieChart>
    </c:plotArea>
    <c:plotVisOnly val="1"/>
  </c:chart>
  <c:spPr>
    <a:ln>
      <a:noFill/>
    </a:ln>
  </c:spPr>
  <c:txPr>
    <a:bodyPr/>
    <a:lstStyle/>
    <a:p>
      <a:pPr>
        <a:defRPr sz="900">
          <a:latin typeface="Century Gothic" pitchFamily="34" charset="0"/>
        </a:defRPr>
      </a:pPr>
      <a:endParaRPr lang="es-CO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CO"/>
  <c:style val="3"/>
  <c:chart>
    <c:plotArea>
      <c:layout/>
      <c:barChart>
        <c:barDir val="col"/>
        <c:grouping val="stacked"/>
        <c:ser>
          <c:idx val="0"/>
          <c:order val="0"/>
          <c:tx>
            <c:strRef>
              <c:f>'cerrados (4)'!$T$5</c:f>
              <c:strCache>
                <c:ptCount val="1"/>
                <c:pt idx="0">
                  <c:v>Hidrocarburos Fase I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(4)'!$T$6:$T$9</c:f>
              <c:numCache>
                <c:formatCode>General</c:formatCode>
                <c:ptCount val="4"/>
                <c:pt idx="0">
                  <c:v>62.3</c:v>
                </c:pt>
                <c:pt idx="1">
                  <c:v>62.3</c:v>
                </c:pt>
                <c:pt idx="2">
                  <c:v>62.3</c:v>
                </c:pt>
                <c:pt idx="3">
                  <c:v>62.3</c:v>
                </c:pt>
              </c:numCache>
            </c:numRef>
          </c:val>
        </c:ser>
        <c:ser>
          <c:idx val="1"/>
          <c:order val="1"/>
          <c:tx>
            <c:strRef>
              <c:f>'cerrados (4)'!$U$5</c:f>
              <c:strCache>
                <c:ptCount val="1"/>
                <c:pt idx="0">
                  <c:v>Transandino Colombia 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(4)'!$U$6:$U$9</c:f>
              <c:numCache>
                <c:formatCode>General</c:formatCode>
                <c:ptCount val="4"/>
                <c:pt idx="0">
                  <c:v>16.739999999999988</c:v>
                </c:pt>
                <c:pt idx="1">
                  <c:v>16.739999999999988</c:v>
                </c:pt>
                <c:pt idx="2">
                  <c:v>16.739999999999988</c:v>
                </c:pt>
                <c:pt idx="3">
                  <c:v>16.739999999999988</c:v>
                </c:pt>
              </c:numCache>
            </c:numRef>
          </c:val>
        </c:ser>
        <c:ser>
          <c:idx val="2"/>
          <c:order val="2"/>
          <c:tx>
            <c:strRef>
              <c:f>'cerrados (4)'!$V$5</c:f>
              <c:strCache>
                <c:ptCount val="1"/>
                <c:pt idx="0">
                  <c:v>Cine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(4)'!$V$6:$V$9</c:f>
              <c:numCache>
                <c:formatCode>General</c:formatCode>
                <c:ptCount val="4"/>
                <c:pt idx="0">
                  <c:v>0</c:v>
                </c:pt>
                <c:pt idx="1">
                  <c:v>7.5</c:v>
                </c:pt>
                <c:pt idx="2">
                  <c:v>7.5</c:v>
                </c:pt>
                <c:pt idx="3">
                  <c:v>7.5</c:v>
                </c:pt>
              </c:numCache>
            </c:numRef>
          </c:val>
        </c:ser>
        <c:ser>
          <c:idx val="3"/>
          <c:order val="3"/>
          <c:tx>
            <c:strRef>
              <c:f>'cerrados (4)'!$W$5</c:f>
              <c:strCache>
                <c:ptCount val="1"/>
                <c:pt idx="0">
                  <c:v>Tribeca 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(4)'!$W$6:$W$9</c:f>
              <c:numCache>
                <c:formatCode>General</c:formatCode>
                <c:ptCount val="4"/>
                <c:pt idx="0">
                  <c:v>0</c:v>
                </c:pt>
                <c:pt idx="1">
                  <c:v>131.5</c:v>
                </c:pt>
                <c:pt idx="2">
                  <c:v>131.5</c:v>
                </c:pt>
                <c:pt idx="3">
                  <c:v>131.5</c:v>
                </c:pt>
              </c:numCache>
            </c:numRef>
          </c:val>
        </c:ser>
        <c:ser>
          <c:idx val="4"/>
          <c:order val="4"/>
          <c:tx>
            <c:strRef>
              <c:f>'cerrados (4)'!$X$5</c:f>
              <c:strCache>
                <c:ptCount val="1"/>
                <c:pt idx="0">
                  <c:v>Forestal Colombia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(4)'!$X$6:$X$9</c:f>
              <c:numCache>
                <c:formatCode>General</c:formatCode>
                <c:ptCount val="4"/>
                <c:pt idx="0">
                  <c:v>0</c:v>
                </c:pt>
                <c:pt idx="1">
                  <c:v>26.3</c:v>
                </c:pt>
                <c:pt idx="2">
                  <c:v>26.3</c:v>
                </c:pt>
                <c:pt idx="3">
                  <c:v>26.3</c:v>
                </c:pt>
              </c:numCache>
            </c:numRef>
          </c:val>
        </c:ser>
        <c:ser>
          <c:idx val="5"/>
          <c:order val="5"/>
          <c:tx>
            <c:strRef>
              <c:f>'cerrados (4)'!#¡REF!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6"/>
          <c:order val="6"/>
          <c:tx>
            <c:strRef>
              <c:f>'cerrados (4)'!#¡REF!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7"/>
          <c:order val="7"/>
          <c:tx>
            <c:strRef>
              <c:f>'cerrados (4)'!$Y$5</c:f>
              <c:strCache>
                <c:ptCount val="1"/>
                <c:pt idx="0">
                  <c:v>Altra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(4)'!$Y$6:$Y$9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105</c:v>
                </c:pt>
                <c:pt idx="3">
                  <c:v>105</c:v>
                </c:pt>
              </c:numCache>
            </c:numRef>
          </c:val>
        </c:ser>
        <c:ser>
          <c:idx val="8"/>
          <c:order val="8"/>
          <c:tx>
            <c:strRef>
              <c:f>'cerrados (4)'!$Z$5</c:f>
              <c:strCache>
                <c:ptCount val="1"/>
                <c:pt idx="0">
                  <c:v>Aureos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(4)'!$Z$6:$Z$9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42.5</c:v>
                </c:pt>
                <c:pt idx="3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'cerrados (4)'!$AA$5</c:f>
              <c:strCache>
                <c:ptCount val="1"/>
                <c:pt idx="0">
                  <c:v>Hidrocarburos Fase II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(4)'!$AA$6:$AA$9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67.3</c:v>
                </c:pt>
                <c:pt idx="3">
                  <c:v>67.3</c:v>
                </c:pt>
              </c:numCache>
            </c:numRef>
          </c:val>
        </c:ser>
        <c:ser>
          <c:idx val="10"/>
          <c:order val="10"/>
          <c:tx>
            <c:strRef>
              <c:f>'cerrados (4)'!#¡REF!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1"/>
          <c:order val="11"/>
          <c:tx>
            <c:strRef>
              <c:f>'cerrados (4)'!#¡REF!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2"/>
          <c:order val="12"/>
          <c:tx>
            <c:strRef>
              <c:f>'cerrados (4)'!#¡REF!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3"/>
          <c:order val="13"/>
          <c:tx>
            <c:strRef>
              <c:f>'cerrados (4)'!#¡REF!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4"/>
          <c:order val="14"/>
          <c:tx>
            <c:strRef>
              <c:f>'cerrados (4)'!$AB$5</c:f>
              <c:strCache>
                <c:ptCount val="1"/>
                <c:pt idx="0">
                  <c:v>Progresa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(4)'!$AB$6:$AB$9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11.8</c:v>
                </c:pt>
                <c:pt idx="3">
                  <c:v>11.8</c:v>
                </c:pt>
              </c:numCache>
            </c:numRef>
          </c:val>
        </c:ser>
        <c:ser>
          <c:idx val="15"/>
          <c:order val="15"/>
          <c:tx>
            <c:strRef>
              <c:f>'cerrados (4)'!$AC$5</c:f>
              <c:strCache>
                <c:ptCount val="1"/>
                <c:pt idx="0">
                  <c:v>Escala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(4)'!$AC$6:$AC$9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40</c:v>
                </c:pt>
                <c:pt idx="3">
                  <c:v>40</c:v>
                </c:pt>
              </c:numCache>
            </c:numRef>
          </c:val>
        </c:ser>
        <c:ser>
          <c:idx val="16"/>
          <c:order val="16"/>
          <c:tx>
            <c:strRef>
              <c:f>'cerrados (4)'!#¡REF!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7"/>
          <c:order val="17"/>
          <c:tx>
            <c:strRef>
              <c:f>'cerrados (4)'!#¡REF!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8"/>
          <c:order val="18"/>
          <c:tx>
            <c:strRef>
              <c:f>'cerrados (4)'!#¡REF!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9"/>
          <c:order val="19"/>
          <c:tx>
            <c:strRef>
              <c:f>'cerrados (4)'!#¡REF!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20"/>
          <c:order val="20"/>
          <c:tx>
            <c:strRef>
              <c:f>'cerrados (4)'!#¡REF!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21"/>
          <c:order val="21"/>
          <c:tx>
            <c:strRef>
              <c:f>'cerrados (4)'!#¡REF!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22"/>
          <c:order val="22"/>
          <c:tx>
            <c:strRef>
              <c:f>'cerrados (4)'!#¡REF!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23"/>
          <c:order val="23"/>
          <c:tx>
            <c:strRef>
              <c:f>'cerrados (4)'!#¡REF!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24"/>
          <c:order val="24"/>
          <c:tx>
            <c:strRef>
              <c:f>'cerrados (4)'!$AD$5</c:f>
              <c:strCache>
                <c:ptCount val="1"/>
                <c:pt idx="0">
                  <c:v>ND Infrastructure</c:v>
                </c:pt>
              </c:strCache>
            </c:strRef>
          </c:tx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(4)'!$AD$6:$AD$9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52</c:v>
                </c:pt>
              </c:numCache>
            </c:numRef>
          </c:val>
        </c:ser>
        <c:ser>
          <c:idx val="25"/>
          <c:order val="25"/>
          <c:tx>
            <c:strRef>
              <c:f>'cerrados (4)'!$AE$5</c:f>
              <c:strCache>
                <c:ptCount val="1"/>
                <c:pt idx="0">
                  <c:v>Infraestructura Brookfield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4.1666666666666664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latin typeface="Century Gothic" pitchFamily="34" charset="0"/>
                      </a:rPr>
                      <a:t>79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-5.4693163354580434E-3"/>
                  <c:y val="-3.2407407407407621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latin typeface="Century Gothic" pitchFamily="34" charset="0"/>
                      </a:rPr>
                      <a:t>244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3.1061334724464076E-4"/>
                  <c:y val="-4.1666666666666664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latin typeface="Century Gothic" pitchFamily="34" charset="0"/>
                      </a:rPr>
                      <a:t>511</a:t>
                    </a:r>
                  </a:p>
                </c:rich>
              </c:tx>
              <c:showVal val="1"/>
            </c:dLbl>
            <c:dLbl>
              <c:idx val="3"/>
              <c:layout>
                <c:manualLayout>
                  <c:x val="-2.7776779404003553E-3"/>
                  <c:y val="-0.17847916479675441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latin typeface="Century Gothic" pitchFamily="34" charset="0"/>
                      </a:rPr>
                      <a:t>924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lang="es-CO">
                    <a:latin typeface="Century Gothic" pitchFamily="34" charset="0"/>
                  </a:defRPr>
                </a:pPr>
                <a:endParaRPr lang="es-CO"/>
              </a:p>
            </c:txPr>
            <c:showVal val="1"/>
          </c:dLbls>
          <c:cat>
            <c:numRef>
              <c:f>'cerrados (4)'!$S$6:$S$9</c:f>
              <c:numCache>
                <c:formatCode>General</c:formatCode>
                <c:ptCount val="4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'cerrados (4)'!$AE$6:$AE$9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361</c:v>
                </c:pt>
              </c:numCache>
            </c:numRef>
          </c:val>
        </c:ser>
        <c:overlap val="100"/>
        <c:axId val="60924288"/>
        <c:axId val="60925824"/>
      </c:barChart>
      <c:catAx>
        <c:axId val="6092428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s-CO">
                <a:latin typeface="Century Gothic" pitchFamily="34" charset="0"/>
              </a:defRPr>
            </a:pPr>
            <a:endParaRPr lang="es-CO"/>
          </a:p>
        </c:txPr>
        <c:crossAx val="60925824"/>
        <c:crosses val="autoZero"/>
        <c:auto val="1"/>
        <c:lblAlgn val="ctr"/>
        <c:lblOffset val="100"/>
      </c:catAx>
      <c:valAx>
        <c:axId val="60925824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lang="es-CO">
                <a:latin typeface="Century Gothic" pitchFamily="34" charset="0"/>
              </a:defRPr>
            </a:pPr>
            <a:endParaRPr lang="es-CO"/>
          </a:p>
        </c:txPr>
        <c:crossAx val="60924288"/>
        <c:crosses val="autoZero"/>
        <c:crossBetween val="between"/>
        <c:majorUnit val="100"/>
      </c:valAx>
    </c:plotArea>
    <c:plotVisOnly val="1"/>
  </c:chart>
  <c:spPr>
    <a:ln>
      <a:noFill/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CO"/>
  <c:style val="3"/>
  <c:chart>
    <c:title>
      <c:tx>
        <c:rich>
          <a:bodyPr/>
          <a:lstStyle/>
          <a:p>
            <a:pPr>
              <a:defRPr sz="1050">
                <a:solidFill>
                  <a:schemeClr val="tx2">
                    <a:lumMod val="75000"/>
                  </a:schemeClr>
                </a:solidFill>
              </a:defRPr>
            </a:pPr>
            <a:r>
              <a:rPr lang="en-US" sz="1050" dirty="0" err="1">
                <a:solidFill>
                  <a:schemeClr val="tx2">
                    <a:lumMod val="75000"/>
                  </a:schemeClr>
                </a:solidFill>
              </a:rPr>
              <a:t>Sectores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US" sz="1050" dirty="0" err="1">
                <a:solidFill>
                  <a:schemeClr val="tx2">
                    <a:lumMod val="75000"/>
                  </a:schemeClr>
                </a:solidFill>
              </a:rPr>
              <a:t>Inversión</a:t>
            </a:r>
            <a:endParaRPr lang="en-US" sz="1050" dirty="0">
              <a:solidFill>
                <a:schemeClr val="tx2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52629855643044665"/>
          <c:y val="9.2592592592592813E-3"/>
        </c:manualLayout>
      </c:layout>
    </c:title>
    <c:plotArea>
      <c:layout>
        <c:manualLayout>
          <c:layoutTarget val="inner"/>
          <c:xMode val="edge"/>
          <c:yMode val="edge"/>
          <c:x val="0.46274125109361325"/>
          <c:y val="0.22672134733158356"/>
          <c:w val="0.46618438320210037"/>
          <c:h val="0.77327865266841844"/>
        </c:manualLayout>
      </c:layout>
      <c:pieChart>
        <c:varyColors val="1"/>
        <c:ser>
          <c:idx val="0"/>
          <c:order val="0"/>
          <c:tx>
            <c:strRef>
              <c:f>Hoja3!$E$18</c:f>
              <c:strCache>
                <c:ptCount val="1"/>
                <c:pt idx="0">
                  <c:v>Monto</c:v>
                </c:pt>
              </c:strCache>
            </c:strRef>
          </c:tx>
          <c:dLbls>
            <c:dLbl>
              <c:idx val="0"/>
              <c:layout>
                <c:manualLayout>
                  <c:x val="-8.8781277340332365E-2"/>
                  <c:y val="5.799759405074383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CO"/>
                </a:p>
              </c:txPr>
              <c:showVal val="1"/>
              <c:showCatName val="1"/>
            </c:dLbl>
            <c:dLbl>
              <c:idx val="1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CO"/>
                </a:p>
              </c:txPr>
            </c:dLbl>
            <c:dLbl>
              <c:idx val="2"/>
              <c:layout>
                <c:manualLayout>
                  <c:x val="0.11598643919510053"/>
                  <c:y val="0.15542395742198908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es-CO"/>
                </a:p>
              </c:txPr>
              <c:showVal val="1"/>
              <c:showCatName val="1"/>
            </c:dLbl>
            <c:dLbl>
              <c:idx val="3"/>
              <c:layout>
                <c:manualLayout>
                  <c:x val="-7.1456692913385911E-2"/>
                  <c:y val="1.6410761154855645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es-CO"/>
                </a:p>
              </c:txPr>
              <c:showVal val="1"/>
              <c:showCatName val="1"/>
            </c:dLbl>
            <c:dLbl>
              <c:idx val="4"/>
              <c:layout>
                <c:manualLayout>
                  <c:x val="0.10142125984251983"/>
                  <c:y val="1.6002843394575698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es-CO"/>
                </a:p>
              </c:txPr>
              <c:showVal val="1"/>
              <c:showCatName val="1"/>
            </c:dLbl>
            <c:showVal val="1"/>
            <c:showCatName val="1"/>
            <c:showLeaderLines val="1"/>
          </c:dLbls>
          <c:cat>
            <c:strRef>
              <c:f>Hoja3!$D$19:$D$23</c:f>
              <c:strCache>
                <c:ptCount val="5"/>
                <c:pt idx="0">
                  <c:v>2 Infraestructura</c:v>
                </c:pt>
                <c:pt idx="1">
                  <c:v>6 Multisectorial</c:v>
                </c:pt>
                <c:pt idx="2">
                  <c:v>1 Hidrocarburos</c:v>
                </c:pt>
                <c:pt idx="3">
                  <c:v>1 Forestal</c:v>
                </c:pt>
                <c:pt idx="4">
                  <c:v>1 Cine</c:v>
                </c:pt>
              </c:strCache>
            </c:strRef>
          </c:cat>
          <c:val>
            <c:numRef>
              <c:f>Hoja3!$E$19:$E$23</c:f>
              <c:numCache>
                <c:formatCode>[$$-409]#,##0</c:formatCode>
                <c:ptCount val="5"/>
                <c:pt idx="0">
                  <c:v>412</c:v>
                </c:pt>
                <c:pt idx="1">
                  <c:v>348</c:v>
                </c:pt>
                <c:pt idx="2">
                  <c:v>130</c:v>
                </c:pt>
                <c:pt idx="3">
                  <c:v>26</c:v>
                </c:pt>
                <c:pt idx="4">
                  <c:v>8</c:v>
                </c:pt>
              </c:numCache>
            </c:numRef>
          </c:val>
        </c:ser>
        <c:firstSliceAng val="0"/>
      </c:pieChart>
    </c:plotArea>
    <c:plotVisOnly val="1"/>
  </c:chart>
  <c:spPr>
    <a:ln>
      <a:noFill/>
    </a:ln>
  </c:spPr>
  <c:txPr>
    <a:bodyPr/>
    <a:lstStyle/>
    <a:p>
      <a:pPr>
        <a:defRPr sz="800">
          <a:latin typeface="Century Gothic" pitchFamily="34" charset="0"/>
        </a:defRPr>
      </a:pPr>
      <a:endParaRPr lang="es-CO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CO"/>
  <c:chart>
    <c:title>
      <c:tx>
        <c:rich>
          <a:bodyPr/>
          <a:lstStyle/>
          <a:p>
            <a:pPr algn="ctr" rtl="0">
              <a:defRPr lang="es-CO" sz="1100" b="1" i="0" u="none" strike="noStrike" kern="1200" baseline="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Calibri"/>
                <a:cs typeface="Calibri"/>
              </a:defRPr>
            </a:pPr>
            <a:r>
              <a:rPr lang="es-CO" sz="1100" b="1" i="0" u="none" strike="noStrike" kern="1200" baseline="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Calibri"/>
                <a:cs typeface="Calibri"/>
              </a:rPr>
              <a:t>Iniciativas de Fondos USD 1.382 MM  </a:t>
            </a:r>
            <a:r>
              <a:rPr lang="es-CO" sz="1100" b="1" i="0" u="none" strike="noStrike" kern="1200" baseline="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Calibri"/>
                <a:cs typeface="Calibri"/>
              </a:rPr>
              <a:t>(montos mínimos</a:t>
            </a:r>
            <a:r>
              <a:rPr lang="es-CO" sz="1100" b="1" i="0" u="none" strike="noStrike" kern="1200" baseline="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Calibri"/>
                <a:cs typeface="Calibri"/>
              </a:rPr>
              <a:t>)</a:t>
            </a:r>
          </a:p>
          <a:p>
            <a:pPr algn="ctr" rtl="0">
              <a:defRPr lang="es-CO" sz="1100" b="1" i="0" u="none" strike="noStrike" kern="1200" baseline="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Calibri"/>
                <a:cs typeface="Calibri"/>
              </a:defRPr>
            </a:pPr>
            <a:r>
              <a:rPr lang="es-CO" sz="1100" b="1" i="0" u="none" strike="noStrike" kern="1200" baseline="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Calibri"/>
                <a:cs typeface="Calibri"/>
              </a:rPr>
              <a:t>Junio de </a:t>
            </a:r>
            <a:r>
              <a:rPr lang="es-CO" sz="1100" b="1" i="0" u="none" strike="noStrike" kern="1200" baseline="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Calibri"/>
                <a:cs typeface="Calibri"/>
              </a:rPr>
              <a:t>2010</a:t>
            </a:r>
          </a:p>
        </c:rich>
      </c:tx>
      <c:layout>
        <c:manualLayout>
          <c:xMode val="edge"/>
          <c:yMode val="edge"/>
          <c:x val="0.28333223053000728"/>
          <c:y val="2.8181153826360002E-2"/>
        </c:manualLayout>
      </c:layout>
    </c:title>
    <c:plotArea>
      <c:layout>
        <c:manualLayout>
          <c:layoutTarget val="inner"/>
          <c:xMode val="edge"/>
          <c:yMode val="edge"/>
          <c:x val="0.27370020150812224"/>
          <c:y val="0.10974264621449629"/>
          <c:w val="0.66960022557179211"/>
          <c:h val="0.74362958447589189"/>
        </c:manualLayout>
      </c:layout>
      <c:barChart>
        <c:barDir val="bar"/>
        <c:grouping val="clustered"/>
        <c:ser>
          <c:idx val="0"/>
          <c:order val="0"/>
          <c:spPr>
            <a:solidFill>
              <a:schemeClr val="tx2">
                <a:lumMod val="60000"/>
                <a:lumOff val="40000"/>
              </a:schemeClr>
            </a:solidFill>
          </c:spPr>
          <c:dLbls>
            <c:numFmt formatCode="#,##0" sourceLinked="0"/>
            <c:txPr>
              <a:bodyPr/>
              <a:lstStyle/>
              <a:p>
                <a:pPr>
                  <a:defRPr lang="es-CO" sz="900" b="1" baseline="0">
                    <a:solidFill>
                      <a:schemeClr val="tx2">
                        <a:lumMod val="75000"/>
                      </a:schemeClr>
                    </a:solidFill>
                    <a:latin typeface="Century Gothic" pitchFamily="34" charset="0"/>
                  </a:defRPr>
                </a:pPr>
                <a:endParaRPr lang="es-CO"/>
              </a:p>
            </c:txPr>
            <c:dLblPos val="outEnd"/>
            <c:showVal val="1"/>
          </c:dLbls>
          <c:cat>
            <c:strRef>
              <c:f>'Grafico Iniciativas Montos Min.'!$B$39:$B$57</c:f>
              <c:strCache>
                <c:ptCount val="19"/>
                <c:pt idx="0">
                  <c:v>LAPEF -TRG</c:v>
                </c:pt>
                <c:pt idx="1">
                  <c:v>Fondo de Infraestructura Colombia Ashmore I FCP</c:v>
                </c:pt>
                <c:pt idx="2">
                  <c:v>Infraestructura FINTRA</c:v>
                </c:pt>
                <c:pt idx="3">
                  <c:v>Hidrocarburos Fase III</c:v>
                </c:pt>
                <c:pt idx="4">
                  <c:v>Millenium </c:v>
                </c:pt>
                <c:pt idx="5">
                  <c:v>TEKA</c:v>
                </c:pt>
                <c:pt idx="6">
                  <c:v>Kandeo</c:v>
                </c:pt>
                <c:pt idx="7">
                  <c:v>Tribeca HomeCare</c:v>
                </c:pt>
                <c:pt idx="8">
                  <c:v>TS CAPITAL</c:v>
                </c:pt>
                <c:pt idx="9">
                  <c:v>Access SEAF</c:v>
                </c:pt>
                <c:pt idx="10">
                  <c:v>Genesis ABI</c:v>
                </c:pt>
                <c:pt idx="11">
                  <c:v>Arcadia I</c:v>
                </c:pt>
                <c:pt idx="12">
                  <c:v>IA Capital </c:v>
                </c:pt>
                <c:pt idx="13">
                  <c:v>Fenergy</c:v>
                </c:pt>
                <c:pt idx="14">
                  <c:v>Gem Colombia</c:v>
                </c:pt>
                <c:pt idx="15">
                  <c:v>COF</c:v>
                </c:pt>
                <c:pt idx="16">
                  <c:v>Forestal Caucho</c:v>
                </c:pt>
                <c:pt idx="17">
                  <c:v>Agrofuturo</c:v>
                </c:pt>
                <c:pt idx="18">
                  <c:v>Inversor</c:v>
                </c:pt>
              </c:strCache>
            </c:strRef>
          </c:cat>
          <c:val>
            <c:numRef>
              <c:f>'Grafico Iniciativas Montos Min.'!$C$39:$C$57</c:f>
              <c:numCache>
                <c:formatCode>0.00</c:formatCode>
                <c:ptCount val="19"/>
                <c:pt idx="0">
                  <c:v>300</c:v>
                </c:pt>
                <c:pt idx="1">
                  <c:v>250</c:v>
                </c:pt>
                <c:pt idx="2">
                  <c:v>150</c:v>
                </c:pt>
                <c:pt idx="3">
                  <c:v>100</c:v>
                </c:pt>
                <c:pt idx="4">
                  <c:v>100</c:v>
                </c:pt>
                <c:pt idx="5">
                  <c:v>70</c:v>
                </c:pt>
                <c:pt idx="6">
                  <c:v>70</c:v>
                </c:pt>
                <c:pt idx="7">
                  <c:v>55</c:v>
                </c:pt>
                <c:pt idx="8">
                  <c:v>50</c:v>
                </c:pt>
                <c:pt idx="9">
                  <c:v>50</c:v>
                </c:pt>
                <c:pt idx="10">
                  <c:v>42.5</c:v>
                </c:pt>
                <c:pt idx="11">
                  <c:v>30</c:v>
                </c:pt>
                <c:pt idx="12">
                  <c:v>30</c:v>
                </c:pt>
                <c:pt idx="13">
                  <c:v>25</c:v>
                </c:pt>
                <c:pt idx="14">
                  <c:v>20</c:v>
                </c:pt>
                <c:pt idx="15">
                  <c:v>17.5</c:v>
                </c:pt>
                <c:pt idx="16">
                  <c:v>15</c:v>
                </c:pt>
                <c:pt idx="17">
                  <c:v>5</c:v>
                </c:pt>
                <c:pt idx="18">
                  <c:v>2</c:v>
                </c:pt>
              </c:numCache>
            </c:numRef>
          </c:val>
        </c:ser>
        <c:axId val="61404288"/>
        <c:axId val="61405824"/>
      </c:barChart>
      <c:catAx>
        <c:axId val="61404288"/>
        <c:scaling>
          <c:orientation val="minMax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s-CO" sz="800" b="1" i="0" u="none" strike="noStrike" baseline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Calibri"/>
                <a:cs typeface="Calibri"/>
              </a:defRPr>
            </a:pPr>
            <a:endParaRPr lang="es-CO"/>
          </a:p>
        </c:txPr>
        <c:crossAx val="61405824"/>
        <c:crosses val="autoZero"/>
        <c:auto val="1"/>
        <c:lblAlgn val="ctr"/>
        <c:lblOffset val="50"/>
      </c:catAx>
      <c:valAx>
        <c:axId val="61405824"/>
        <c:scaling>
          <c:orientation val="minMax"/>
          <c:max val="325"/>
          <c:min val="0"/>
        </c:scaling>
        <c:axPos val="b"/>
        <c:majorGridlines/>
        <c:numFmt formatCode="#,##0" sourceLinked="0"/>
        <c:tickLblPos val="nextTo"/>
        <c:txPr>
          <a:bodyPr rot="0" vert="horz"/>
          <a:lstStyle/>
          <a:p>
            <a:pPr>
              <a:defRPr lang="es-CO" sz="900" b="1" i="0" u="none" strike="noStrike" baseline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Calibri"/>
                <a:cs typeface="Calibri"/>
              </a:defRPr>
            </a:pPr>
            <a:endParaRPr lang="es-CO"/>
          </a:p>
        </c:txPr>
        <c:crossAx val="61404288"/>
        <c:crosses val="autoZero"/>
        <c:crossBetween val="between"/>
        <c:majorUnit val="25"/>
        <c:minorUnit val="0.65000000000000613"/>
      </c:valAx>
    </c:plotArea>
    <c:plotVisOnly val="1"/>
    <c:dispBlanksAs val="gap"/>
  </c:chart>
  <c:txPr>
    <a:bodyPr/>
    <a:lstStyle/>
    <a:p>
      <a:pPr>
        <a:defRPr sz="2965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CO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CO"/>
  <c:chart>
    <c:title>
      <c:tx>
        <c:rich>
          <a:bodyPr/>
          <a:lstStyle/>
          <a:p>
            <a:pPr>
              <a:defRPr lang="es-CO" b="1"/>
            </a:pPr>
            <a:r>
              <a:rPr lang="es-ES" sz="1100" b="1" dirty="0">
                <a:solidFill>
                  <a:schemeClr val="tx2">
                    <a:lumMod val="75000"/>
                  </a:schemeClr>
                </a:solidFill>
              </a:rPr>
              <a:t>Fondos Cerrados (USD 924 MM)</a:t>
            </a:r>
          </a:p>
          <a:p>
            <a:pPr>
              <a:defRPr lang="es-CO" b="1"/>
            </a:pPr>
            <a:r>
              <a:rPr lang="es-ES" sz="1100" b="1" dirty="0" smtClean="0">
                <a:solidFill>
                  <a:schemeClr val="tx2">
                    <a:lumMod val="75000"/>
                  </a:schemeClr>
                </a:solidFill>
              </a:rPr>
              <a:t>Junio de 2010</a:t>
            </a:r>
            <a:endParaRPr lang="es-ES" sz="1100" b="1" dirty="0">
              <a:solidFill>
                <a:schemeClr val="tx2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36344811376190173"/>
          <c:y val="8.2125188896843247E-3"/>
        </c:manualLayout>
      </c:layout>
    </c:title>
    <c:plotArea>
      <c:layout>
        <c:manualLayout>
          <c:layoutTarget val="inner"/>
          <c:xMode val="edge"/>
          <c:yMode val="edge"/>
          <c:x val="0.29588607594937544"/>
          <c:y val="9.1891891891893243E-2"/>
          <c:w val="0.63607594936709422"/>
          <c:h val="0.77567567567568974"/>
        </c:manualLayout>
      </c:layout>
      <c:barChart>
        <c:barDir val="bar"/>
        <c:grouping val="clustered"/>
        <c:ser>
          <c:idx val="0"/>
          <c:order val="0"/>
          <c:tx>
            <c:v>FONDOS CERRADOS</c:v>
          </c:tx>
          <c:spPr>
            <a:solidFill>
              <a:schemeClr val="accent1">
                <a:lumMod val="75000"/>
              </a:schemeClr>
            </a:solidFill>
          </c:spPr>
          <c:dLbls>
            <c:dLbl>
              <c:idx val="0"/>
              <c:layout>
                <c:manualLayout>
                  <c:x val="-4.1481481481481404E-2"/>
                  <c:y val="-3.7710437710437736E-2"/>
                </c:manualLayout>
              </c:layout>
              <c:dLblPos val="outEnd"/>
              <c:showVal val="1"/>
            </c:dLbl>
            <c:numFmt formatCode="#,##0" sourceLinked="0"/>
            <c:txPr>
              <a:bodyPr/>
              <a:lstStyle/>
              <a:p>
                <a:pPr>
                  <a:defRPr lang="es-CO" sz="9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es-CO"/>
              </a:p>
            </c:txPr>
            <c:dLblPos val="outEnd"/>
            <c:showVal val="1"/>
          </c:dLbls>
          <c:cat>
            <c:strRef>
              <c:f>'Grafico Cerrados'!$B$39:$B$49</c:f>
              <c:strCache>
                <c:ptCount val="11"/>
                <c:pt idx="0">
                  <c:v>Infraestructura Brookfield</c:v>
                </c:pt>
                <c:pt idx="1">
                  <c:v>Tribeca Fund I</c:v>
                </c:pt>
                <c:pt idx="2">
                  <c:v>FCP Hidrocarburos </c:v>
                </c:pt>
                <c:pt idx="3">
                  <c:v>Altra FCP I</c:v>
                </c:pt>
                <c:pt idx="4">
                  <c:v>ND Infraestructure </c:v>
                </c:pt>
                <c:pt idx="5">
                  <c:v>Aureos Colombia</c:v>
                </c:pt>
                <c:pt idx="6">
                  <c:v>Escala </c:v>
                </c:pt>
                <c:pt idx="7">
                  <c:v>Forestal Colombia</c:v>
                </c:pt>
                <c:pt idx="8">
                  <c:v>SEAF I</c:v>
                </c:pt>
                <c:pt idx="9">
                  <c:v>Progresa </c:v>
                </c:pt>
                <c:pt idx="10">
                  <c:v>Cine Hispanoamericano</c:v>
                </c:pt>
              </c:strCache>
            </c:strRef>
          </c:cat>
          <c:val>
            <c:numRef>
              <c:f>'Grafico Cerrados'!$C$39:$C$49</c:f>
              <c:numCache>
                <c:formatCode>General</c:formatCode>
                <c:ptCount val="11"/>
                <c:pt idx="0">
                  <c:v>360</c:v>
                </c:pt>
                <c:pt idx="1">
                  <c:v>131.5</c:v>
                </c:pt>
                <c:pt idx="2">
                  <c:v>129.6</c:v>
                </c:pt>
                <c:pt idx="3">
                  <c:v>105</c:v>
                </c:pt>
                <c:pt idx="4">
                  <c:v>52</c:v>
                </c:pt>
                <c:pt idx="5">
                  <c:v>42.5</c:v>
                </c:pt>
                <c:pt idx="6">
                  <c:v>40</c:v>
                </c:pt>
                <c:pt idx="7">
                  <c:v>26.3</c:v>
                </c:pt>
                <c:pt idx="8">
                  <c:v>16.7</c:v>
                </c:pt>
                <c:pt idx="9">
                  <c:v>10.5</c:v>
                </c:pt>
                <c:pt idx="10">
                  <c:v>7.5</c:v>
                </c:pt>
              </c:numCache>
            </c:numRef>
          </c:val>
        </c:ser>
        <c:dLbls>
          <c:showVal val="1"/>
        </c:dLbls>
        <c:axId val="61376768"/>
        <c:axId val="61390848"/>
      </c:barChart>
      <c:catAx>
        <c:axId val="61376768"/>
        <c:scaling>
          <c:orientation val="minMax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s-CO" sz="800" b="1">
                <a:solidFill>
                  <a:schemeClr val="tx2">
                    <a:lumMod val="75000"/>
                  </a:schemeClr>
                </a:solidFill>
              </a:defRPr>
            </a:pPr>
            <a:endParaRPr lang="es-CO"/>
          </a:p>
        </c:txPr>
        <c:crossAx val="61390848"/>
        <c:crosses val="autoZero"/>
        <c:auto val="1"/>
        <c:lblAlgn val="ctr"/>
        <c:lblOffset val="50"/>
      </c:catAx>
      <c:valAx>
        <c:axId val="61390848"/>
        <c:scaling>
          <c:orientation val="minMax"/>
          <c:max val="400"/>
        </c:scaling>
        <c:axPos val="b"/>
        <c:majorGridlines/>
        <c:numFmt formatCode="#,##0" sourceLinked="0"/>
        <c:tickLblPos val="nextTo"/>
        <c:txPr>
          <a:bodyPr rot="0" vert="horz"/>
          <a:lstStyle/>
          <a:p>
            <a:pPr>
              <a:defRPr lang="es-CO" sz="900" b="1"/>
            </a:pPr>
            <a:endParaRPr lang="es-CO"/>
          </a:p>
        </c:txPr>
        <c:crossAx val="613767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100" b="0" i="0" u="none" strike="noStrike" baseline="0">
          <a:solidFill>
            <a:srgbClr val="000000"/>
          </a:solidFill>
          <a:latin typeface="Century Gothic" pitchFamily="34" charset="0"/>
          <a:ea typeface="Calibri"/>
          <a:cs typeface="Calibri"/>
        </a:defRPr>
      </a:pPr>
      <a:endParaRPr lang="es-CO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35AE1F-817B-4E5C-A7B8-2718F7CA1617}" type="doc">
      <dgm:prSet loTypeId="urn:microsoft.com/office/officeart/2005/8/layout/arrow2" loCatId="process" qsTypeId="urn:microsoft.com/office/officeart/2005/8/quickstyle/3d2" qsCatId="3D" csTypeId="urn:microsoft.com/office/officeart/2005/8/colors/accent0_2" csCatId="mainScheme" phldr="1"/>
      <dgm:spPr/>
    </dgm:pt>
    <dgm:pt modelId="{1C715243-9CB5-4C3D-9B2B-B577316D833F}">
      <dgm:prSet phldrT="[Texto]" custT="1"/>
      <dgm:spPr>
        <a:xfrm>
          <a:off x="124896" y="1810329"/>
          <a:ext cx="316321" cy="501036"/>
        </a:xfrm>
        <a:noFill/>
        <a:ln>
          <a:noFill/>
        </a:ln>
        <a:effectLst/>
      </dgm:spPr>
      <dgm:t>
        <a:bodyPr/>
        <a:lstStyle/>
        <a:p>
          <a:r>
            <a:rPr lang="es-CO" sz="1400" b="1" dirty="0" smtClean="0">
              <a:solidFill>
                <a:sysClr val="windowText" lastClr="000000"/>
              </a:solidFill>
              <a:latin typeface="Century Gothic" pitchFamily="34" charset="0"/>
              <a:ea typeface="+mn-ea"/>
              <a:cs typeface="+mn-cs"/>
            </a:rPr>
            <a:t>Ideas</a:t>
          </a:r>
          <a:endParaRPr lang="es-ES" sz="1400" b="1" dirty="0">
            <a:solidFill>
              <a:sysClr val="windowText" lastClr="000000"/>
            </a:solidFill>
            <a:latin typeface="Century Gothic" pitchFamily="34" charset="0"/>
            <a:ea typeface="+mn-ea"/>
            <a:cs typeface="+mn-cs"/>
          </a:endParaRPr>
        </a:p>
      </dgm:t>
    </dgm:pt>
    <dgm:pt modelId="{0D2DF5C8-2A65-458B-AB32-3C6A9EEAEB55}" type="parTrans" cxnId="{EBE6B67F-A206-4991-A7B8-F66F8F202028}">
      <dgm:prSet/>
      <dgm:spPr/>
      <dgm:t>
        <a:bodyPr/>
        <a:lstStyle/>
        <a:p>
          <a:endParaRPr lang="es-ES" sz="2400"/>
        </a:p>
      </dgm:t>
    </dgm:pt>
    <dgm:pt modelId="{9AA2B517-450F-4C2C-91A7-C7E6C9091570}" type="sibTrans" cxnId="{EBE6B67F-A206-4991-A7B8-F66F8F202028}">
      <dgm:prSet/>
      <dgm:spPr/>
      <dgm:t>
        <a:bodyPr/>
        <a:lstStyle/>
        <a:p>
          <a:endParaRPr lang="es-ES" sz="2400"/>
        </a:p>
      </dgm:t>
    </dgm:pt>
    <dgm:pt modelId="{809DB4DD-F364-43F9-89AE-98F372E1F8B9}">
      <dgm:prSet phldrT="[Texto]" custT="1"/>
      <dgm:spPr>
        <a:xfrm>
          <a:off x="3341348" y="197710"/>
          <a:ext cx="939568" cy="2004972"/>
        </a:xfrm>
        <a:noFill/>
        <a:ln>
          <a:noFill/>
        </a:ln>
        <a:effectLst/>
      </dgm:spPr>
      <dgm:t>
        <a:bodyPr/>
        <a:lstStyle/>
        <a:p>
          <a:r>
            <a:rPr lang="es-CO" sz="16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Madurez</a:t>
          </a:r>
          <a:endParaRPr lang="es-ES" sz="16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0999A7C9-22CC-4E2C-8DE7-2D6D5F514D0A}" type="parTrans" cxnId="{FC72E5E8-33C8-427C-93BD-CFF04B921742}">
      <dgm:prSet/>
      <dgm:spPr/>
      <dgm:t>
        <a:bodyPr/>
        <a:lstStyle/>
        <a:p>
          <a:endParaRPr lang="es-ES" sz="2400"/>
        </a:p>
      </dgm:t>
    </dgm:pt>
    <dgm:pt modelId="{4D4050D4-BCB0-42EA-B60D-0199D85243AC}" type="sibTrans" cxnId="{FC72E5E8-33C8-427C-93BD-CFF04B921742}">
      <dgm:prSet/>
      <dgm:spPr/>
      <dgm:t>
        <a:bodyPr/>
        <a:lstStyle/>
        <a:p>
          <a:endParaRPr lang="es-ES" sz="2400"/>
        </a:p>
      </dgm:t>
    </dgm:pt>
    <dgm:pt modelId="{0BB32BAF-F5A5-459C-BFFC-9667676921EB}">
      <dgm:prSet phldrT="[Texto]" custT="1"/>
      <dgm:spPr>
        <a:xfrm>
          <a:off x="588688" y="1230059"/>
          <a:ext cx="939568" cy="1277925"/>
        </a:xfrm>
        <a:noFill/>
        <a:ln>
          <a:noFill/>
        </a:ln>
        <a:effectLst/>
      </dgm:spPr>
      <dgm:t>
        <a:bodyPr/>
        <a:lstStyle/>
        <a:p>
          <a:r>
            <a:rPr lang="es-CO" sz="1600" b="1" i="1" dirty="0" err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Start</a:t>
          </a:r>
          <a:r>
            <a:rPr lang="es-CO" sz="1600" b="1" i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up</a:t>
          </a:r>
          <a:endParaRPr lang="es-ES" sz="1600" b="1" i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7ABCCE9E-65A0-4295-9D23-D91A5E3A2066}" type="parTrans" cxnId="{4CE1F930-61C2-41D2-ADF7-EFDFCB8C445B}">
      <dgm:prSet/>
      <dgm:spPr/>
      <dgm:t>
        <a:bodyPr/>
        <a:lstStyle/>
        <a:p>
          <a:endParaRPr lang="es-ES" sz="2400"/>
        </a:p>
      </dgm:t>
    </dgm:pt>
    <dgm:pt modelId="{745E57D5-53A0-45E0-9B8E-65FF16FE61AE}" type="sibTrans" cxnId="{4CE1F930-61C2-41D2-ADF7-EFDFCB8C445B}">
      <dgm:prSet/>
      <dgm:spPr/>
      <dgm:t>
        <a:bodyPr/>
        <a:lstStyle/>
        <a:p>
          <a:endParaRPr lang="es-ES" sz="2400"/>
        </a:p>
      </dgm:t>
    </dgm:pt>
    <dgm:pt modelId="{BEAEE1B7-4B49-4E55-BC24-D8271C0CCCDE}">
      <dgm:prSet phldrT="[Texto]" custT="1"/>
      <dgm:spPr>
        <a:xfrm>
          <a:off x="1424310" y="689254"/>
          <a:ext cx="939568" cy="631287"/>
        </a:xfrm>
        <a:noFill/>
        <a:ln>
          <a:noFill/>
        </a:ln>
        <a:effectLst/>
      </dgm:spPr>
      <dgm:t>
        <a:bodyPr/>
        <a:lstStyle/>
        <a:p>
          <a:r>
            <a:rPr lang="es-CO" sz="16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Crecimiento </a:t>
          </a:r>
          <a:endParaRPr lang="es-ES" sz="16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7A52CB3C-B0AB-4420-9ACC-6A5A514AECF8}" type="parTrans" cxnId="{0A34A523-8480-4745-AEA4-9EB4ECF44DC4}">
      <dgm:prSet/>
      <dgm:spPr/>
      <dgm:t>
        <a:bodyPr/>
        <a:lstStyle/>
        <a:p>
          <a:endParaRPr lang="es-ES" sz="2400"/>
        </a:p>
      </dgm:t>
    </dgm:pt>
    <dgm:pt modelId="{C8494E85-AD37-4977-B811-46E07D68C6FD}" type="sibTrans" cxnId="{0A34A523-8480-4745-AEA4-9EB4ECF44DC4}">
      <dgm:prSet/>
      <dgm:spPr/>
      <dgm:t>
        <a:bodyPr/>
        <a:lstStyle/>
        <a:p>
          <a:endParaRPr lang="es-ES" sz="2400"/>
        </a:p>
      </dgm:t>
    </dgm:pt>
    <dgm:pt modelId="{E9D3B974-4CDD-47B2-97A2-67B699C3CDF9}" type="pres">
      <dgm:prSet presAssocID="{B835AE1F-817B-4E5C-A7B8-2718F7CA1617}" presName="arrowDiagram" presStyleCnt="0">
        <dgm:presLayoutVars>
          <dgm:chMax val="5"/>
          <dgm:dir/>
          <dgm:resizeHandles val="exact"/>
        </dgm:presLayoutVars>
      </dgm:prSet>
      <dgm:spPr/>
    </dgm:pt>
    <dgm:pt modelId="{F584AE44-C3FD-45E6-BAAF-C13315C94AB9}" type="pres">
      <dgm:prSet presAssocID="{B835AE1F-817B-4E5C-A7B8-2718F7CA1617}" presName="arrow" presStyleLbl="bgShp" presStyleIdx="0" presStyleCnt="1" custScaleX="136104" custScaleY="75000" custLinFactNeighborX="1832"/>
      <dgm:spPr>
        <a:xfrm>
          <a:off x="-98390" y="0"/>
          <a:ext cx="5012689" cy="2796336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rgbClr val="1F497D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1F497D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1F497D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ysClr val="window" lastClr="FFFFFF"/>
          </a:contourClr>
        </a:sp3d>
      </dgm:spPr>
    </dgm:pt>
    <dgm:pt modelId="{B386EA4A-3209-42E5-8485-47FFBA5D9932}" type="pres">
      <dgm:prSet presAssocID="{B835AE1F-817B-4E5C-A7B8-2718F7CA1617}" presName="arrowDiagram4" presStyleCnt="0"/>
      <dgm:spPr/>
    </dgm:pt>
    <dgm:pt modelId="{3919F99F-4D5D-4478-9082-A9162C9E8CC3}" type="pres">
      <dgm:prSet presAssocID="{1C715243-9CB5-4C3D-9B2B-B577316D833F}" presName="bullet4a" presStyleLbl="node1" presStyleIdx="0" presStyleCnt="4" custLinFactX="-300000" custLinFactY="-3920" custLinFactNeighborX="-315890" custLinFactNeighborY="-100000"/>
      <dgm:spPr>
        <a:xfrm>
          <a:off x="342911" y="2113651"/>
          <a:ext cx="102905" cy="102905"/>
        </a:xfrm>
        <a:prstGeom prst="ellipse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</dgm:pt>
    <dgm:pt modelId="{95F43FEA-6CDE-4388-93D5-8AC0C71F7A61}" type="pres">
      <dgm:prSet presAssocID="{1C715243-9CB5-4C3D-9B2B-B577316D833F}" presName="textBox4a" presStyleLbl="revTx" presStyleIdx="0" presStyleCnt="4" custScaleX="75205" custScaleY="75284" custLinFactX="-71580" custLinFactNeighborX="-100000" custLinFactNeighborY="-9618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34F1193F-7CC2-4991-86E5-0BF68A6DCC2A}" type="pres">
      <dgm:prSet presAssocID="{0BB32BAF-F5A5-459C-BFFC-9667676921EB}" presName="bullet4b" presStyleLbl="node1" presStyleIdx="1" presStyleCnt="4" custLinFactX="-100000" custLinFactNeighborX="-102351" custLinFactNeighborY="6064"/>
      <dgm:spPr>
        <a:xfrm>
          <a:off x="1031078" y="1523795"/>
          <a:ext cx="178965" cy="178965"/>
        </a:xfrm>
        <a:prstGeom prst="ellipse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</dgm:pt>
    <dgm:pt modelId="{4D514AA1-601B-47F0-9E7E-EBF0C19EF6B7}" type="pres">
      <dgm:prSet presAssocID="{0BB32BAF-F5A5-459C-BFFC-9667676921EB}" presName="textBox4b" presStyleLbl="revTx" presStyleIdx="1" presStyleCnt="4" custLinFactNeighborX="-90584" custLinFactNeighborY="-3220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A9C70BAA-0FA9-46C4-AEBF-2746255B085E}" type="pres">
      <dgm:prSet presAssocID="{BEAEE1B7-4B49-4E55-BC24-D8271C0CCCDE}" presName="bullet4c" presStyleLbl="node1" presStyleIdx="2" presStyleCnt="4" custLinFactNeighborX="-94991" custLinFactNeighborY="66313"/>
      <dgm:spPr>
        <a:xfrm>
          <a:off x="2063325" y="1033342"/>
          <a:ext cx="237129" cy="237129"/>
        </a:xfrm>
        <a:prstGeom prst="ellipse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</dgm:pt>
    <dgm:pt modelId="{7E465BA1-882E-4EC9-BF4E-C6B5E751DA8C}" type="pres">
      <dgm:prSet presAssocID="{BEAEE1B7-4B49-4E55-BC24-D8271C0CCCDE}" presName="textBox4c" presStyleLbl="revTx" presStyleIdx="2" presStyleCnt="4" custScaleX="143506" custScaleY="36530" custLinFactNeighborX="6419" custLinFactNeighborY="-3334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7F985948-003A-4DDC-BEA7-B4E75D3F69CC}" type="pres">
      <dgm:prSet presAssocID="{809DB4DD-F364-43F9-89AE-98F372E1F8B9}" presName="bullet4d" presStyleLbl="node1" presStyleIdx="3" presStyleCnt="4" custLinFactX="34759" custLinFactNeighborX="100000" custLinFactNeighborY="44530"/>
      <dgm:spPr>
        <a:xfrm>
          <a:off x="3669577" y="584922"/>
          <a:ext cx="317663" cy="317663"/>
        </a:xfrm>
        <a:prstGeom prst="ellipse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</dgm:pt>
    <dgm:pt modelId="{4C20FA8F-46D5-4C4A-BC33-214B9477CD94}" type="pres">
      <dgm:prSet presAssocID="{809DB4DD-F364-43F9-89AE-98F372E1F8B9}" presName="textBox4d" presStyleLbl="revTx" presStyleIdx="3" presStyleCnt="4" custScaleY="18698" custLinFactNeighborX="57001" custLinFactNeighborY="-4483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</dgm:ptLst>
  <dgm:cxnLst>
    <dgm:cxn modelId="{EBE6B67F-A206-4991-A7B8-F66F8F202028}" srcId="{B835AE1F-817B-4E5C-A7B8-2718F7CA1617}" destId="{1C715243-9CB5-4C3D-9B2B-B577316D833F}" srcOrd="0" destOrd="0" parTransId="{0D2DF5C8-2A65-458B-AB32-3C6A9EEAEB55}" sibTransId="{9AA2B517-450F-4C2C-91A7-C7E6C9091570}"/>
    <dgm:cxn modelId="{0A34A523-8480-4745-AEA4-9EB4ECF44DC4}" srcId="{B835AE1F-817B-4E5C-A7B8-2718F7CA1617}" destId="{BEAEE1B7-4B49-4E55-BC24-D8271C0CCCDE}" srcOrd="2" destOrd="0" parTransId="{7A52CB3C-B0AB-4420-9ACC-6A5A514AECF8}" sibTransId="{C8494E85-AD37-4977-B811-46E07D68C6FD}"/>
    <dgm:cxn modelId="{D29BF13F-994F-4C09-83E8-7FBF06F110F9}" type="presOf" srcId="{0BB32BAF-F5A5-459C-BFFC-9667676921EB}" destId="{4D514AA1-601B-47F0-9E7E-EBF0C19EF6B7}" srcOrd="0" destOrd="0" presId="urn:microsoft.com/office/officeart/2005/8/layout/arrow2"/>
    <dgm:cxn modelId="{FC72E5E8-33C8-427C-93BD-CFF04B921742}" srcId="{B835AE1F-817B-4E5C-A7B8-2718F7CA1617}" destId="{809DB4DD-F364-43F9-89AE-98F372E1F8B9}" srcOrd="3" destOrd="0" parTransId="{0999A7C9-22CC-4E2C-8DE7-2D6D5F514D0A}" sibTransId="{4D4050D4-BCB0-42EA-B60D-0199D85243AC}"/>
    <dgm:cxn modelId="{D7312E70-072A-46FE-A611-249E102A5751}" type="presOf" srcId="{809DB4DD-F364-43F9-89AE-98F372E1F8B9}" destId="{4C20FA8F-46D5-4C4A-BC33-214B9477CD94}" srcOrd="0" destOrd="0" presId="urn:microsoft.com/office/officeart/2005/8/layout/arrow2"/>
    <dgm:cxn modelId="{4CE1F930-61C2-41D2-ADF7-EFDFCB8C445B}" srcId="{B835AE1F-817B-4E5C-A7B8-2718F7CA1617}" destId="{0BB32BAF-F5A5-459C-BFFC-9667676921EB}" srcOrd="1" destOrd="0" parTransId="{7ABCCE9E-65A0-4295-9D23-D91A5E3A2066}" sibTransId="{745E57D5-53A0-45E0-9B8E-65FF16FE61AE}"/>
    <dgm:cxn modelId="{2BBEE4BF-BD4E-44A3-8867-2FE55B4A0D2B}" type="presOf" srcId="{BEAEE1B7-4B49-4E55-BC24-D8271C0CCCDE}" destId="{7E465BA1-882E-4EC9-BF4E-C6B5E751DA8C}" srcOrd="0" destOrd="0" presId="urn:microsoft.com/office/officeart/2005/8/layout/arrow2"/>
    <dgm:cxn modelId="{2382874D-31F7-4A71-8719-5F67E0891AAB}" type="presOf" srcId="{1C715243-9CB5-4C3D-9B2B-B577316D833F}" destId="{95F43FEA-6CDE-4388-93D5-8AC0C71F7A61}" srcOrd="0" destOrd="0" presId="urn:microsoft.com/office/officeart/2005/8/layout/arrow2"/>
    <dgm:cxn modelId="{5A41EE58-7374-46CE-AE0F-C37907861162}" type="presOf" srcId="{B835AE1F-817B-4E5C-A7B8-2718F7CA1617}" destId="{E9D3B974-4CDD-47B2-97A2-67B699C3CDF9}" srcOrd="0" destOrd="0" presId="urn:microsoft.com/office/officeart/2005/8/layout/arrow2"/>
    <dgm:cxn modelId="{AF9AC7C2-05A4-4905-8332-AF551BB92E1B}" type="presParOf" srcId="{E9D3B974-4CDD-47B2-97A2-67B699C3CDF9}" destId="{F584AE44-C3FD-45E6-BAAF-C13315C94AB9}" srcOrd="0" destOrd="0" presId="urn:microsoft.com/office/officeart/2005/8/layout/arrow2"/>
    <dgm:cxn modelId="{E4034AC9-3761-4251-88A3-1B8454D5F3D8}" type="presParOf" srcId="{E9D3B974-4CDD-47B2-97A2-67B699C3CDF9}" destId="{B386EA4A-3209-42E5-8485-47FFBA5D9932}" srcOrd="1" destOrd="0" presId="urn:microsoft.com/office/officeart/2005/8/layout/arrow2"/>
    <dgm:cxn modelId="{A4238DB0-8E3A-4BA9-9A34-AF894E597405}" type="presParOf" srcId="{B386EA4A-3209-42E5-8485-47FFBA5D9932}" destId="{3919F99F-4D5D-4478-9082-A9162C9E8CC3}" srcOrd="0" destOrd="0" presId="urn:microsoft.com/office/officeart/2005/8/layout/arrow2"/>
    <dgm:cxn modelId="{4843649E-3717-42AB-BC09-0355F374B7DF}" type="presParOf" srcId="{B386EA4A-3209-42E5-8485-47FFBA5D9932}" destId="{95F43FEA-6CDE-4388-93D5-8AC0C71F7A61}" srcOrd="1" destOrd="0" presId="urn:microsoft.com/office/officeart/2005/8/layout/arrow2"/>
    <dgm:cxn modelId="{50DBF328-02CD-4111-8AE0-816EC301A9BD}" type="presParOf" srcId="{B386EA4A-3209-42E5-8485-47FFBA5D9932}" destId="{34F1193F-7CC2-4991-86E5-0BF68A6DCC2A}" srcOrd="2" destOrd="0" presId="urn:microsoft.com/office/officeart/2005/8/layout/arrow2"/>
    <dgm:cxn modelId="{A38865C9-3EC9-4405-873B-5F9C37E984C9}" type="presParOf" srcId="{B386EA4A-3209-42E5-8485-47FFBA5D9932}" destId="{4D514AA1-601B-47F0-9E7E-EBF0C19EF6B7}" srcOrd="3" destOrd="0" presId="urn:microsoft.com/office/officeart/2005/8/layout/arrow2"/>
    <dgm:cxn modelId="{B44F6E94-B4E1-4784-8220-E4AC280C4E6E}" type="presParOf" srcId="{B386EA4A-3209-42E5-8485-47FFBA5D9932}" destId="{A9C70BAA-0FA9-46C4-AEBF-2746255B085E}" srcOrd="4" destOrd="0" presId="urn:microsoft.com/office/officeart/2005/8/layout/arrow2"/>
    <dgm:cxn modelId="{874B7857-4488-4B50-B8E7-AA2E6D45444E}" type="presParOf" srcId="{B386EA4A-3209-42E5-8485-47FFBA5D9932}" destId="{7E465BA1-882E-4EC9-BF4E-C6B5E751DA8C}" srcOrd="5" destOrd="0" presId="urn:microsoft.com/office/officeart/2005/8/layout/arrow2"/>
    <dgm:cxn modelId="{4BAE4A38-0D5A-4A44-BDBD-17E8143E42C7}" type="presParOf" srcId="{B386EA4A-3209-42E5-8485-47FFBA5D9932}" destId="{7F985948-003A-4DDC-BEA7-B4E75D3F69CC}" srcOrd="6" destOrd="0" presId="urn:microsoft.com/office/officeart/2005/8/layout/arrow2"/>
    <dgm:cxn modelId="{16C9FBA5-E3FD-4D10-A9D9-7A43EC140752}" type="presParOf" srcId="{B386EA4A-3209-42E5-8485-47FFBA5D9932}" destId="{4C20FA8F-46D5-4C4A-BC33-214B9477CD94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84AE44-C3FD-45E6-BAAF-C13315C94AB9}">
      <dsp:nvSpPr>
        <dsp:cNvPr id="0" name=""/>
        <dsp:cNvSpPr/>
      </dsp:nvSpPr>
      <dsp:spPr>
        <a:xfrm>
          <a:off x="785829" y="187524"/>
          <a:ext cx="6533854" cy="2250297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rgbClr val="1F497D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1F497D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1F497D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919F99F-4D5D-4478-9082-A9162C9E8CC3}">
      <dsp:nvSpPr>
        <dsp:cNvPr id="0" name=""/>
        <dsp:cNvSpPr/>
      </dsp:nvSpPr>
      <dsp:spPr>
        <a:xfrm>
          <a:off x="1357322" y="1928826"/>
          <a:ext cx="110414" cy="110414"/>
        </a:xfrm>
        <a:prstGeom prst="ellipse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F43FEA-6CDE-4388-93D5-8AC0C71F7A61}">
      <dsp:nvSpPr>
        <dsp:cNvPr id="0" name=""/>
        <dsp:cNvSpPr/>
      </dsp:nvSpPr>
      <dsp:spPr>
        <a:xfrm>
          <a:off x="785819" y="1500201"/>
          <a:ext cx="617364" cy="537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506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b="1" kern="1200" dirty="0" smtClean="0">
              <a:solidFill>
                <a:sysClr val="windowText" lastClr="000000"/>
              </a:solidFill>
              <a:latin typeface="Century Gothic" pitchFamily="34" charset="0"/>
              <a:ea typeface="+mn-ea"/>
              <a:cs typeface="+mn-cs"/>
            </a:rPr>
            <a:t>Ideas</a:t>
          </a:r>
          <a:endParaRPr lang="es-ES" sz="1400" b="1" kern="1200" dirty="0">
            <a:solidFill>
              <a:sysClr val="windowText" lastClr="000000"/>
            </a:solidFill>
            <a:latin typeface="Century Gothic" pitchFamily="34" charset="0"/>
            <a:ea typeface="+mn-ea"/>
            <a:cs typeface="+mn-cs"/>
          </a:endParaRPr>
        </a:p>
      </dsp:txBody>
      <dsp:txXfrm>
        <a:off x="785819" y="1500201"/>
        <a:ext cx="617364" cy="537598"/>
      </dsp:txXfrm>
    </dsp:sp>
    <dsp:sp modelId="{34F1193F-7CC2-4991-86E5-0BF68A6DCC2A}">
      <dsp:nvSpPr>
        <dsp:cNvPr id="0" name=""/>
        <dsp:cNvSpPr/>
      </dsp:nvSpPr>
      <dsp:spPr>
        <a:xfrm>
          <a:off x="2428892" y="1357322"/>
          <a:ext cx="192025" cy="192025"/>
        </a:xfrm>
        <a:prstGeom prst="ellipse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514AA1-601B-47F0-9E7E-EBF0C19EF6B7}">
      <dsp:nvSpPr>
        <dsp:cNvPr id="0" name=""/>
        <dsp:cNvSpPr/>
      </dsp:nvSpPr>
      <dsp:spPr>
        <a:xfrm>
          <a:off x="2000262" y="1000128"/>
          <a:ext cx="1008133" cy="1371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50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i="1" kern="1200" dirty="0" err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Start</a:t>
          </a:r>
          <a:r>
            <a:rPr lang="es-CO" sz="1600" b="1" i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up</a:t>
          </a:r>
          <a:endParaRPr lang="es-ES" sz="1600" b="1" i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2000262" y="1000128"/>
        <a:ext cx="1008133" cy="1371180"/>
      </dsp:txXfrm>
    </dsp:sp>
    <dsp:sp modelId="{A9C70BAA-0FA9-46C4-AEBF-2746255B085E}">
      <dsp:nvSpPr>
        <dsp:cNvPr id="0" name=""/>
        <dsp:cNvSpPr/>
      </dsp:nvSpPr>
      <dsp:spPr>
        <a:xfrm>
          <a:off x="3571900" y="1000132"/>
          <a:ext cx="254433" cy="254433"/>
        </a:xfrm>
        <a:prstGeom prst="ellipse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465BA1-882E-4EC9-BF4E-C6B5E751DA8C}">
      <dsp:nvSpPr>
        <dsp:cNvPr id="0" name=""/>
        <dsp:cNvSpPr/>
      </dsp:nvSpPr>
      <dsp:spPr>
        <a:xfrm>
          <a:off x="3786218" y="928699"/>
          <a:ext cx="1446731" cy="677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819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Crecimiento </a:t>
          </a:r>
          <a:endParaRPr lang="es-ES" sz="16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3786218" y="928699"/>
        <a:ext cx="1446731" cy="677355"/>
      </dsp:txXfrm>
    </dsp:sp>
    <dsp:sp modelId="{7F985948-003A-4DDC-BEA7-B4E75D3F69CC}">
      <dsp:nvSpPr>
        <dsp:cNvPr id="0" name=""/>
        <dsp:cNvSpPr/>
      </dsp:nvSpPr>
      <dsp:spPr>
        <a:xfrm>
          <a:off x="5357851" y="642943"/>
          <a:ext cx="340844" cy="340844"/>
        </a:xfrm>
        <a:prstGeom prst="ellipse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20FA8F-46D5-4C4A-BC33-214B9477CD94}">
      <dsp:nvSpPr>
        <dsp:cNvPr id="0" name=""/>
        <dsp:cNvSpPr/>
      </dsp:nvSpPr>
      <dsp:spPr>
        <a:xfrm>
          <a:off x="5643600" y="571513"/>
          <a:ext cx="1008133" cy="402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607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Madurez</a:t>
          </a:r>
          <a:endParaRPr lang="es-ES" sz="16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5643600" y="571513"/>
        <a:ext cx="1008133" cy="4022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E4C88E1-2597-4301-B16F-70A075CF2CEB}" type="datetimeFigureOut">
              <a:rPr lang="es-ES"/>
              <a:pPr>
                <a:defRPr/>
              </a:pPr>
              <a:t>04/06/2010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481AECA-6635-4471-83E8-C5223268307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871663" y="1198563"/>
            <a:ext cx="10585451" cy="7940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81AECA-6635-4471-83E8-C52232683078}" type="slidenum">
              <a:rPr lang="es-ES" smtClean="0"/>
              <a:pPr>
                <a:defRPr/>
              </a:pPr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81AECA-6635-4471-83E8-C52232683078}" type="slidenum">
              <a:rPr lang="es-ES" smtClean="0"/>
              <a:pPr>
                <a:defRPr/>
              </a:pPr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81AECA-6635-4471-83E8-C52232683078}" type="slidenum">
              <a:rPr lang="es-ES" smtClean="0"/>
              <a:pPr>
                <a:defRPr/>
              </a:pPr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O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1CE398-5DBB-453F-AC2A-7D1FD53FBB1D}" type="slidenum">
              <a:rPr lang="es-ES" smtClean="0"/>
              <a:pPr>
                <a:defRPr/>
              </a:pPr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81AECA-6635-4471-83E8-C52232683078}" type="slidenum">
              <a:rPr lang="es-ES" smtClean="0"/>
              <a:pPr>
                <a:defRPr/>
              </a:pPr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86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31104D2-1AC2-453B-BAAB-1A87DE6D7026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871663" y="1198563"/>
            <a:ext cx="10585451" cy="7940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image" Target="../media/image2.jpe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BDA3D-BBAF-48A9-81F2-D44A2F209350}" type="datetime1">
              <a:rPr lang="es-ES"/>
              <a:pPr>
                <a:defRPr/>
              </a:pPr>
              <a:t>04/06/2010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6D41F-C000-463C-BD40-08FDA69C049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D2AEA-D5A3-4AEE-8A49-ECC312B3C8BB}" type="datetime1">
              <a:rPr lang="es-ES"/>
              <a:pPr>
                <a:defRPr/>
              </a:pPr>
              <a:t>04/06/2010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6C67C-A9F0-4F94-80A9-A6CDF5BC9C9C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FCF38-5356-4854-8E05-8745BEDAA46F}" type="datetime1">
              <a:rPr lang="es-ES"/>
              <a:pPr>
                <a:defRPr/>
              </a:pPr>
              <a:t>04/06/2010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AC906-27FA-4C05-AD16-5D22932914E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0E294-69BC-431E-AA51-734E4C439A89}" type="datetime1">
              <a:rPr lang="es-ES"/>
              <a:pPr>
                <a:defRPr/>
              </a:pPr>
              <a:t>04/06/2010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AA628-0DBD-4C7E-BCF0-07D16EA05B8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A060C-D271-4483-9532-8A06E9AFAB97}" type="datetime1">
              <a:rPr lang="es-ES"/>
              <a:pPr>
                <a:defRPr/>
              </a:pPr>
              <a:t>04/06/2010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BA5CB-C207-45CF-85FE-B93D832519A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F78DA-379B-47D2-B728-66AF6AD2632D}" type="datetime1">
              <a:rPr lang="es-ES"/>
              <a:pPr>
                <a:defRPr/>
              </a:pPr>
              <a:t>04/06/2010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EDB3A-1DE7-4B75-BB4A-CF2A4FDABAD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C3378-01B6-4132-938C-6725F73096AF}" type="datetime1">
              <a:rPr lang="es-ES"/>
              <a:pPr>
                <a:defRPr/>
              </a:pPr>
              <a:t>04/06/2010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33C92-F6A1-46A0-B0C3-44904792A81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E3716-8812-40EE-8AF6-01327AD98B51}" type="datetime1">
              <a:rPr lang="es-ES"/>
              <a:pPr>
                <a:defRPr/>
              </a:pPr>
              <a:t>04/06/2010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F29DC-74D6-4CBD-B908-24B153C0773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A8D98-96C3-46F1-9CA0-0B22125E011C}" type="datetime1">
              <a:rPr lang="es-ES"/>
              <a:pPr>
                <a:defRPr/>
              </a:pPr>
              <a:t>04/06/2010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01B07-E341-4C8A-AFF8-B3AFA2458E5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1CD45-5383-4973-A92F-5D285A68380D}" type="datetime1">
              <a:rPr lang="es-ES"/>
              <a:pPr>
                <a:defRPr/>
              </a:pPr>
              <a:t>04/06/2010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D415D-59D1-4C44-8BA5-FB79229B64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0D5EE-202A-49EA-91B6-9B29EF702196}" type="datetime1">
              <a:rPr lang="es-ES"/>
              <a:pPr>
                <a:defRPr/>
              </a:pPr>
              <a:t>04/06/2010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074C7-7D61-4245-9316-251444D79C2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FE865-3C54-42B2-A16C-FDB436B01901}" type="datetime1">
              <a:rPr lang="es-ES"/>
              <a:pPr>
                <a:defRPr/>
              </a:pPr>
              <a:t>04/06/2010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4EE19-CD18-4E69-9595-2ED5027CB2B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9144000" cy="1157288"/>
          </a:xfrm>
          <a:prstGeom prst="flowChartDocumen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CO" sz="2000">
              <a:solidFill>
                <a:srgbClr val="000000"/>
              </a:solidFill>
            </a:endParaRPr>
          </a:p>
        </p:txBody>
      </p:sp>
      <p:grpSp>
        <p:nvGrpSpPr>
          <p:cNvPr id="2" name="McK Title Elements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2693988" y="2182813"/>
            <a:ext cx="5129212" cy="4602162"/>
            <a:chOff x="1663" y="1348"/>
            <a:chExt cx="3167" cy="2841"/>
          </a:xfrm>
        </p:grpSpPr>
        <p:sp>
          <p:nvSpPr>
            <p:cNvPr id="6" name="McK Confidential" hidden="1"/>
            <p:cNvSpPr txBox="1">
              <a:spLocks noChangeArrowheads="1"/>
            </p:cNvSpPr>
            <p:nvPr userDrawn="1"/>
          </p:nvSpPr>
          <p:spPr bwMode="auto">
            <a:xfrm>
              <a:off x="1663" y="1348"/>
              <a:ext cx="93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33450">
                <a:defRPr/>
              </a:pPr>
              <a:r>
                <a:rPr lang="es-ES_tradnl" sz="1400">
                  <a:solidFill>
                    <a:srgbClr val="000000"/>
                  </a:solidFill>
                  <a:latin typeface="Calibri" pitchFamily="34" charset="0"/>
                </a:rPr>
                <a:t>CONFIDENCIAL</a:t>
              </a:r>
            </a:p>
          </p:txBody>
        </p:sp>
        <p:sp>
          <p:nvSpPr>
            <p:cNvPr id="7" name="McK Document" hidden="1"/>
            <p:cNvSpPr txBox="1">
              <a:spLocks noChangeArrowheads="1"/>
            </p:cNvSpPr>
            <p:nvPr userDrawn="1"/>
          </p:nvSpPr>
          <p:spPr bwMode="auto">
            <a:xfrm>
              <a:off x="1663" y="3049"/>
              <a:ext cx="3167" cy="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933450">
                <a:defRPr/>
              </a:pPr>
              <a:r>
                <a:rPr lang="es-ES_tradnl" sz="1400">
                  <a:solidFill>
                    <a:srgbClr val="000000"/>
                  </a:solidFill>
                  <a:latin typeface="Calibri" pitchFamily="34" charset="0"/>
                </a:rPr>
                <a:t>Document</a:t>
              </a:r>
            </a:p>
          </p:txBody>
        </p:sp>
        <p:sp>
          <p:nvSpPr>
            <p:cNvPr id="8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16"/>
              <a:ext cx="316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33450">
                <a:defRPr/>
              </a:pPr>
              <a:r>
                <a:rPr lang="es-ES_tradnl" sz="1400">
                  <a:solidFill>
                    <a:srgbClr val="000000"/>
                  </a:solidFill>
                  <a:latin typeface="Calibri" pitchFamily="34" charset="0"/>
                </a:rPr>
                <a:t>Date</a:t>
              </a:r>
            </a:p>
          </p:txBody>
        </p:sp>
        <p:sp>
          <p:nvSpPr>
            <p:cNvPr id="9" name="McK Disclaimer" hidden="1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663" y="3775"/>
              <a:ext cx="2303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820738" eaLnBrk="0" hangingPunct="0">
                <a:lnSpc>
                  <a:spcPct val="80000"/>
                </a:lnSpc>
                <a:defRPr/>
              </a:pPr>
              <a:r>
                <a:rPr lang="es-ES_tradnl" sz="900">
                  <a:solidFill>
                    <a:srgbClr val="000000"/>
                  </a:solidFill>
                  <a:latin typeface="Calibri" pitchFamily="34" charset="0"/>
                </a:rPr>
                <a:t>Este documento sólo puede ser utilizado por personal del cliente. Está prohibida su circulación y reproducción en todo o en parte para distribuirlo fuera de la organización del cliente sin el consentimiento previo de McKinsey &amp; Company. Este material fue utilizado por McKinsey &amp; Company durante una presentación oral y no constituye un informe completo de la discusión.</a:t>
              </a:r>
            </a:p>
          </p:txBody>
        </p:sp>
      </p:grpSp>
      <p:sp>
        <p:nvSpPr>
          <p:cNvPr id="10" name="Working Draft Text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7038" y="349250"/>
            <a:ext cx="3109912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s-ES_tradnl" sz="2000">
                <a:solidFill>
                  <a:srgbClr val="000000"/>
                </a:solidFill>
              </a:rPr>
              <a:t>Working Draft    </a:t>
            </a:r>
          </a:p>
        </p:txBody>
      </p:sp>
      <p:sp>
        <p:nvSpPr>
          <p:cNvPr id="11" name="Printed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27038" y="815975"/>
            <a:ext cx="40449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3450">
              <a:defRPr/>
            </a:pPr>
            <a:r>
              <a:rPr lang="en-US" sz="1200">
                <a:solidFill>
                  <a:srgbClr val="000000"/>
                </a:solidFill>
              </a:rPr>
              <a:t>Printed 06/05/2008 05:33:11 p.m. SA Pacific Standard Time</a:t>
            </a:r>
            <a:endParaRPr lang="es-ES_tradnl" sz="1200">
              <a:solidFill>
                <a:srgbClr val="000000"/>
              </a:solidFill>
            </a:endParaRPr>
          </a:p>
        </p:txBody>
      </p:sp>
      <p:sp>
        <p:nvSpPr>
          <p:cNvPr id="12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7038" y="593725"/>
            <a:ext cx="4476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3450">
              <a:defRPr/>
            </a:pPr>
            <a:r>
              <a:rPr lang="en-US" sz="1200">
                <a:solidFill>
                  <a:srgbClr val="000000"/>
                </a:solidFill>
              </a:rPr>
              <a:t>Last Modified 06/05/2008 08:15:33 p.m. SA Pacific Standard Time</a:t>
            </a:r>
            <a:endParaRPr lang="es-ES_tradnl" sz="1200">
              <a:solidFill>
                <a:srgbClr val="000000"/>
              </a:solidFill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68313" y="4576763"/>
            <a:ext cx="269557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3286" tIns="46643" rIns="93286" bIns="46643">
            <a:spAutoFit/>
          </a:bodyPr>
          <a:lstStyle/>
          <a:p>
            <a:pPr algn="ctr" defTabSz="933450" eaLnBrk="0" hangingPunct="0">
              <a:spcBef>
                <a:spcPct val="50000"/>
              </a:spcBef>
              <a:defRPr/>
            </a:pPr>
            <a:r>
              <a:rPr lang="es-ES_tradnl" sz="1600" b="1">
                <a:solidFill>
                  <a:srgbClr val="000000"/>
                </a:solidFill>
                <a:latin typeface="Calibri" pitchFamily="34" charset="0"/>
              </a:rPr>
              <a:t>Ministerio de Comercio, </a:t>
            </a:r>
            <a:br>
              <a:rPr lang="es-ES_tradnl" sz="1600" b="1">
                <a:solidFill>
                  <a:srgbClr val="000000"/>
                </a:solidFill>
                <a:latin typeface="Calibri" pitchFamily="34" charset="0"/>
              </a:rPr>
            </a:br>
            <a:r>
              <a:rPr lang="es-ES_tradnl" sz="1600" b="1">
                <a:solidFill>
                  <a:srgbClr val="000000"/>
                </a:solidFill>
                <a:latin typeface="Calibri" pitchFamily="34" charset="0"/>
              </a:rPr>
              <a:t>Industria y Turismo                                     </a:t>
            </a:r>
            <a:br>
              <a:rPr lang="es-ES_tradnl" sz="1600" b="1">
                <a:solidFill>
                  <a:srgbClr val="000000"/>
                </a:solidFill>
                <a:latin typeface="Calibri" pitchFamily="34" charset="0"/>
              </a:rPr>
            </a:br>
            <a:r>
              <a:rPr lang="es-ES_tradnl" sz="1400">
                <a:solidFill>
                  <a:srgbClr val="000000"/>
                </a:solidFill>
                <a:latin typeface="Calibri" pitchFamily="34" charset="0"/>
              </a:rPr>
              <a:t>República de Colombia</a:t>
            </a:r>
          </a:p>
        </p:txBody>
      </p:sp>
      <p:pic>
        <p:nvPicPr>
          <p:cNvPr id="14" name="Picture 15" descr="561px-Coat_of_arms_of_Colombia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8175" y="1916113"/>
            <a:ext cx="2368550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Line 16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0" y="6569075"/>
            <a:ext cx="91440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 sz="2000">
              <a:solidFill>
                <a:srgbClr val="000000"/>
              </a:solidFill>
            </a:endParaRPr>
          </a:p>
        </p:txBody>
      </p:sp>
      <p:graphicFrame>
        <p:nvGraphicFramePr>
          <p:cNvPr id="16" name="Rectangle 17" hidden="1"/>
          <p:cNvGraphicFramePr>
            <a:graphicFrameLocks/>
          </p:cNvGraphicFramePr>
          <p:nvPr/>
        </p:nvGraphicFramePr>
        <p:xfrm>
          <a:off x="0" y="0"/>
          <a:ext cx="161925" cy="161925"/>
        </p:xfrm>
        <a:graphic>
          <a:graphicData uri="http://schemas.openxmlformats.org/presentationml/2006/ole">
            <p:oleObj spid="_x0000_s3074" r:id="rId14" imgW="0" imgH="0" progId="">
              <p:embed/>
            </p:oleObj>
          </a:graphicData>
        </a:graphic>
      </p:graphicFrame>
      <p:sp>
        <p:nvSpPr>
          <p:cNvPr id="17" name="Rectangle 18"/>
          <p:cNvSpPr>
            <a:spLocks noChangeArrowheads="1"/>
          </p:cNvSpPr>
          <p:nvPr userDrawn="1"/>
        </p:nvSpPr>
        <p:spPr bwMode="auto">
          <a:xfrm>
            <a:off x="0" y="6600825"/>
            <a:ext cx="9144000" cy="257175"/>
          </a:xfrm>
          <a:prstGeom prst="rect">
            <a:avLst/>
          </a:prstGeom>
          <a:solidFill>
            <a:srgbClr val="336699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156680" name="Rectangle 8"/>
          <p:cNvSpPr>
            <a:spLocks noGrp="1" noChangeArrowheads="1"/>
          </p:cNvSpPr>
          <p:nvPr>
            <p:ph type="ctrTitle"/>
          </p:nvPr>
        </p:nvSpPr>
        <p:spPr bwMode="auto">
          <a:xfrm>
            <a:off x="3646488" y="2465388"/>
            <a:ext cx="5129212" cy="373062"/>
          </a:xfrm>
        </p:spPr>
        <p:txBody>
          <a:bodyPr>
            <a:spAutoFit/>
          </a:bodyPr>
          <a:lstStyle>
            <a:lvl1pPr>
              <a:defRPr sz="2400" b="0"/>
            </a:lvl1pPr>
          </a:lstStyle>
          <a:p>
            <a:r>
              <a:rPr lang="es-ES_tradnl"/>
              <a:t>Click to edit Master title style</a:t>
            </a:r>
          </a:p>
        </p:txBody>
      </p:sp>
      <p:sp>
        <p:nvSpPr>
          <p:cNvPr id="1566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3646488" y="6565900"/>
            <a:ext cx="5129212" cy="217488"/>
          </a:xfrm>
        </p:spPr>
        <p:txBody>
          <a:bodyPr/>
          <a:lstStyle>
            <a:lvl1pPr>
              <a:defRPr sz="1400"/>
            </a:lvl1pPr>
          </a:lstStyle>
          <a:p>
            <a:r>
              <a:rPr lang="es-ES_tradnl"/>
              <a:t>Click to edit Master subtitle style</a:t>
            </a:r>
          </a:p>
        </p:txBody>
      </p:sp>
      <p:sp>
        <p:nvSpPr>
          <p:cNvPr id="18" name="doc id"/>
          <p:cNvSpPr>
            <a:spLocks noGrp="1" noChangeArrowheads="1"/>
          </p:cNvSpPr>
          <p:nvPr>
            <p:ph type="ftr" sz="quarter" idx="10"/>
            <p:custDataLst>
              <p:tags r:id="rId10"/>
            </p:custDataLst>
          </p:nvPr>
        </p:nvSpPr>
        <p:spPr bwMode="auto">
          <a:xfrm>
            <a:off x="8196263" y="36513"/>
            <a:ext cx="719137" cy="1555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buSzPct val="120000"/>
              <a:defRPr sz="1000" b="1" i="0">
                <a:solidFill>
                  <a:srgbClr val="002960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A9416-9EE7-4E59-8104-018253EEF70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78C30-76DD-48D1-A87A-6729B64DAE2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25413" y="1298575"/>
            <a:ext cx="4319587" cy="124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97400" y="1298575"/>
            <a:ext cx="4321175" cy="124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E6EF5-13BC-406A-8D14-37A3A6070E52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797B7-CBCB-4A85-B502-FA436DA0189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E7B53-0F1D-4FAF-B508-CEADCD04365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B572D-B08B-4BBD-BD70-1F19F55DC9D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9D35F-5312-4402-952F-C582A4351FD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95D2C-0567-4D8C-9B6B-F6DCD86C955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6DFA6-83F9-40DA-A532-E46BD62C87C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19888" y="234950"/>
            <a:ext cx="2198687" cy="2311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22238" y="234950"/>
            <a:ext cx="6445250" cy="2311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D098C-C8D7-4651-92A7-14EB179EA00A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vmlDrawing" Target="../drawings/vmlDrawing1.v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15.xml"/><Relationship Id="rId21" Type="http://schemas.openxmlformats.org/officeDocument/2006/relationships/tags" Target="../tags/tag8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14.xml"/><Relationship Id="rId16" Type="http://schemas.openxmlformats.org/officeDocument/2006/relationships/tags" Target="../tags/tag3.xml"/><Relationship Id="rId20" Type="http://schemas.openxmlformats.org/officeDocument/2006/relationships/tags" Target="../tags/tag7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ags" Target="../tags/tag2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ags" Target="../tags/tag1.xml"/><Relationship Id="rId22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AutoShape 14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flowChartDocumen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CO"/>
          </a:p>
        </p:txBody>
      </p:sp>
      <p:sp>
        <p:nvSpPr>
          <p:cNvPr id="1027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8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F2B027-C7E2-4604-845D-7049BF832916}" type="datetime1">
              <a:rPr lang="es-ES"/>
              <a:pPr>
                <a:defRPr/>
              </a:pPr>
              <a:t>04/06/2010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CE717A5-5387-46F6-8F65-4DE187ACA85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graphicFrame>
        <p:nvGraphicFramePr>
          <p:cNvPr id="1032" name="Group 8"/>
          <p:cNvGraphicFramePr>
            <a:graphicFrameLocks noGrp="1"/>
          </p:cNvGraphicFramePr>
          <p:nvPr/>
        </p:nvGraphicFramePr>
        <p:xfrm>
          <a:off x="5435600" y="115888"/>
          <a:ext cx="3024188" cy="457200"/>
        </p:xfrm>
        <a:graphic>
          <a:graphicData uri="http://schemas.openxmlformats.org/drawingml/2006/table">
            <a:tbl>
              <a:tblPr/>
              <a:tblGrid>
                <a:gridCol w="3024188"/>
              </a:tblGrid>
              <a:tr h="3651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06700" algn="ctr"/>
                          <a:tab pos="5611813" algn="r"/>
                        </a:tabLst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Ministerio de Comercio, Industria y Turismo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06700" algn="ctr"/>
                          <a:tab pos="5611813" algn="r"/>
                        </a:tabLst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República de Colombia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34" name="Picture 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459788" y="44450"/>
            <a:ext cx="56991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AutoShape 1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0" y="0"/>
            <a:ext cx="9144000" cy="981075"/>
          </a:xfrm>
          <a:prstGeom prst="flowChartDocumen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CO" sz="2000">
              <a:solidFill>
                <a:srgbClr val="000000"/>
              </a:solidFill>
            </a:endParaRPr>
          </a:p>
        </p:txBody>
      </p:sp>
      <p:sp>
        <p:nvSpPr>
          <p:cNvPr id="155651" name="pg num"/>
          <p:cNvSpPr>
            <a:spLocks noGrp="1" noChangeArrowheads="1"/>
          </p:cNvSpPr>
          <p:nvPr>
            <p:ph type="sldNum" sz="quarter" idx="4"/>
            <p:custDataLst>
              <p:tags r:id="rId15"/>
            </p:custDataLst>
          </p:nvPr>
        </p:nvSpPr>
        <p:spPr bwMode="auto">
          <a:xfrm>
            <a:off x="7010400" y="6643688"/>
            <a:ext cx="190500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100" i="0"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6811E65-E34F-490C-9823-FD0ED779179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2054" name="Rectangle 4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white">
          <a:xfrm>
            <a:off x="122238" y="234950"/>
            <a:ext cx="68580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2055" name="Rectangle 5"/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125413" y="1298575"/>
            <a:ext cx="8793162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  <p:grpSp>
        <p:nvGrpSpPr>
          <p:cNvPr id="3" name="McK Slide Elements"/>
          <p:cNvGrpSpPr>
            <a:grpSpLocks/>
          </p:cNvGrpSpPr>
          <p:nvPr/>
        </p:nvGrpSpPr>
        <p:grpSpPr bwMode="auto">
          <a:xfrm>
            <a:off x="125413" y="542925"/>
            <a:ext cx="8793162" cy="6288088"/>
            <a:chOff x="77" y="335"/>
            <a:chExt cx="5429" cy="3882"/>
          </a:xfrm>
        </p:grpSpPr>
        <p:sp>
          <p:nvSpPr>
            <p:cNvPr id="155655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12813">
                <a:defRPr/>
              </a:pPr>
              <a:r>
                <a:rPr lang="es-ES_tradnl" sz="1600">
                  <a:solidFill>
                    <a:srgbClr val="000000"/>
                  </a:solidFill>
                  <a:latin typeface="Calibri" pitchFamily="34" charset="0"/>
                </a:rPr>
                <a:t>Unit of measure</a:t>
              </a:r>
            </a:p>
          </p:txBody>
        </p:sp>
        <p:sp>
          <p:nvSpPr>
            <p:cNvPr id="155656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87"/>
              <a:ext cx="5145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585788" indent="-585788" defTabSz="912813">
                <a:tabLst>
                  <a:tab pos="544513" algn="r"/>
                </a:tabLst>
                <a:defRPr/>
              </a:pPr>
              <a:r>
                <a:rPr lang="es-ES_tradnl" sz="1200">
                  <a:solidFill>
                    <a:srgbClr val="000000"/>
                  </a:solidFill>
                  <a:latin typeface="Calibri" pitchFamily="34" charset="0"/>
                </a:rPr>
                <a:t>	*	Footnote</a:t>
              </a:r>
            </a:p>
            <a:p>
              <a:pPr marL="585788" indent="-585788" defTabSz="912813">
                <a:tabLst>
                  <a:tab pos="544513" algn="r"/>
                </a:tabLst>
                <a:defRPr/>
              </a:pPr>
              <a:r>
                <a:rPr lang="es-ES_tradnl" sz="1200">
                  <a:solidFill>
                    <a:srgbClr val="000000"/>
                  </a:solidFill>
                  <a:latin typeface="Calibri" pitchFamily="34" charset="0"/>
                </a:rPr>
                <a:t>	Source:	Source</a:t>
              </a:r>
            </a:p>
          </p:txBody>
        </p:sp>
      </p:grpSp>
      <p:sp>
        <p:nvSpPr>
          <p:cNvPr id="155657" name="Working Draft" hidden="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 rot="5400000">
            <a:off x="8127206" y="2850357"/>
            <a:ext cx="1884363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3450">
              <a:defRPr/>
            </a:pPr>
            <a:r>
              <a:rPr lang="en-US" sz="600">
                <a:solidFill>
                  <a:srgbClr val="000000"/>
                </a:solidFill>
              </a:rPr>
              <a:t>Working Draft - Last Modified 06/05/2008 08:15:33 p.m.</a:t>
            </a:r>
            <a:endParaRPr lang="es-ES_tradnl" sz="600">
              <a:solidFill>
                <a:srgbClr val="000000"/>
              </a:solidFill>
            </a:endParaRPr>
          </a:p>
        </p:txBody>
      </p:sp>
      <p:sp>
        <p:nvSpPr>
          <p:cNvPr id="155658" name="Printed" hidden="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 rot="5400000">
            <a:off x="8511382" y="4369593"/>
            <a:ext cx="11239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3450">
              <a:defRPr/>
            </a:pPr>
            <a:r>
              <a:rPr lang="es-ES_tradnl" sz="600">
                <a:solidFill>
                  <a:srgbClr val="000000"/>
                </a:solidFill>
              </a:rPr>
              <a:t>Printed 06/05/2008 05:33:11 p.m.</a:t>
            </a:r>
          </a:p>
        </p:txBody>
      </p:sp>
      <p:grpSp>
        <p:nvGrpSpPr>
          <p:cNvPr id="4" name="McK Title Elements" hidden="1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2693988" y="2182813"/>
            <a:ext cx="5129212" cy="4602162"/>
            <a:chOff x="1663" y="1348"/>
            <a:chExt cx="3167" cy="2841"/>
          </a:xfrm>
        </p:grpSpPr>
        <p:sp>
          <p:nvSpPr>
            <p:cNvPr id="155660" name="McK Confidential" hidden="1"/>
            <p:cNvSpPr txBox="1">
              <a:spLocks noChangeArrowheads="1"/>
            </p:cNvSpPr>
            <p:nvPr userDrawn="1"/>
          </p:nvSpPr>
          <p:spPr bwMode="auto">
            <a:xfrm>
              <a:off x="1663" y="1348"/>
              <a:ext cx="93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33450">
                <a:defRPr/>
              </a:pPr>
              <a:r>
                <a:rPr lang="es-ES_tradnl" sz="1400">
                  <a:solidFill>
                    <a:srgbClr val="000000"/>
                  </a:solidFill>
                </a:rPr>
                <a:t>CONFIDENCIAL</a:t>
              </a:r>
            </a:p>
          </p:txBody>
        </p:sp>
        <p:sp>
          <p:nvSpPr>
            <p:cNvPr id="155661" name="McK Document" hidden="1"/>
            <p:cNvSpPr txBox="1">
              <a:spLocks noChangeArrowheads="1"/>
            </p:cNvSpPr>
            <p:nvPr userDrawn="1"/>
          </p:nvSpPr>
          <p:spPr bwMode="auto">
            <a:xfrm>
              <a:off x="1663" y="3049"/>
              <a:ext cx="3167" cy="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933450">
                <a:defRPr/>
              </a:pPr>
              <a:r>
                <a:rPr lang="es-ES_tradnl" sz="1400">
                  <a:solidFill>
                    <a:srgbClr val="000000"/>
                  </a:solidFill>
                </a:rPr>
                <a:t>Document</a:t>
              </a:r>
            </a:p>
          </p:txBody>
        </p:sp>
        <p:sp>
          <p:nvSpPr>
            <p:cNvPr id="155662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16"/>
              <a:ext cx="316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33450">
                <a:defRPr/>
              </a:pPr>
              <a:r>
                <a:rPr lang="es-ES_tradnl" sz="1400">
                  <a:solidFill>
                    <a:srgbClr val="000000"/>
                  </a:solidFill>
                </a:rPr>
                <a:t>Date</a:t>
              </a:r>
            </a:p>
          </p:txBody>
        </p:sp>
        <p:sp>
          <p:nvSpPr>
            <p:cNvPr id="155663" name="McK Disclaimer" hidden="1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1663" y="3775"/>
              <a:ext cx="2303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820738" eaLnBrk="0" hangingPunct="0">
                <a:lnSpc>
                  <a:spcPct val="80000"/>
                </a:lnSpc>
                <a:defRPr/>
              </a:pPr>
              <a:r>
                <a:rPr lang="es-ES_tradnl" sz="900">
                  <a:solidFill>
                    <a:srgbClr val="000000"/>
                  </a:solidFill>
                </a:rPr>
                <a:t>Este documento sólo puede ser utilizado por personal del cliente. Está prohibida su circulación y reproducción en todo o en parte para distribuirlo fuera de la organización del cliente sin el consentimiento previo de McKinsey &amp; Company. Este material fue utilizado por McKinsey &amp; Company durante una presentación oral y no constituye un informe completo de la discusión.</a:t>
              </a:r>
            </a:p>
          </p:txBody>
        </p:sp>
      </p:grpSp>
      <p:graphicFrame>
        <p:nvGraphicFramePr>
          <p:cNvPr id="2050" name="Rectangle 16" hidden="1"/>
          <p:cNvGraphicFramePr>
            <a:graphicFrameLocks/>
          </p:cNvGraphicFramePr>
          <p:nvPr/>
        </p:nvGraphicFramePr>
        <p:xfrm>
          <a:off x="0" y="0"/>
          <a:ext cx="161925" cy="161925"/>
        </p:xfrm>
        <a:graphic>
          <a:graphicData uri="http://schemas.openxmlformats.org/presentationml/2006/ole">
            <p:oleObj spid="_x0000_s2050" r:id="rId22" imgW="0" imgH="0" progId="">
              <p:embed/>
            </p:oleObj>
          </a:graphicData>
        </a:graphic>
      </p:graphicFrame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5435600" y="44450"/>
            <a:ext cx="3594100" cy="638175"/>
            <a:chOff x="3424" y="28"/>
            <a:chExt cx="2264" cy="402"/>
          </a:xfrm>
        </p:grpSpPr>
        <p:sp>
          <p:nvSpPr>
            <p:cNvPr id="2" name="Rectangle 20"/>
            <p:cNvSpPr>
              <a:spLocks noChangeArrowheads="1"/>
            </p:cNvSpPr>
            <p:nvPr userDrawn="1"/>
          </p:nvSpPr>
          <p:spPr bwMode="auto">
            <a:xfrm>
              <a:off x="3424" y="28"/>
              <a:ext cx="1905" cy="4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91420" tIns="45711" rIns="91420" bIns="45711"/>
            <a:lstStyle/>
            <a:p>
              <a:pPr algn="r" defTabSz="912813">
                <a:tabLst>
                  <a:tab pos="2806700" algn="ctr"/>
                  <a:tab pos="5608638" algn="r"/>
                </a:tabLst>
                <a:defRPr/>
              </a:pPr>
              <a:r>
                <a:rPr lang="es-ES" sz="1200" b="1">
                  <a:solidFill>
                    <a:srgbClr val="FFFFFF"/>
                  </a:solidFill>
                  <a:latin typeface="Calibri" pitchFamily="34" charset="0"/>
                  <a:cs typeface="Times New Roman" pitchFamily="18" charset="0"/>
                </a:rPr>
                <a:t>Ministerio de Comercio, </a:t>
              </a:r>
            </a:p>
            <a:p>
              <a:pPr algn="r" defTabSz="912813">
                <a:tabLst>
                  <a:tab pos="2806700" algn="ctr"/>
                  <a:tab pos="5608638" algn="r"/>
                </a:tabLst>
                <a:defRPr/>
              </a:pPr>
              <a:r>
                <a:rPr lang="es-ES" sz="1200" b="1">
                  <a:solidFill>
                    <a:srgbClr val="FFFFFF"/>
                  </a:solidFill>
                  <a:latin typeface="Calibri" pitchFamily="34" charset="0"/>
                  <a:cs typeface="Times New Roman" pitchFamily="18" charset="0"/>
                </a:rPr>
                <a:t>Industria y Turismo</a:t>
              </a:r>
            </a:p>
            <a:p>
              <a:pPr algn="r" defTabSz="912813">
                <a:tabLst>
                  <a:tab pos="2806700" algn="ctr"/>
                  <a:tab pos="5608638" algn="r"/>
                </a:tabLst>
                <a:defRPr/>
              </a:pPr>
              <a:r>
                <a:rPr lang="es-ES" sz="1200">
                  <a:solidFill>
                    <a:srgbClr val="FFFFFF"/>
                  </a:solidFill>
                  <a:latin typeface="Calibri" pitchFamily="34" charset="0"/>
                  <a:cs typeface="Times New Roman" pitchFamily="18" charset="0"/>
                </a:rPr>
                <a:t>República de Colombia</a:t>
              </a:r>
            </a:p>
          </p:txBody>
        </p:sp>
        <p:pic>
          <p:nvPicPr>
            <p:cNvPr id="2062" name="Picture 16"/>
            <p:cNvPicPr>
              <a:picLocks noChangeAspect="1" noChangeArrowheads="1"/>
            </p:cNvPicPr>
            <p:nvPr userDrawn="1"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5329" y="28"/>
              <a:ext cx="359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bg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bg1"/>
          </a:solidFill>
          <a:latin typeface="Calibri" pitchFamily="34" charset="0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bg1"/>
          </a:solidFill>
          <a:latin typeface="Calibri" pitchFamily="34" charset="0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bg1"/>
          </a:solidFill>
          <a:latin typeface="Calibri" pitchFamily="34" charset="0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bg1"/>
          </a:solidFill>
          <a:latin typeface="Calibri" pitchFamily="34" charset="0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1900" b="1">
          <a:solidFill>
            <a:schemeClr val="bg1"/>
          </a:solidFill>
          <a:latin typeface="Calibri" pitchFamily="34" charset="0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1900" b="1">
          <a:solidFill>
            <a:schemeClr val="bg1"/>
          </a:solidFill>
          <a:latin typeface="Calibri" pitchFamily="34" charset="0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1900" b="1">
          <a:solidFill>
            <a:schemeClr val="bg1"/>
          </a:solidFill>
          <a:latin typeface="Calibri" pitchFamily="34" charset="0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19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defTabSz="931863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50813" indent="-149225" algn="l" defTabSz="931863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</a:defRPr>
      </a:lvl2pPr>
      <a:lvl3pPr marL="307975" indent="-155575" algn="l" defTabSz="931863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3pPr>
      <a:lvl4pPr marL="450850" indent="-141288" algn="l" defTabSz="931863" rtl="0" eaLnBrk="0" fontAlgn="base" hangingPunct="0">
        <a:spcBef>
          <a:spcPct val="0"/>
        </a:spcBef>
        <a:spcAft>
          <a:spcPct val="0"/>
        </a:spcAft>
        <a:buSzPct val="89000"/>
        <a:buChar char="•"/>
        <a:defRPr sz="1600">
          <a:solidFill>
            <a:schemeClr val="tx1"/>
          </a:solidFill>
          <a:latin typeface="+mn-lt"/>
        </a:defRPr>
      </a:lvl4pPr>
      <a:lvl5pPr marL="606425" indent="-153988" algn="l" defTabSz="931863" rtl="0" eaLnBrk="0" fontAlgn="base" hangingPunct="0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5pPr>
      <a:lvl6pPr marL="1063625" indent="-153988" algn="l" defTabSz="931863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6pPr>
      <a:lvl7pPr marL="1520825" indent="-153988" algn="l" defTabSz="931863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7pPr>
      <a:lvl8pPr marL="1978025" indent="-153988" algn="l" defTabSz="931863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8pPr>
      <a:lvl9pPr marL="2435225" indent="-153988" algn="l" defTabSz="931863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13" Type="http://schemas.openxmlformats.org/officeDocument/2006/relationships/hyperlink" Target="http://www.adventinternational.com/pages/home.aspx" TargetMode="External"/><Relationship Id="rId3" Type="http://schemas.openxmlformats.org/officeDocument/2006/relationships/hyperlink" Target="http://www.brookfield.com/" TargetMode="External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tags" Target="../tags/tag31.xml"/><Relationship Id="rId7" Type="http://schemas.openxmlformats.org/officeDocument/2006/relationships/image" Target="../media/image15.jpe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8.jpeg"/><Relationship Id="rId4" Type="http://schemas.openxmlformats.org/officeDocument/2006/relationships/tags" Target="../tags/tag32.xml"/><Relationship Id="rId9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34.xml"/><Relationship Id="rId7" Type="http://schemas.openxmlformats.org/officeDocument/2006/relationships/oleObject" Target="../embeddings/oleObject4.bin"/><Relationship Id="rId2" Type="http://schemas.openxmlformats.org/officeDocument/2006/relationships/tags" Target="../tags/tag33.xml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Rectangle 4" hidden="1"/>
          <p:cNvGraphicFramePr>
            <a:graphicFrameLocks/>
          </p:cNvGraphicFramePr>
          <p:nvPr/>
        </p:nvGraphicFramePr>
        <p:xfrm>
          <a:off x="0" y="0"/>
          <a:ext cx="161925" cy="161925"/>
        </p:xfrm>
        <a:graphic>
          <a:graphicData uri="http://schemas.openxmlformats.org/presentationml/2006/ole">
            <p:oleObj spid="_x0000_s4098" r:id="rId4" imgW="0" imgH="0" progId="">
              <p:embed/>
            </p:oleObj>
          </a:graphicData>
        </a:graphic>
      </p:graphicFrame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3176589" y="2500306"/>
            <a:ext cx="5967443" cy="1200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6" rIns="91430" bIns="45716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La Industria de Capital Privado </a:t>
            </a:r>
          </a:p>
          <a:p>
            <a:pPr algn="ctr"/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Colombia:</a:t>
            </a:r>
          </a:p>
          <a:p>
            <a:pPr algn="ctr"/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Avances y Oportunidades</a:t>
            </a:r>
            <a:endParaRPr lang="es-CO" sz="2400" b="1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4100" name="Rectangle 8"/>
          <p:cNvSpPr>
            <a:spLocks noChangeArrowheads="1"/>
          </p:cNvSpPr>
          <p:nvPr/>
        </p:nvSpPr>
        <p:spPr bwMode="auto">
          <a:xfrm>
            <a:off x="3314728" y="4317880"/>
            <a:ext cx="5257800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CO" sz="2000" dirty="0" smtClean="0">
              <a:solidFill>
                <a:srgbClr val="000000"/>
              </a:solidFill>
              <a:latin typeface="Century Gothic" pitchFamily="34" charset="0"/>
            </a:endParaRPr>
          </a:p>
          <a:p>
            <a:pPr algn="ctr"/>
            <a:r>
              <a:rPr lang="es-CO" sz="2000" b="1" dirty="0" smtClean="0">
                <a:solidFill>
                  <a:srgbClr val="000000"/>
                </a:solidFill>
                <a:latin typeface="Century Gothic" pitchFamily="34" charset="0"/>
              </a:rPr>
              <a:t>Luis Guillermo Plata Páez</a:t>
            </a:r>
          </a:p>
          <a:p>
            <a:pPr algn="ctr"/>
            <a:r>
              <a:rPr lang="es-CO" b="1" dirty="0" smtClean="0">
                <a:solidFill>
                  <a:srgbClr val="000000"/>
                </a:solidFill>
                <a:latin typeface="Century Gothic" pitchFamily="34" charset="0"/>
              </a:rPr>
              <a:t>Ministro de Comercio, Industria y Turismo</a:t>
            </a:r>
          </a:p>
          <a:p>
            <a:pPr algn="ctr"/>
            <a:endParaRPr lang="es-CO" b="1" dirty="0" smtClean="0">
              <a:solidFill>
                <a:srgbClr val="000000"/>
              </a:solidFill>
              <a:latin typeface="Century Gothic" pitchFamily="34" charset="0"/>
            </a:endParaRPr>
          </a:p>
          <a:p>
            <a:pPr algn="ctr"/>
            <a:r>
              <a:rPr lang="es-CO" b="1" dirty="0" smtClean="0">
                <a:solidFill>
                  <a:srgbClr val="000000"/>
                </a:solidFill>
                <a:latin typeface="Century Gothic" pitchFamily="34" charset="0"/>
              </a:rPr>
              <a:t>Cartagena, 4 de </a:t>
            </a:r>
            <a:r>
              <a:rPr lang="es-CO" sz="1200" b="1" dirty="0" smtClean="0">
                <a:solidFill>
                  <a:srgbClr val="000000"/>
                </a:solidFill>
                <a:latin typeface="Century Gothic" pitchFamily="34" charset="0"/>
              </a:rPr>
              <a:t> </a:t>
            </a:r>
            <a:r>
              <a:rPr lang="es-CO" b="1" dirty="0" smtClean="0">
                <a:solidFill>
                  <a:srgbClr val="000000"/>
                </a:solidFill>
                <a:latin typeface="Century Gothic" pitchFamily="34" charset="0"/>
              </a:rPr>
              <a:t>Junio de 2010</a:t>
            </a:r>
            <a:endParaRPr lang="es-ES" b="1" dirty="0" smtClean="0">
              <a:solidFill>
                <a:srgbClr val="0000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26C67C-A9F0-4F94-80A9-A6CDF5BC9C9C}" type="slidenum">
              <a:rPr lang="es-ES" smtClean="0"/>
              <a:pPr>
                <a:defRPr/>
              </a:pPr>
              <a:t>2</a:t>
            </a:fld>
            <a:endParaRPr lang="es-E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8596" y="1428736"/>
            <a:ext cx="7920037" cy="43088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571500" indent="-571500" eaLnBrk="0" hangingPunct="0">
              <a:buFont typeface="+mj-lt"/>
              <a:buAutoNum type="romanUcPeriod"/>
              <a:defRPr/>
            </a:pPr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La industria de fondos de capital</a:t>
            </a:r>
          </a:p>
          <a:p>
            <a:pPr marL="571500" indent="-571500" eaLnBrk="0" hangingPunct="0">
              <a:buFont typeface="+mj-lt"/>
              <a:buAutoNum type="romanUcPeriod"/>
              <a:defRPr/>
            </a:pPr>
            <a:endParaRPr lang="es-ES_tradnl" sz="1200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marL="1028700" lvl="1" indent="-571500" eaLnBrk="0" hangingPunct="0">
              <a:buSzPct val="80000"/>
              <a:buFont typeface="Wingdings" pitchFamily="2" charset="2"/>
              <a:buChar char="Ø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el mundo</a:t>
            </a:r>
          </a:p>
          <a:p>
            <a:pPr marL="1028700" lvl="1" indent="-571500" eaLnBrk="0" hangingPunct="0">
              <a:buSzPct val="80000"/>
              <a:buFont typeface="Wingdings" pitchFamily="2" charset="2"/>
              <a:buChar char="Ø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Latinoamérica</a:t>
            </a:r>
          </a:p>
          <a:p>
            <a:pPr marL="1028700" lvl="1" indent="-571500" eaLnBrk="0" hangingPunct="0">
              <a:buSzPct val="80000"/>
              <a:buFont typeface="Wingdings" pitchFamily="2" charset="2"/>
              <a:buChar char="Ø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Colombia</a:t>
            </a:r>
          </a:p>
          <a:p>
            <a:pPr marL="571500" indent="-571500" eaLnBrk="0" hangingPunct="0">
              <a:lnSpc>
                <a:spcPct val="120000"/>
              </a:lnSpc>
              <a:buFont typeface="+mj-lt"/>
              <a:buAutoNum type="romanUcPeriod" startAt="4"/>
              <a:defRPr/>
            </a:pPr>
            <a:endParaRPr lang="es-ES_tradnl" sz="2400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marL="571500" indent="-571500" eaLnBrk="0" hangingPunct="0">
              <a:lnSpc>
                <a:spcPct val="120000"/>
              </a:lnSpc>
              <a:buFont typeface="+mj-lt"/>
              <a:buAutoNum type="romanUcPeriod" startAt="2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Apoyo del gobierno para impulsar la industria de fondos de capital en Colombia</a:t>
            </a:r>
          </a:p>
          <a:p>
            <a:pPr marL="571500" indent="-571500" eaLnBrk="0" hangingPunct="0">
              <a:lnSpc>
                <a:spcPct val="120000"/>
              </a:lnSpc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	</a:t>
            </a:r>
          </a:p>
          <a:p>
            <a:pPr marL="571500" indent="-571500" eaLnBrk="0" hangingPunct="0">
              <a:lnSpc>
                <a:spcPct val="120000"/>
              </a:lnSpc>
              <a:buFont typeface="+mj-lt"/>
              <a:buAutoNum type="romanUcPeriod" startAt="3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Oportunidades y Retos</a:t>
            </a:r>
          </a:p>
          <a:p>
            <a:pPr>
              <a:buFontTx/>
              <a:buAutoNum type="arabicParenR"/>
            </a:pPr>
            <a:endParaRPr lang="es-CO" sz="2800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28596" y="142852"/>
            <a:ext cx="1519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O" sz="2400" b="1" dirty="0">
                <a:solidFill>
                  <a:srgbClr val="FFFF00"/>
                </a:solidFill>
                <a:latin typeface="Century Gothic" pitchFamily="34" charset="0"/>
              </a:rPr>
              <a:t>AGENDA</a:t>
            </a:r>
            <a:endParaRPr lang="es-ES" sz="2400" b="1" dirty="0">
              <a:solidFill>
                <a:srgbClr val="FFFF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1"/>
          <p:cNvSpPr txBox="1">
            <a:spLocks noChangeArrowheads="1"/>
          </p:cNvSpPr>
          <p:nvPr/>
        </p:nvSpPr>
        <p:spPr bwMode="auto">
          <a:xfrm>
            <a:off x="285720" y="285728"/>
            <a:ext cx="535781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514350" indent="-514350">
              <a:lnSpc>
                <a:spcPct val="120000"/>
              </a:lnSpc>
              <a:defRPr/>
            </a:pPr>
            <a:r>
              <a:rPr lang="es-ES_tradnl" sz="2000" b="1" dirty="0" smtClean="0">
                <a:solidFill>
                  <a:srgbClr val="FFFF00"/>
                </a:solidFill>
                <a:latin typeface="Century Gothic" pitchFamily="34" charset="0"/>
              </a:rPr>
              <a:t>La industria de fondos de capital </a:t>
            </a:r>
          </a:p>
          <a:p>
            <a:pPr marL="514350" indent="-514350">
              <a:lnSpc>
                <a:spcPct val="120000"/>
              </a:lnSpc>
              <a:defRPr/>
            </a:pPr>
            <a:r>
              <a:rPr lang="es-ES_tradnl" sz="2000" b="1" dirty="0" smtClean="0">
                <a:solidFill>
                  <a:srgbClr val="FFFF00"/>
                </a:solidFill>
                <a:latin typeface="Century Gothic" pitchFamily="34" charset="0"/>
              </a:rPr>
              <a:t>en el mundo</a:t>
            </a:r>
            <a:endParaRPr lang="es-ES" sz="2000" b="1" dirty="0" smtClean="0">
              <a:solidFill>
                <a:srgbClr val="FFFF00"/>
              </a:solidFill>
              <a:latin typeface="Century Gothic" pitchFamily="34" charset="0"/>
            </a:endParaRPr>
          </a:p>
        </p:txBody>
      </p:sp>
      <p:graphicFrame>
        <p:nvGraphicFramePr>
          <p:cNvPr id="13" name="1 Gráfico"/>
          <p:cNvGraphicFramePr/>
          <p:nvPr/>
        </p:nvGraphicFramePr>
        <p:xfrm>
          <a:off x="1285852" y="1571612"/>
          <a:ext cx="6643702" cy="4628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 Box 56"/>
          <p:cNvSpPr txBox="1">
            <a:spLocks noChangeArrowheads="1"/>
          </p:cNvSpPr>
          <p:nvPr/>
        </p:nvSpPr>
        <p:spPr bwMode="auto">
          <a:xfrm>
            <a:off x="0" y="822111"/>
            <a:ext cx="9144000" cy="74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defRPr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En 2009 la industria de fondos de capital levantó recursos por USD246 billones en 482 fondos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71802" y="6484316"/>
            <a:ext cx="350046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9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Fuente: 2010 </a:t>
            </a:r>
            <a:r>
              <a:rPr lang="es-ES" sz="900" i="1" dirty="0" err="1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Pregin</a:t>
            </a:r>
            <a:r>
              <a:rPr lang="es-ES" sz="900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 Global Private Equity </a:t>
            </a:r>
            <a:r>
              <a:rPr lang="es-ES" sz="900" i="1" dirty="0" err="1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Report</a:t>
            </a:r>
            <a:endParaRPr lang="es-ES" sz="900" i="1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8" name="6 Marcador de número de diapositiva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8CB7A5-1494-441E-9898-C57C8FBC3828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1"/>
          <p:cNvSpPr txBox="1">
            <a:spLocks noChangeArrowheads="1"/>
          </p:cNvSpPr>
          <p:nvPr/>
        </p:nvSpPr>
        <p:spPr bwMode="auto">
          <a:xfrm>
            <a:off x="285720" y="285728"/>
            <a:ext cx="535781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514350" indent="-514350">
              <a:lnSpc>
                <a:spcPct val="120000"/>
              </a:lnSpc>
              <a:defRPr/>
            </a:pPr>
            <a:r>
              <a:rPr lang="es-ES_tradnl" sz="2000" b="1" dirty="0" smtClean="0">
                <a:solidFill>
                  <a:srgbClr val="FFFF00"/>
                </a:solidFill>
                <a:latin typeface="Century Gothic" pitchFamily="34" charset="0"/>
              </a:rPr>
              <a:t>La industria de fondos de capital </a:t>
            </a:r>
          </a:p>
          <a:p>
            <a:pPr marL="514350" indent="-514350">
              <a:lnSpc>
                <a:spcPct val="120000"/>
              </a:lnSpc>
              <a:defRPr/>
            </a:pPr>
            <a:r>
              <a:rPr lang="es-ES_tradnl" sz="2000" b="1" dirty="0" smtClean="0">
                <a:solidFill>
                  <a:srgbClr val="FFFF00"/>
                </a:solidFill>
                <a:latin typeface="Century Gothic" pitchFamily="34" charset="0"/>
              </a:rPr>
              <a:t>en el mundo</a:t>
            </a:r>
            <a:endParaRPr lang="es-ES" sz="2000" b="1" dirty="0" smtClean="0">
              <a:solidFill>
                <a:srgbClr val="FFFF00"/>
              </a:solidFill>
              <a:latin typeface="Century Gothic" pitchFamily="34" charset="0"/>
            </a:endParaRPr>
          </a:p>
        </p:txBody>
      </p:sp>
      <p:graphicFrame>
        <p:nvGraphicFramePr>
          <p:cNvPr id="12" name="2 Gráfico"/>
          <p:cNvGraphicFramePr/>
          <p:nvPr/>
        </p:nvGraphicFramePr>
        <p:xfrm>
          <a:off x="1357290" y="1631050"/>
          <a:ext cx="6429420" cy="472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 Box 56"/>
          <p:cNvSpPr txBox="1">
            <a:spLocks noChangeArrowheads="1"/>
          </p:cNvSpPr>
          <p:nvPr/>
        </p:nvSpPr>
        <p:spPr bwMode="auto">
          <a:xfrm>
            <a:off x="285720" y="881549"/>
            <a:ext cx="8320118" cy="74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defRPr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En el año 2009, los fondos de capital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privado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 obtuvieron USD 102 billones, seguidos de los fondos inmobiliarios USD 41 billones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928926" y="6484316"/>
            <a:ext cx="350046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9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Fuente: 2010 </a:t>
            </a:r>
            <a:r>
              <a:rPr lang="es-ES" sz="900" i="1" dirty="0" err="1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Pregin</a:t>
            </a:r>
            <a:r>
              <a:rPr lang="es-ES" sz="900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 Global Private Equity </a:t>
            </a:r>
            <a:r>
              <a:rPr lang="es-ES" sz="900" i="1" dirty="0" err="1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Report</a:t>
            </a:r>
            <a:endParaRPr lang="es-ES" sz="900" i="1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8" name="6 Marcador de número de diapositiva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8CB7A5-1494-441E-9898-C57C8FBC3828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10 Gráfico"/>
          <p:cNvGraphicFramePr/>
          <p:nvPr/>
        </p:nvGraphicFramePr>
        <p:xfrm>
          <a:off x="4071934" y="2071678"/>
          <a:ext cx="4929190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3 Gráfico"/>
          <p:cNvGraphicFramePr/>
          <p:nvPr/>
        </p:nvGraphicFramePr>
        <p:xfrm>
          <a:off x="71406" y="2071678"/>
          <a:ext cx="5715024" cy="337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 Box 56"/>
          <p:cNvSpPr txBox="1">
            <a:spLocks noChangeArrowheads="1"/>
          </p:cNvSpPr>
          <p:nvPr/>
        </p:nvSpPr>
        <p:spPr bwMode="auto">
          <a:xfrm>
            <a:off x="571472" y="1071546"/>
            <a:ext cx="78200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LATAM* representa el 2% de las inversiones en PE/VC en el mundo, Colombia representa el 2% de LATAM*</a:t>
            </a:r>
          </a:p>
        </p:txBody>
      </p:sp>
      <p:sp>
        <p:nvSpPr>
          <p:cNvPr id="9" name="Text Box 56"/>
          <p:cNvSpPr txBox="1">
            <a:spLocks noChangeArrowheads="1"/>
          </p:cNvSpPr>
          <p:nvPr/>
        </p:nvSpPr>
        <p:spPr bwMode="auto">
          <a:xfrm>
            <a:off x="642910" y="6276566"/>
            <a:ext cx="7820052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es-ES" sz="9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(*) LATAM: Latinoamérica</a:t>
            </a:r>
          </a:p>
          <a:p>
            <a:pPr algn="just">
              <a:lnSpc>
                <a:spcPct val="125000"/>
              </a:lnSpc>
              <a:defRPr/>
            </a:pPr>
            <a:r>
              <a:rPr lang="es-CO" sz="9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PE: </a:t>
            </a:r>
            <a:r>
              <a:rPr lang="es-CO" sz="900" i="1" dirty="0" err="1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Private</a:t>
            </a:r>
            <a:r>
              <a:rPr lang="es-CO" sz="900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s-CO" sz="900" i="1" dirty="0" err="1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Equity</a:t>
            </a:r>
            <a:r>
              <a:rPr lang="es-CO" sz="900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 / </a:t>
            </a:r>
            <a:r>
              <a:rPr lang="es-CO" sz="9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VC: </a:t>
            </a:r>
            <a:r>
              <a:rPr lang="es-CO" sz="900" i="1" dirty="0" err="1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Venture</a:t>
            </a:r>
            <a:r>
              <a:rPr lang="es-CO" sz="900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 Capital</a:t>
            </a:r>
            <a:endParaRPr lang="es-ES" sz="900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10" name="11 Rectángulo"/>
          <p:cNvSpPr/>
          <p:nvPr/>
        </p:nvSpPr>
        <p:spPr bwMode="auto">
          <a:xfrm>
            <a:off x="235493" y="5643578"/>
            <a:ext cx="3336375" cy="3693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9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Fuente:</a:t>
            </a:r>
            <a:r>
              <a:rPr lang="en-US" sz="900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en-US" sz="900" i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PricewaterhouseCoopers “Global Private Equity </a:t>
            </a:r>
            <a:r>
              <a:rPr lang="en-US" sz="900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Report </a:t>
            </a:r>
            <a:r>
              <a:rPr lang="en-US" sz="900" i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2008</a:t>
            </a:r>
            <a:r>
              <a:rPr lang="en-US" sz="900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”</a:t>
            </a:r>
            <a:endParaRPr lang="es-CO" sz="1000" i="1" dirty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1" name="11 Rectángulo"/>
          <p:cNvSpPr/>
          <p:nvPr/>
        </p:nvSpPr>
        <p:spPr bwMode="auto">
          <a:xfrm>
            <a:off x="5143504" y="5643578"/>
            <a:ext cx="3591621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9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Fuente:</a:t>
            </a:r>
            <a:r>
              <a:rPr lang="en-US" sz="900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 Latin-American Venture Capital Association -LAVCA</a:t>
            </a:r>
            <a:endParaRPr lang="es-CO" sz="1000" dirty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5" name="Text Box 31"/>
          <p:cNvSpPr txBox="1">
            <a:spLocks noChangeArrowheads="1"/>
          </p:cNvSpPr>
          <p:nvPr/>
        </p:nvSpPr>
        <p:spPr bwMode="auto">
          <a:xfrm>
            <a:off x="500066" y="214290"/>
            <a:ext cx="5214942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514350" indent="-514350">
              <a:lnSpc>
                <a:spcPct val="120000"/>
              </a:lnSpc>
              <a:defRPr/>
            </a:pPr>
            <a:r>
              <a:rPr lang="es-ES_tradnl" sz="2000" b="1" dirty="0" smtClean="0">
                <a:solidFill>
                  <a:srgbClr val="FFFF00"/>
                </a:solidFill>
                <a:latin typeface="Century Gothic" pitchFamily="34" charset="0"/>
              </a:rPr>
              <a:t>La industria de fondos de capital </a:t>
            </a:r>
          </a:p>
          <a:p>
            <a:pPr marL="514350" indent="-514350">
              <a:lnSpc>
                <a:spcPct val="120000"/>
              </a:lnSpc>
              <a:defRPr/>
            </a:pPr>
            <a:r>
              <a:rPr lang="es-ES_tradnl" sz="2000" b="1" dirty="0" smtClean="0">
                <a:solidFill>
                  <a:srgbClr val="FFFF00"/>
                </a:solidFill>
                <a:latin typeface="Century Gothic" pitchFamily="34" charset="0"/>
              </a:rPr>
              <a:t>en Latinoamérica</a:t>
            </a:r>
            <a:endParaRPr lang="es-ES" sz="2000" b="1" dirty="0" smtClean="0">
              <a:solidFill>
                <a:srgbClr val="FFFF00"/>
              </a:solidFill>
              <a:latin typeface="Century Gothic" pitchFamily="34" charset="0"/>
            </a:endParaRPr>
          </a:p>
        </p:txBody>
      </p:sp>
      <p:sp>
        <p:nvSpPr>
          <p:cNvPr id="16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348CB7A5-1494-441E-9898-C57C8FBC3828}" type="slidenum">
              <a:rPr lang="es-CO" smtClean="0"/>
              <a:pPr>
                <a:defRPr/>
              </a:pPr>
              <a:t>5</a:t>
            </a:fld>
            <a:endParaRPr lang="es-CO" dirty="0"/>
          </a:p>
        </p:txBody>
      </p:sp>
      <p:sp>
        <p:nvSpPr>
          <p:cNvPr id="22" name="21 Flecha derecha"/>
          <p:cNvSpPr/>
          <p:nvPr/>
        </p:nvSpPr>
        <p:spPr>
          <a:xfrm>
            <a:off x="4000497" y="3500438"/>
            <a:ext cx="428627" cy="230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56"/>
          <p:cNvSpPr txBox="1">
            <a:spLocks noChangeArrowheads="1"/>
          </p:cNvSpPr>
          <p:nvPr/>
        </p:nvSpPr>
        <p:spPr bwMode="auto">
          <a:xfrm>
            <a:off x="500034" y="857232"/>
            <a:ext cx="8429684" cy="639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es-CO" sz="15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Pasamos de 2 fondos </a:t>
            </a:r>
            <a:r>
              <a:rPr lang="es-ES" sz="15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de capital </a:t>
            </a:r>
            <a:r>
              <a:rPr lang="es-ES" sz="15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privado </a:t>
            </a:r>
            <a:r>
              <a:rPr lang="es-CO" sz="15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cerrados en el año 2005 (compromisos por USD 79 MM) </a:t>
            </a:r>
            <a:r>
              <a:rPr lang="es-ES" sz="15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a 11 fondos de capital </a:t>
            </a:r>
            <a:r>
              <a:rPr lang="es-ES" sz="15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privado y  </a:t>
            </a:r>
            <a:r>
              <a:rPr lang="es-ES" sz="1500" b="1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venture</a:t>
            </a:r>
            <a:r>
              <a:rPr lang="es-ES" sz="15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s-ES" sz="15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cerrados a 2009 (USD 924 MM)…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24680" y="6356350"/>
            <a:ext cx="2133600" cy="365125"/>
          </a:xfrm>
        </p:spPr>
        <p:txBody>
          <a:bodyPr/>
          <a:lstStyle/>
          <a:p>
            <a:pPr>
              <a:defRPr/>
            </a:pPr>
            <a:fld id="{348CB7A5-1494-441E-9898-C57C8FBC3828}" type="slidenum">
              <a:rPr lang="es-CO" smtClean="0"/>
              <a:pPr>
                <a:defRPr/>
              </a:pPr>
              <a:t>6</a:t>
            </a:fld>
            <a:endParaRPr lang="es-CO" dirty="0"/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428596" y="214290"/>
            <a:ext cx="5214942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514350" indent="-514350">
              <a:lnSpc>
                <a:spcPct val="120000"/>
              </a:lnSpc>
              <a:defRPr/>
            </a:pPr>
            <a:r>
              <a:rPr lang="es-ES_tradnl" sz="2000" b="1" dirty="0" smtClean="0">
                <a:solidFill>
                  <a:srgbClr val="FFFF00"/>
                </a:solidFill>
                <a:latin typeface="Century Gothic" pitchFamily="34" charset="0"/>
              </a:rPr>
              <a:t>La industria de fondos de capital </a:t>
            </a:r>
          </a:p>
          <a:p>
            <a:pPr marL="514350" indent="-514350">
              <a:lnSpc>
                <a:spcPct val="120000"/>
              </a:lnSpc>
              <a:defRPr/>
            </a:pPr>
            <a:r>
              <a:rPr lang="es-ES_tradnl" sz="2000" b="1" dirty="0" smtClean="0">
                <a:solidFill>
                  <a:srgbClr val="FFFF00"/>
                </a:solidFill>
                <a:latin typeface="Century Gothic" pitchFamily="34" charset="0"/>
              </a:rPr>
              <a:t>en Colombia</a:t>
            </a:r>
            <a:endParaRPr lang="es-ES" sz="2000" b="1" dirty="0" smtClean="0">
              <a:solidFill>
                <a:srgbClr val="FFFF00"/>
              </a:solidFill>
              <a:latin typeface="Century Gothic" pitchFamily="34" charset="0"/>
            </a:endParaRPr>
          </a:p>
        </p:txBody>
      </p:sp>
      <p:grpSp>
        <p:nvGrpSpPr>
          <p:cNvPr id="43" name="42 Grupo"/>
          <p:cNvGrpSpPr/>
          <p:nvPr/>
        </p:nvGrpSpPr>
        <p:grpSpPr>
          <a:xfrm>
            <a:off x="214282" y="1571612"/>
            <a:ext cx="6072230" cy="4259795"/>
            <a:chOff x="357158" y="1571612"/>
            <a:chExt cx="6872287" cy="4886075"/>
          </a:xfrm>
        </p:grpSpPr>
        <p:sp>
          <p:nvSpPr>
            <p:cNvPr id="16" name="Rectangle 1"/>
            <p:cNvSpPr>
              <a:spLocks noChangeArrowheads="1"/>
            </p:cNvSpPr>
            <p:nvPr/>
          </p:nvSpPr>
          <p:spPr bwMode="auto">
            <a:xfrm>
              <a:off x="2344704" y="6242243"/>
              <a:ext cx="350046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ES" sz="800" dirty="0" smtClean="0">
                  <a:solidFill>
                    <a:schemeClr val="tx2">
                      <a:lumMod val="75000"/>
                    </a:schemeClr>
                  </a:solidFill>
                  <a:latin typeface="Century Gothic" pitchFamily="34" charset="0"/>
                  <a:cs typeface="Times New Roman" pitchFamily="18" charset="0"/>
                </a:rPr>
                <a:t>Fuente: Estimaciones Bancóldex S.A. Datos a junio de 2010</a:t>
              </a:r>
            </a:p>
          </p:txBody>
        </p:sp>
        <p:grpSp>
          <p:nvGrpSpPr>
            <p:cNvPr id="2" name="13 Grupo"/>
            <p:cNvGrpSpPr/>
            <p:nvPr/>
          </p:nvGrpSpPr>
          <p:grpSpPr>
            <a:xfrm>
              <a:off x="357158" y="1785926"/>
              <a:ext cx="6872287" cy="4300558"/>
              <a:chOff x="0" y="0"/>
              <a:chExt cx="4572000" cy="2743200"/>
            </a:xfrm>
          </p:grpSpPr>
          <p:graphicFrame>
            <p:nvGraphicFramePr>
              <p:cNvPr id="28" name="14 Gráfico"/>
              <p:cNvGraphicFramePr/>
              <p:nvPr/>
            </p:nvGraphicFramePr>
            <p:xfrm>
              <a:off x="0" y="0"/>
              <a:ext cx="457200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cxnSp>
            <p:nvCxnSpPr>
              <p:cNvPr id="29" name="15 Conector recto"/>
              <p:cNvCxnSpPr/>
              <p:nvPr/>
            </p:nvCxnSpPr>
            <p:spPr>
              <a:xfrm flipV="1">
                <a:off x="998032" y="447676"/>
                <a:ext cx="2845100" cy="1749427"/>
              </a:xfrm>
              <a:prstGeom prst="line">
                <a:avLst/>
              </a:prstGeom>
              <a:ln w="15875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16 CuadroTexto"/>
              <p:cNvSpPr txBox="1"/>
              <p:nvPr/>
            </p:nvSpPr>
            <p:spPr>
              <a:xfrm>
                <a:off x="807926" y="1650284"/>
                <a:ext cx="514350" cy="190500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ES" sz="1050" dirty="0">
                    <a:solidFill>
                      <a:srgbClr val="FF0000"/>
                    </a:solidFill>
                    <a:latin typeface="Century Gothic" pitchFamily="34" charset="0"/>
                  </a:rPr>
                  <a:t>209%</a:t>
                </a:r>
              </a:p>
            </p:txBody>
          </p:sp>
          <p:sp>
            <p:nvSpPr>
              <p:cNvPr id="31" name="17 CuadroTexto"/>
              <p:cNvSpPr txBox="1"/>
              <p:nvPr/>
            </p:nvSpPr>
            <p:spPr>
              <a:xfrm>
                <a:off x="1853505" y="1103465"/>
                <a:ext cx="514350" cy="190500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ES" sz="1050" dirty="0">
                    <a:solidFill>
                      <a:srgbClr val="FF0000"/>
                    </a:solidFill>
                    <a:latin typeface="Century Gothic" pitchFamily="34" charset="0"/>
                  </a:rPr>
                  <a:t>109%</a:t>
                </a:r>
              </a:p>
            </p:txBody>
          </p:sp>
          <p:sp>
            <p:nvSpPr>
              <p:cNvPr id="32" name="18 CuadroTexto"/>
              <p:cNvSpPr txBox="1"/>
              <p:nvPr/>
            </p:nvSpPr>
            <p:spPr>
              <a:xfrm>
                <a:off x="2708979" y="556647"/>
                <a:ext cx="514350" cy="190500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ES" sz="1050" dirty="0">
                    <a:solidFill>
                      <a:srgbClr val="FF0000"/>
                    </a:solidFill>
                    <a:latin typeface="Century Gothic" pitchFamily="34" charset="0"/>
                  </a:rPr>
                  <a:t>81%</a:t>
                </a:r>
              </a:p>
            </p:txBody>
          </p:sp>
          <p:cxnSp>
            <p:nvCxnSpPr>
              <p:cNvPr id="33" name="19 Conector curvado"/>
              <p:cNvCxnSpPr/>
              <p:nvPr/>
            </p:nvCxnSpPr>
            <p:spPr>
              <a:xfrm flipV="1">
                <a:off x="1140610" y="1832557"/>
                <a:ext cx="352425" cy="190502"/>
              </a:xfrm>
              <a:prstGeom prst="curvedConnector3">
                <a:avLst>
                  <a:gd name="adj1" fmla="val 14467"/>
                </a:avLst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20 Conector curvado"/>
              <p:cNvCxnSpPr/>
              <p:nvPr/>
            </p:nvCxnSpPr>
            <p:spPr>
              <a:xfrm flipV="1">
                <a:off x="2091137" y="1240170"/>
                <a:ext cx="352425" cy="190502"/>
              </a:xfrm>
              <a:prstGeom prst="curvedConnector3">
                <a:avLst>
                  <a:gd name="adj1" fmla="val 25676"/>
                </a:avLst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21 Conector curvado"/>
              <p:cNvCxnSpPr/>
              <p:nvPr/>
            </p:nvCxnSpPr>
            <p:spPr>
              <a:xfrm flipV="1">
                <a:off x="3041663" y="647783"/>
                <a:ext cx="352425" cy="190502"/>
              </a:xfrm>
              <a:prstGeom prst="curvedConnector3">
                <a:avLst>
                  <a:gd name="adj1" fmla="val 25676"/>
                </a:avLst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4 CuadroTexto"/>
            <p:cNvSpPr txBox="1"/>
            <p:nvPr/>
          </p:nvSpPr>
          <p:spPr>
            <a:xfrm>
              <a:off x="4557683" y="6015057"/>
              <a:ext cx="371475" cy="200024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100" b="1" dirty="0" smtClean="0">
                  <a:solidFill>
                    <a:schemeClr val="tx1"/>
                  </a:solidFill>
                </a:rPr>
                <a:t>9</a:t>
              </a:r>
              <a:endParaRPr lang="es-E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9" name="4 CuadroTexto"/>
            <p:cNvSpPr txBox="1"/>
            <p:nvPr/>
          </p:nvSpPr>
          <p:spPr>
            <a:xfrm>
              <a:off x="5857851" y="6067993"/>
              <a:ext cx="1371593" cy="92309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100" b="1" dirty="0" smtClean="0">
                  <a:solidFill>
                    <a:schemeClr val="tx1"/>
                  </a:solidFill>
                </a:rPr>
                <a:t>11 FONDOS</a:t>
              </a:r>
              <a:endParaRPr lang="es-E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4 CuadroTexto"/>
            <p:cNvSpPr txBox="1"/>
            <p:nvPr/>
          </p:nvSpPr>
          <p:spPr>
            <a:xfrm>
              <a:off x="2986047" y="6015057"/>
              <a:ext cx="371475" cy="200024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100" b="1" dirty="0" smtClean="0">
                  <a:solidFill>
                    <a:schemeClr val="tx1"/>
                  </a:solidFill>
                </a:rPr>
                <a:t>5</a:t>
              </a:r>
              <a:endParaRPr lang="es-E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1" name="4 CuadroTexto"/>
            <p:cNvSpPr txBox="1"/>
            <p:nvPr/>
          </p:nvSpPr>
          <p:spPr>
            <a:xfrm>
              <a:off x="1500134" y="6015057"/>
              <a:ext cx="371475" cy="200024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100" b="1" dirty="0" smtClean="0">
                  <a:solidFill>
                    <a:schemeClr val="tx1"/>
                  </a:solidFill>
                </a:rPr>
                <a:t>2</a:t>
              </a:r>
              <a:endParaRPr lang="es-E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Text Box 56"/>
            <p:cNvSpPr txBox="1">
              <a:spLocks noChangeArrowheads="1"/>
            </p:cNvSpPr>
            <p:nvPr/>
          </p:nvSpPr>
          <p:spPr bwMode="auto">
            <a:xfrm>
              <a:off x="366682" y="1571612"/>
              <a:ext cx="1062046" cy="299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just">
                <a:lnSpc>
                  <a:spcPct val="125000"/>
                </a:lnSpc>
                <a:defRPr/>
              </a:pPr>
              <a:r>
                <a:rPr lang="es-CO" sz="1200" dirty="0" smtClean="0">
                  <a:latin typeface="Century Gothic" pitchFamily="34" charset="0"/>
                  <a:cs typeface="Times New Roman" pitchFamily="18" charset="0"/>
                </a:rPr>
                <a:t>MM USD</a:t>
              </a:r>
            </a:p>
          </p:txBody>
        </p:sp>
      </p:grpSp>
      <p:graphicFrame>
        <p:nvGraphicFramePr>
          <p:cNvPr id="44" name="12 Gráfico"/>
          <p:cNvGraphicFramePr/>
          <p:nvPr/>
        </p:nvGraphicFramePr>
        <p:xfrm>
          <a:off x="4438680" y="20818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xt Box 56"/>
          <p:cNvSpPr txBox="1">
            <a:spLocks noChangeArrowheads="1"/>
          </p:cNvSpPr>
          <p:nvPr/>
        </p:nvSpPr>
        <p:spPr bwMode="auto">
          <a:xfrm>
            <a:off x="428596" y="5886340"/>
            <a:ext cx="8429684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es-CO" sz="1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… existen otros 14 fondos </a:t>
            </a:r>
            <a:r>
              <a:rPr lang="es-ES" sz="1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cerrados: 3 inmobiliarios (USD 260 MM), 4 de propósito especial (USD 148 MM), 6 de compra de cartera, facturas y pagarés (USD 98 MM) y 1 de inversiones ganaderas (USD 20). Compromisos totales por USD 526 MM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56"/>
          <p:cNvSpPr txBox="1">
            <a:spLocks noChangeArrowheads="1"/>
          </p:cNvSpPr>
          <p:nvPr/>
        </p:nvSpPr>
        <p:spPr bwMode="auto">
          <a:xfrm>
            <a:off x="214282" y="1000108"/>
            <a:ext cx="864399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defRPr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Además de los 11 fondos de capital cerrados (USD 924 MM), existen 19 fondos en proceso de levantamiento de recursos (USD 1.382 MM montos mínimos)</a:t>
            </a:r>
          </a:p>
        </p:txBody>
      </p:sp>
      <p:sp>
        <p:nvSpPr>
          <p:cNvPr id="15" name="Text Box 56"/>
          <p:cNvSpPr txBox="1">
            <a:spLocks noChangeArrowheads="1"/>
          </p:cNvSpPr>
          <p:nvPr/>
        </p:nvSpPr>
        <p:spPr bwMode="auto">
          <a:xfrm>
            <a:off x="214282" y="5977614"/>
            <a:ext cx="87154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De los 19 fondos en proceso de levantar recursos, 2 son fondos de infraestructura (USD 400 MM)</a:t>
            </a:r>
          </a:p>
        </p:txBody>
      </p:sp>
      <p:graphicFrame>
        <p:nvGraphicFramePr>
          <p:cNvPr id="9" name="23 Gráfico"/>
          <p:cNvGraphicFramePr>
            <a:graphicFrameLocks/>
          </p:cNvGraphicFramePr>
          <p:nvPr/>
        </p:nvGraphicFramePr>
        <p:xfrm>
          <a:off x="3643274" y="1714488"/>
          <a:ext cx="5500726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143240" y="5499572"/>
            <a:ext cx="350046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8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Fuente: Estimaciones Bancóldex S.A. Datos a junio de 2010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CB7A5-1494-441E-9898-C57C8FBC3828}" type="slidenum">
              <a:rPr lang="es-CO" smtClean="0"/>
              <a:pPr>
                <a:defRPr/>
              </a:pPr>
              <a:t>7</a:t>
            </a:fld>
            <a:endParaRPr lang="es-CO" dirty="0"/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214282" y="214290"/>
            <a:ext cx="5214942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514350" indent="-514350">
              <a:lnSpc>
                <a:spcPct val="120000"/>
              </a:lnSpc>
              <a:defRPr/>
            </a:pPr>
            <a:r>
              <a:rPr lang="es-ES_tradnl" sz="2000" b="1" dirty="0" smtClean="0">
                <a:solidFill>
                  <a:srgbClr val="FFFF00"/>
                </a:solidFill>
                <a:latin typeface="Century Gothic" pitchFamily="34" charset="0"/>
              </a:rPr>
              <a:t>La industria de fondos de capital </a:t>
            </a:r>
          </a:p>
          <a:p>
            <a:pPr marL="514350" indent="-514350">
              <a:lnSpc>
                <a:spcPct val="120000"/>
              </a:lnSpc>
              <a:defRPr/>
            </a:pPr>
            <a:r>
              <a:rPr lang="es-ES_tradnl" sz="2000" b="1" dirty="0" smtClean="0">
                <a:solidFill>
                  <a:srgbClr val="FFFF00"/>
                </a:solidFill>
                <a:latin typeface="Century Gothic" pitchFamily="34" charset="0"/>
              </a:rPr>
              <a:t>en Colombia</a:t>
            </a:r>
            <a:endParaRPr lang="es-ES" sz="2000" b="1" dirty="0" smtClean="0">
              <a:solidFill>
                <a:srgbClr val="FFFF00"/>
              </a:solidFill>
              <a:latin typeface="Century Gothic" pitchFamily="34" charset="0"/>
            </a:endParaRPr>
          </a:p>
        </p:txBody>
      </p:sp>
      <p:graphicFrame>
        <p:nvGraphicFramePr>
          <p:cNvPr id="11" name="23 Gráfico"/>
          <p:cNvGraphicFramePr>
            <a:graphicFrameLocks/>
          </p:cNvGraphicFramePr>
          <p:nvPr/>
        </p:nvGraphicFramePr>
        <p:xfrm>
          <a:off x="214282" y="1857364"/>
          <a:ext cx="3786214" cy="3714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Marcador de título"/>
          <p:cNvSpPr txBox="1">
            <a:spLocks/>
          </p:cNvSpPr>
          <p:nvPr/>
        </p:nvSpPr>
        <p:spPr bwMode="auto">
          <a:xfrm>
            <a:off x="0" y="142875"/>
            <a:ext cx="600076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s-CO" b="1" dirty="0" smtClean="0">
                <a:solidFill>
                  <a:srgbClr val="FFFF00"/>
                </a:solidFill>
                <a:latin typeface="Century Gothic" pitchFamily="34" charset="0"/>
              </a:rPr>
              <a:t>Según el índice LAVCA, Colombia posee un </a:t>
            </a:r>
            <a:r>
              <a:rPr lang="es-CO" b="1" dirty="0">
                <a:solidFill>
                  <a:srgbClr val="FFFF00"/>
                </a:solidFill>
                <a:latin typeface="Century Gothic" pitchFamily="34" charset="0"/>
              </a:rPr>
              <a:t>mejor ambiente de </a:t>
            </a:r>
            <a:r>
              <a:rPr lang="en-US" b="1" dirty="0">
                <a:solidFill>
                  <a:srgbClr val="FFFF00"/>
                </a:solidFill>
                <a:latin typeface="Century Gothic" pitchFamily="34" charset="0"/>
              </a:rPr>
              <a:t>PE/VC y </a:t>
            </a:r>
            <a:r>
              <a:rPr lang="es-CO" b="1" dirty="0">
                <a:solidFill>
                  <a:srgbClr val="FFFF00"/>
                </a:solidFill>
                <a:latin typeface="Century Gothic" pitchFamily="34" charset="0"/>
              </a:rPr>
              <a:t>una mejor calificación</a:t>
            </a:r>
          </a:p>
        </p:txBody>
      </p:sp>
      <p:sp>
        <p:nvSpPr>
          <p:cNvPr id="20483" name="7 CuadroTexto"/>
          <p:cNvSpPr txBox="1">
            <a:spLocks noChangeArrowheads="1"/>
          </p:cNvSpPr>
          <p:nvPr/>
        </p:nvSpPr>
        <p:spPr bwMode="auto">
          <a:xfrm>
            <a:off x="500094" y="891115"/>
            <a:ext cx="807243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CO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2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009 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Colombia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aumentó 4 puntos en el ranking regional, gracias a:</a:t>
            </a:r>
          </a:p>
          <a:p>
            <a:pPr algn="just">
              <a:buFont typeface="Arial" pitchFamily="34" charset="0"/>
              <a:buChar char="•"/>
            </a:pPr>
            <a:r>
              <a:rPr lang="es-ES" sz="16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es-ES" sz="1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La </a:t>
            </a: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expansión y consolidación de los fondos de </a:t>
            </a:r>
            <a:r>
              <a:rPr lang="es-ES" sz="1400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PE/VC </a:t>
            </a: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(</a:t>
            </a:r>
            <a:r>
              <a:rPr lang="es-CO" sz="14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entorno iniciado en el año 2007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), </a:t>
            </a:r>
            <a:endParaRPr lang="en-US" sz="1400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 E</a:t>
            </a:r>
            <a:r>
              <a:rPr lang="es-ES" sz="1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l </a:t>
            </a: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acceso de los inversionistas institucionales a la industria de </a:t>
            </a:r>
            <a:r>
              <a:rPr lang="en-US" sz="1400" i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PE/VC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,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 La </a:t>
            </a: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mejora del índice de la iniciativa </a:t>
            </a:r>
            <a:r>
              <a:rPr lang="es-ES" sz="1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empresarial* y </a:t>
            </a:r>
          </a:p>
          <a:p>
            <a:pPr algn="just">
              <a:buFont typeface="Arial" pitchFamily="34" charset="0"/>
              <a:buChar char="•"/>
            </a:pPr>
            <a:r>
              <a:rPr lang="es-ES" sz="1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 El </a:t>
            </a: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fortalecimiento de los derechos de los accionistas minoritarios y las </a:t>
            </a:r>
            <a:r>
              <a:rPr lang="es-CO" sz="14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políticas de gobierno </a:t>
            </a:r>
            <a:r>
              <a:rPr lang="es-CO" sz="1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corporativo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0484" name="10 CuadroTexto"/>
          <p:cNvSpPr txBox="1">
            <a:spLocks noChangeArrowheads="1"/>
          </p:cNvSpPr>
          <p:nvPr/>
        </p:nvSpPr>
        <p:spPr bwMode="auto">
          <a:xfrm>
            <a:off x="0" y="5956165"/>
            <a:ext cx="9001156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CO" sz="16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Las inversiones en </a:t>
            </a:r>
            <a:r>
              <a:rPr lang="es-CO" sz="1600" b="1" i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PE/VC </a:t>
            </a:r>
            <a:r>
              <a:rPr lang="es-CO" sz="16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Colombia representan menos del 0,1% del Producto Interno Bruto del </a:t>
            </a:r>
            <a:r>
              <a:rPr lang="es-CO" sz="16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país</a:t>
            </a:r>
            <a:endParaRPr lang="es-CO" sz="1600" b="1" dirty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C00AAB-E242-4DAD-A7B6-95C3562AFF2D}" type="slidenum">
              <a:rPr lang="es-ES" smtClean="0"/>
              <a:pPr>
                <a:defRPr/>
              </a:pPr>
              <a:t>8</a:t>
            </a:fld>
            <a:endParaRPr lang="es-ES" dirty="0"/>
          </a:p>
        </p:txBody>
      </p:sp>
      <p:grpSp>
        <p:nvGrpSpPr>
          <p:cNvPr id="3" name="16 Grupo"/>
          <p:cNvGrpSpPr>
            <a:grpSpLocks/>
          </p:cNvGrpSpPr>
          <p:nvPr/>
        </p:nvGrpSpPr>
        <p:grpSpPr bwMode="auto">
          <a:xfrm>
            <a:off x="1428728" y="2512332"/>
            <a:ext cx="5857916" cy="3443833"/>
            <a:chOff x="214283" y="2071679"/>
            <a:chExt cx="5214974" cy="3166931"/>
          </a:xfrm>
        </p:grpSpPr>
        <p:pic>
          <p:nvPicPr>
            <p:cNvPr id="5122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t="6198" b="5475"/>
            <a:stretch>
              <a:fillRect/>
            </a:stretch>
          </p:blipFill>
          <p:spPr bwMode="auto">
            <a:xfrm>
              <a:off x="214283" y="2071679"/>
              <a:ext cx="5214974" cy="296959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5" name="4 Rectángulo"/>
            <p:cNvSpPr/>
            <p:nvPr/>
          </p:nvSpPr>
          <p:spPr>
            <a:xfrm>
              <a:off x="357159" y="3771536"/>
              <a:ext cx="4929222" cy="14919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CO"/>
            </a:p>
          </p:txBody>
        </p:sp>
        <p:sp>
          <p:nvSpPr>
            <p:cNvPr id="7" name="6 Rectángulo"/>
            <p:cNvSpPr>
              <a:spLocks noChangeArrowheads="1"/>
            </p:cNvSpPr>
            <p:nvPr/>
          </p:nvSpPr>
          <p:spPr bwMode="auto">
            <a:xfrm>
              <a:off x="246033" y="5000005"/>
              <a:ext cx="1897075" cy="238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es-CO" sz="800" dirty="0">
                  <a:solidFill>
                    <a:schemeClr val="tx2">
                      <a:lumMod val="75000"/>
                    </a:schemeClr>
                  </a:solidFill>
                  <a:latin typeface="Century Gothic" pitchFamily="34" charset="0"/>
                </a:rPr>
                <a:t>Fuente:</a:t>
              </a:r>
              <a:r>
                <a:rPr lang="en-US" sz="800" i="1" dirty="0">
                  <a:solidFill>
                    <a:schemeClr val="tx2">
                      <a:lumMod val="75000"/>
                    </a:schemeClr>
                  </a:solidFill>
                  <a:latin typeface="Century Gothic" pitchFamily="34" charset="0"/>
                </a:rPr>
                <a:t> </a:t>
              </a:r>
              <a:r>
                <a:rPr lang="en-US" sz="800" dirty="0">
                  <a:solidFill>
                    <a:schemeClr val="tx2">
                      <a:lumMod val="75000"/>
                    </a:schemeClr>
                  </a:solidFill>
                  <a:latin typeface="Century Gothic" pitchFamily="34" charset="0"/>
                </a:rPr>
                <a:t>LAVCA </a:t>
              </a:r>
              <a:r>
                <a:rPr lang="es-CO" sz="800" dirty="0" err="1">
                  <a:solidFill>
                    <a:schemeClr val="tx2">
                      <a:lumMod val="75000"/>
                    </a:schemeClr>
                  </a:solidFill>
                  <a:latin typeface="Century Gothic" pitchFamily="34" charset="0"/>
                </a:rPr>
                <a:t>Scorecard</a:t>
              </a:r>
              <a:r>
                <a:rPr lang="es-CO" sz="800" dirty="0">
                  <a:solidFill>
                    <a:schemeClr val="tx2">
                      <a:lumMod val="75000"/>
                    </a:schemeClr>
                  </a:solidFill>
                  <a:latin typeface="Century Gothic" pitchFamily="34" charset="0"/>
                </a:rPr>
                <a:t> 2009</a:t>
              </a:r>
              <a:endParaRPr lang="es-CO" sz="1200" b="1" i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endParaRPr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509615" y="6540365"/>
            <a:ext cx="84915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*Es el indicador que mide el emprendimiento en un país (apertura de nuevas empresas)</a:t>
            </a:r>
            <a:endParaRPr lang="es-ES" sz="1000" dirty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3"/>
          <p:cNvSpPr>
            <a:spLocks noChangeArrowheads="1"/>
          </p:cNvSpPr>
          <p:nvPr/>
        </p:nvSpPr>
        <p:spPr bwMode="auto">
          <a:xfrm>
            <a:off x="214282" y="214290"/>
            <a:ext cx="47863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342900" indent="-342900">
              <a:defRPr/>
            </a:pPr>
            <a:r>
              <a:rPr lang="es-CO" b="1" dirty="0" smtClean="0">
                <a:solidFill>
                  <a:srgbClr val="FFFF00"/>
                </a:solidFill>
                <a:latin typeface="Century Gothic" pitchFamily="34" charset="0"/>
              </a:rPr>
              <a:t>Casos de éxito de inversión extranjera en</a:t>
            </a:r>
          </a:p>
          <a:p>
            <a:pPr marL="342900" indent="-342900">
              <a:defRPr/>
            </a:pPr>
            <a:r>
              <a:rPr lang="es-CO" b="1" dirty="0" smtClean="0">
                <a:solidFill>
                  <a:srgbClr val="FFFF00"/>
                </a:solidFill>
                <a:latin typeface="Century Gothic" pitchFamily="34" charset="0"/>
              </a:rPr>
              <a:t>Colombia</a:t>
            </a:r>
          </a:p>
        </p:txBody>
      </p:sp>
      <p:pic>
        <p:nvPicPr>
          <p:cNvPr id="68617" name="Picture 83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571612"/>
            <a:ext cx="1252537" cy="198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8" name="Picture 93" descr="ashmor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179" y="5289619"/>
            <a:ext cx="1296987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9" name="Picture 95" descr="0a6d33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628" y="1571612"/>
            <a:ext cx="718039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20" name="Picture 97" descr="440734_darby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41887" y="5267260"/>
            <a:ext cx="1130311" cy="60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21" name="15 CuadroTexto"/>
          <p:cNvSpPr txBox="1">
            <a:spLocks noChangeArrowheads="1"/>
          </p:cNvSpPr>
          <p:nvPr/>
        </p:nvSpPr>
        <p:spPr bwMode="auto">
          <a:xfrm>
            <a:off x="1714480" y="1214422"/>
            <a:ext cx="27146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CO" sz="1200" b="1" dirty="0" err="1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Brookfield</a:t>
            </a:r>
            <a:r>
              <a:rPr lang="es-CO" sz="1200" b="1" dirty="0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  (Canadá) (2009):</a:t>
            </a:r>
          </a:p>
          <a:p>
            <a:pPr>
              <a:buFont typeface="Arial" charset="0"/>
              <a:buChar char="•"/>
            </a:pPr>
            <a:r>
              <a:rPr lang="es-CO" sz="1200" dirty="0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 Gestor del Fondo de Infraestructura </a:t>
            </a:r>
            <a:r>
              <a:rPr lang="es-CO" sz="1200" dirty="0" err="1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Brookfield</a:t>
            </a:r>
            <a:r>
              <a:rPr lang="es-CO" sz="1200" dirty="0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 Colombia, USD 360 MM</a:t>
            </a:r>
          </a:p>
        </p:txBody>
      </p:sp>
      <p:sp>
        <p:nvSpPr>
          <p:cNvPr id="68622" name="15 CuadroTexto"/>
          <p:cNvSpPr txBox="1">
            <a:spLocks noChangeArrowheads="1"/>
          </p:cNvSpPr>
          <p:nvPr/>
        </p:nvSpPr>
        <p:spPr bwMode="auto">
          <a:xfrm>
            <a:off x="1643042" y="5156696"/>
            <a:ext cx="30003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CO" sz="1200" b="1" dirty="0" err="1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Ashmore</a:t>
            </a:r>
            <a:r>
              <a:rPr lang="es-CO" sz="1200" b="1" dirty="0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  (UK) (2009):</a:t>
            </a:r>
          </a:p>
          <a:p>
            <a:pPr>
              <a:buFont typeface="Arial" charset="0"/>
              <a:buChar char="•"/>
            </a:pPr>
            <a:r>
              <a:rPr lang="es-CO" sz="1200" dirty="0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 Iniciativa de creación del Fondo de Infraestructura Colombia </a:t>
            </a:r>
            <a:r>
              <a:rPr lang="es-CO" sz="1200" dirty="0" err="1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Ashmore</a:t>
            </a:r>
            <a:r>
              <a:rPr lang="es-CO" sz="1200" dirty="0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 I por USD 250 MM</a:t>
            </a:r>
          </a:p>
        </p:txBody>
      </p:sp>
      <p:sp>
        <p:nvSpPr>
          <p:cNvPr id="68623" name="15 CuadroTexto"/>
          <p:cNvSpPr txBox="1">
            <a:spLocks noChangeArrowheads="1"/>
          </p:cNvSpPr>
          <p:nvPr/>
        </p:nvSpPr>
        <p:spPr bwMode="auto">
          <a:xfrm>
            <a:off x="6000760" y="1571612"/>
            <a:ext cx="30003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CO" sz="1200" b="1" dirty="0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PSP  (Canadá) (2009):</a:t>
            </a:r>
          </a:p>
          <a:p>
            <a:pPr>
              <a:buFont typeface="Arial" charset="0"/>
              <a:buChar char="•"/>
            </a:pPr>
            <a:r>
              <a:rPr lang="es-CO" sz="1200" dirty="0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Inversionista del Fondo Inmobiliario Colombia tamaño USD 180 MM</a:t>
            </a:r>
          </a:p>
        </p:txBody>
      </p:sp>
      <p:sp>
        <p:nvSpPr>
          <p:cNvPr id="68624" name="15 CuadroTexto"/>
          <p:cNvSpPr txBox="1">
            <a:spLocks noChangeArrowheads="1"/>
          </p:cNvSpPr>
          <p:nvPr/>
        </p:nvSpPr>
        <p:spPr bwMode="auto">
          <a:xfrm>
            <a:off x="6429388" y="5156696"/>
            <a:ext cx="27146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CO" sz="1200" b="1" dirty="0" err="1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Darby</a:t>
            </a:r>
            <a:r>
              <a:rPr lang="es-CO" sz="1200" b="1" dirty="0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 (2009):</a:t>
            </a:r>
          </a:p>
          <a:p>
            <a:pPr>
              <a:buFont typeface="Arial" charset="0"/>
              <a:buChar char="•"/>
            </a:pPr>
            <a:r>
              <a:rPr lang="es-CO" sz="1200" dirty="0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 Iniciativa de creación del Fondo de Infraestructura de Transporte FINTRA por USD 150 MM</a:t>
            </a:r>
            <a:endParaRPr lang="es-CO" sz="1200" dirty="0">
              <a:solidFill>
                <a:schemeClr val="tx2"/>
              </a:solidFill>
              <a:latin typeface="Century Gothic" pitchFamily="34" charset="0"/>
              <a:cs typeface="Calibri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71406" y="4643446"/>
            <a:ext cx="6215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CO" sz="1400" u="sng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 </a:t>
            </a:r>
            <a:r>
              <a:rPr lang="es-CO" sz="1600" u="sng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Otras iniciativas de fondos que están en Proceso de Cierre:</a:t>
            </a:r>
            <a:endParaRPr lang="es-CO" sz="1600" u="sng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cs typeface="Calibri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786446" y="857232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CO" sz="1600" u="sng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 </a:t>
            </a:r>
            <a:r>
              <a:rPr lang="es-CO" u="sng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Inversionistas Extranjeros:</a:t>
            </a:r>
            <a:endParaRPr lang="es-CO" u="sng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cs typeface="Calibri" pitchFamily="34" charset="0"/>
            </a:endParaRPr>
          </a:p>
        </p:txBody>
      </p:sp>
      <p:grpSp>
        <p:nvGrpSpPr>
          <p:cNvPr id="2" name="25 Grupo"/>
          <p:cNvGrpSpPr/>
          <p:nvPr/>
        </p:nvGrpSpPr>
        <p:grpSpPr>
          <a:xfrm>
            <a:off x="214282" y="2143116"/>
            <a:ext cx="1243022" cy="428628"/>
            <a:chOff x="185706" y="2500306"/>
            <a:chExt cx="1385898" cy="500066"/>
          </a:xfrm>
        </p:grpSpPr>
        <p:pic>
          <p:nvPicPr>
            <p:cNvPr id="9217" name="Picture 1" descr="http://www.seafcolombia.com/imagenes/cabezote_r1_c1.gi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5706" y="2500306"/>
              <a:ext cx="600080" cy="500066"/>
            </a:xfrm>
            <a:prstGeom prst="rect">
              <a:avLst/>
            </a:prstGeom>
            <a:noFill/>
          </p:spPr>
        </p:pic>
        <p:pic>
          <p:nvPicPr>
            <p:cNvPr id="9218" name="Picture 2" descr="http://www.seafcolombia.com/imagenes/cabezote_r1_c2.jpg"/>
            <p:cNvPicPr>
              <a:picLocks noChangeAspect="1" noChangeArrowheads="1"/>
            </p:cNvPicPr>
            <p:nvPr/>
          </p:nvPicPr>
          <p:blipFill>
            <a:blip r:embed="rId9" cstate="print"/>
            <a:srcRect r="57143" b="34037"/>
            <a:stretch>
              <a:fillRect/>
            </a:stretch>
          </p:blipFill>
          <p:spPr bwMode="auto">
            <a:xfrm>
              <a:off x="785786" y="2500306"/>
              <a:ext cx="785818" cy="500066"/>
            </a:xfrm>
            <a:prstGeom prst="rect">
              <a:avLst/>
            </a:prstGeom>
            <a:noFill/>
          </p:spPr>
        </p:pic>
      </p:grpSp>
      <p:sp>
        <p:nvSpPr>
          <p:cNvPr id="17" name="16 CuadroTexto"/>
          <p:cNvSpPr txBox="1"/>
          <p:nvPr/>
        </p:nvSpPr>
        <p:spPr>
          <a:xfrm>
            <a:off x="1714480" y="2071678"/>
            <a:ext cx="292895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 smtClean="0">
                <a:solidFill>
                  <a:schemeClr val="tx2"/>
                </a:solidFill>
                <a:latin typeface="Century Gothic" pitchFamily="34" charset="0"/>
              </a:rPr>
              <a:t>SEAF (USA) 2005</a:t>
            </a:r>
          </a:p>
          <a:p>
            <a:pPr>
              <a:buFont typeface="Arial" pitchFamily="34" charset="0"/>
              <a:buChar char="•"/>
            </a:pPr>
            <a:r>
              <a:rPr lang="es-CO" sz="1200" dirty="0" smtClean="0">
                <a:solidFill>
                  <a:schemeClr val="tx2"/>
                </a:solidFill>
                <a:latin typeface="Century Gothic" pitchFamily="34" charset="0"/>
              </a:rPr>
              <a:t> Gestor del primer FCP multisectorial en Colombia USD 17 MM</a:t>
            </a:r>
            <a:r>
              <a:rPr lang="es-CO" sz="900" dirty="0" smtClean="0">
                <a:solidFill>
                  <a:schemeClr val="tx2"/>
                </a:solidFill>
                <a:latin typeface="Century Gothic" pitchFamily="34" charset="0"/>
              </a:rPr>
              <a:t/>
            </a:r>
            <a:br>
              <a:rPr lang="es-CO" sz="900" dirty="0" smtClean="0">
                <a:solidFill>
                  <a:schemeClr val="tx2"/>
                </a:solidFill>
                <a:latin typeface="Century Gothic" pitchFamily="34" charset="0"/>
              </a:rPr>
            </a:br>
            <a:endParaRPr lang="es-CO" sz="9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pic>
        <p:nvPicPr>
          <p:cNvPr id="9223" name="Picture 7" descr="http://www.aureos.com/images/aureos-capital-logo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20" y="3714752"/>
            <a:ext cx="1214446" cy="756949"/>
          </a:xfrm>
          <a:prstGeom prst="rect">
            <a:avLst/>
          </a:prstGeom>
          <a:noFill/>
        </p:spPr>
      </p:pic>
      <p:sp>
        <p:nvSpPr>
          <p:cNvPr id="21" name="20 CuadroTexto"/>
          <p:cNvSpPr txBox="1"/>
          <p:nvPr/>
        </p:nvSpPr>
        <p:spPr>
          <a:xfrm>
            <a:off x="1714512" y="3786190"/>
            <a:ext cx="30718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 smtClean="0">
                <a:solidFill>
                  <a:schemeClr val="tx2"/>
                </a:solidFill>
                <a:latin typeface="Century Gothic" pitchFamily="34" charset="0"/>
              </a:rPr>
              <a:t>AUREOS  (Islas Mauricio)  2008</a:t>
            </a:r>
          </a:p>
          <a:p>
            <a:pPr>
              <a:buFont typeface="Arial" pitchFamily="34" charset="0"/>
              <a:buChar char="•"/>
            </a:pPr>
            <a:r>
              <a:rPr lang="es-CO" sz="1200" dirty="0" smtClean="0">
                <a:solidFill>
                  <a:schemeClr val="tx2"/>
                </a:solidFill>
                <a:latin typeface="Century Gothic" pitchFamily="34" charset="0"/>
              </a:rPr>
              <a:t> Gestor de FCP Multisectorial Regional (LATAM) USD 183 MM</a:t>
            </a:r>
          </a:p>
          <a:p>
            <a:endParaRPr lang="es-CO" sz="9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785918" y="2857496"/>
            <a:ext cx="292895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 smtClean="0">
                <a:solidFill>
                  <a:schemeClr val="tx2"/>
                </a:solidFill>
                <a:latin typeface="Century Gothic" pitchFamily="34" charset="0"/>
              </a:rPr>
              <a:t>LAEFM (Perú) 2005</a:t>
            </a:r>
          </a:p>
          <a:p>
            <a:pPr>
              <a:buFont typeface="Arial" pitchFamily="34" charset="0"/>
              <a:buChar char="•"/>
            </a:pPr>
            <a:r>
              <a:rPr lang="es-CO" sz="1200" dirty="0" smtClean="0">
                <a:solidFill>
                  <a:schemeClr val="tx2"/>
                </a:solidFill>
                <a:latin typeface="Century Gothic" pitchFamily="34" charset="0"/>
              </a:rPr>
              <a:t> Gestor del primer FCP en Colombia USD 62 MM</a:t>
            </a:r>
            <a:r>
              <a:rPr lang="es-CO" sz="900" dirty="0" smtClean="0">
                <a:solidFill>
                  <a:schemeClr val="tx2"/>
                </a:solidFill>
                <a:latin typeface="Century Gothic" pitchFamily="34" charset="0"/>
              </a:rPr>
              <a:t/>
            </a:r>
            <a:br>
              <a:rPr lang="es-CO" sz="900" dirty="0" smtClean="0">
                <a:solidFill>
                  <a:schemeClr val="tx2"/>
                </a:solidFill>
                <a:latin typeface="Century Gothic" pitchFamily="34" charset="0"/>
              </a:rPr>
            </a:br>
            <a:endParaRPr lang="es-CO" sz="9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4282" y="2786058"/>
            <a:ext cx="662945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24 Rectángulo"/>
          <p:cNvSpPr/>
          <p:nvPr/>
        </p:nvSpPr>
        <p:spPr>
          <a:xfrm>
            <a:off x="839129" y="2928934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 smtClean="0"/>
              <a:t>LAEFM </a:t>
            </a:r>
            <a:endParaRPr lang="es-CO" dirty="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00628" y="2610145"/>
            <a:ext cx="78105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15 CuadroTexto"/>
          <p:cNvSpPr txBox="1">
            <a:spLocks noChangeArrowheads="1"/>
          </p:cNvSpPr>
          <p:nvPr/>
        </p:nvSpPr>
        <p:spPr bwMode="auto">
          <a:xfrm>
            <a:off x="6000760" y="2643182"/>
            <a:ext cx="30003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CO" sz="1200" b="1" dirty="0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SIFEM (Suiza)</a:t>
            </a:r>
          </a:p>
          <a:p>
            <a:pPr algn="just">
              <a:buFont typeface="Arial" pitchFamily="34" charset="0"/>
              <a:buChar char="•"/>
            </a:pPr>
            <a:r>
              <a:rPr lang="es-CO" sz="1200" dirty="0" smtClean="0">
                <a:solidFill>
                  <a:schemeClr val="tx2"/>
                </a:solidFill>
                <a:latin typeface="Century Gothic" pitchFamily="34" charset="0"/>
                <a:cs typeface="Calibri" pitchFamily="34" charset="0"/>
              </a:rPr>
              <a:t>Inversionista de FCP en Colombia</a:t>
            </a:r>
          </a:p>
        </p:txBody>
      </p:sp>
      <p:pic>
        <p:nvPicPr>
          <p:cNvPr id="9227" name="Picture 11" descr="Advent international Global Private Equity Logo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57422" y="6072206"/>
            <a:ext cx="1857388" cy="629758"/>
          </a:xfrm>
          <a:prstGeom prst="rect">
            <a:avLst/>
          </a:prstGeom>
          <a:noFill/>
        </p:spPr>
      </p:pic>
      <p:sp>
        <p:nvSpPr>
          <p:cNvPr id="38" name="37 CuadroTexto"/>
          <p:cNvSpPr txBox="1"/>
          <p:nvPr/>
        </p:nvSpPr>
        <p:spPr>
          <a:xfrm>
            <a:off x="4286248" y="6072206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 err="1" smtClean="0">
                <a:solidFill>
                  <a:schemeClr val="tx2"/>
                </a:solidFill>
                <a:latin typeface="Century Gothic" pitchFamily="34" charset="0"/>
              </a:rPr>
              <a:t>Advent</a:t>
            </a:r>
            <a:r>
              <a:rPr lang="es-CO" sz="1200" b="1" dirty="0" smtClean="0">
                <a:solidFill>
                  <a:schemeClr val="tx2"/>
                </a:solidFill>
                <a:latin typeface="Century Gothic" pitchFamily="34" charset="0"/>
              </a:rPr>
              <a:t> International (2009)</a:t>
            </a:r>
          </a:p>
          <a:p>
            <a:pPr>
              <a:buFont typeface="Arial" pitchFamily="34" charset="0"/>
              <a:buChar char="•"/>
            </a:pPr>
            <a:r>
              <a:rPr lang="es-CO" sz="1200" b="1" dirty="0" smtClean="0">
                <a:solidFill>
                  <a:schemeClr val="tx2"/>
                </a:solidFill>
                <a:latin typeface="Century Gothic" pitchFamily="34" charset="0"/>
              </a:rPr>
              <a:t> </a:t>
            </a:r>
            <a:r>
              <a:rPr lang="es-CO" sz="1200" dirty="0" smtClean="0">
                <a:solidFill>
                  <a:schemeClr val="tx2"/>
                </a:solidFill>
                <a:latin typeface="Century Gothic" pitchFamily="34" charset="0"/>
              </a:rPr>
              <a:t>Alianza de </a:t>
            </a:r>
            <a:r>
              <a:rPr lang="es-CO" sz="1200" dirty="0" err="1" smtClean="0">
                <a:solidFill>
                  <a:schemeClr val="tx2"/>
                </a:solidFill>
                <a:latin typeface="Century Gothic" pitchFamily="34" charset="0"/>
              </a:rPr>
              <a:t>co</a:t>
            </a:r>
            <a:r>
              <a:rPr lang="es-CO" sz="1200" dirty="0" smtClean="0">
                <a:solidFill>
                  <a:schemeClr val="tx2"/>
                </a:solidFill>
                <a:latin typeface="Century Gothic" pitchFamily="34" charset="0"/>
              </a:rPr>
              <a:t>-inversión con un gestor en Colombia</a:t>
            </a:r>
            <a:endParaRPr lang="es-CO" sz="9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71406" y="845090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CO" sz="1600" u="sng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Gestores Profesionales </a:t>
            </a:r>
            <a:r>
              <a:rPr lang="es-CO" u="sng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Extranjeros:</a:t>
            </a:r>
            <a:endParaRPr lang="es-CO" u="sng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26C67C-A9F0-4F94-80A9-A6CDF5BC9C9C}" type="slidenum">
              <a:rPr lang="es-ES" smtClean="0"/>
              <a:pPr>
                <a:defRPr/>
              </a:pPr>
              <a:t>10</a:t>
            </a:fld>
            <a:endParaRPr lang="es-E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8596" y="1263268"/>
            <a:ext cx="7920037" cy="43088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571500" indent="-571500" eaLnBrk="0" hangingPunct="0">
              <a:buFont typeface="+mj-lt"/>
              <a:buAutoNum type="romanUcPeriod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La industria de fondos de capital</a:t>
            </a:r>
          </a:p>
          <a:p>
            <a:pPr marL="571500" indent="-571500" eaLnBrk="0" hangingPunct="0">
              <a:buFont typeface="+mj-lt"/>
              <a:buAutoNum type="romanUcPeriod"/>
              <a:defRPr/>
            </a:pPr>
            <a:endParaRPr lang="es-ES_tradnl" sz="1200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marL="1028700" lvl="1" indent="-571500" eaLnBrk="0" hangingPunct="0">
              <a:buSzPct val="80000"/>
              <a:buFont typeface="Wingdings" pitchFamily="2" charset="2"/>
              <a:buChar char="Ø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el mundo</a:t>
            </a:r>
          </a:p>
          <a:p>
            <a:pPr marL="1028700" lvl="1" indent="-571500" eaLnBrk="0" hangingPunct="0">
              <a:buSzPct val="80000"/>
              <a:buFont typeface="Wingdings" pitchFamily="2" charset="2"/>
              <a:buChar char="Ø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Latinoamérica</a:t>
            </a:r>
          </a:p>
          <a:p>
            <a:pPr marL="1028700" lvl="1" indent="-571500" eaLnBrk="0" hangingPunct="0">
              <a:buSzPct val="80000"/>
              <a:buFont typeface="Wingdings" pitchFamily="2" charset="2"/>
              <a:buChar char="Ø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Colombia</a:t>
            </a:r>
          </a:p>
          <a:p>
            <a:pPr marL="571500" indent="-571500" eaLnBrk="0" hangingPunct="0">
              <a:lnSpc>
                <a:spcPct val="120000"/>
              </a:lnSpc>
              <a:buFont typeface="+mj-lt"/>
              <a:buAutoNum type="romanUcPeriod" startAt="4"/>
              <a:defRPr/>
            </a:pPr>
            <a:endParaRPr lang="es-ES_tradnl" sz="2400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marL="571500" indent="-571500" eaLnBrk="0" hangingPunct="0">
              <a:lnSpc>
                <a:spcPct val="120000"/>
              </a:lnSpc>
              <a:buFont typeface="+mj-lt"/>
              <a:buAutoNum type="romanUcPeriod" startAt="2"/>
              <a:defRPr/>
            </a:pPr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Apoyo del gobierno para impulsar la industria de fondos de capital en Colombia</a:t>
            </a:r>
          </a:p>
          <a:p>
            <a:pPr marL="571500" indent="-571500" eaLnBrk="0" hangingPunct="0">
              <a:lnSpc>
                <a:spcPct val="120000"/>
              </a:lnSpc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	</a:t>
            </a:r>
          </a:p>
          <a:p>
            <a:pPr marL="571500" indent="-571500" eaLnBrk="0" hangingPunct="0">
              <a:lnSpc>
                <a:spcPct val="120000"/>
              </a:lnSpc>
              <a:buFont typeface="+mj-lt"/>
              <a:buAutoNum type="romanUcPeriod" startAt="3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Oportunidades y Retos</a:t>
            </a:r>
          </a:p>
          <a:p>
            <a:endParaRPr lang="es-CO" sz="2800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28596" y="142852"/>
            <a:ext cx="1519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O" sz="2400" b="1" dirty="0">
                <a:solidFill>
                  <a:srgbClr val="FFFF00"/>
                </a:solidFill>
                <a:latin typeface="Century Gothic" pitchFamily="34" charset="0"/>
              </a:rPr>
              <a:t>AGENDA</a:t>
            </a:r>
            <a:endParaRPr lang="es-ES" sz="2400" b="1" dirty="0">
              <a:solidFill>
                <a:srgbClr val="FFFF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17 Diagrama"/>
          <p:cNvGraphicFramePr/>
          <p:nvPr/>
        </p:nvGraphicFramePr>
        <p:xfrm>
          <a:off x="500034" y="2928934"/>
          <a:ext cx="7929618" cy="300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15 Pentágono"/>
          <p:cNvSpPr/>
          <p:nvPr/>
        </p:nvSpPr>
        <p:spPr>
          <a:xfrm>
            <a:off x="1142976" y="1214422"/>
            <a:ext cx="2143140" cy="357190"/>
          </a:xfrm>
          <a:prstGeom prst="homePlate">
            <a:avLst/>
          </a:prstGeom>
          <a:solidFill>
            <a:srgbClr val="3366C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 smtClean="0">
                <a:latin typeface="Century Gothic" pitchFamily="34" charset="0"/>
              </a:rPr>
              <a:t>Ángeles y Capital Semilla</a:t>
            </a:r>
            <a:endParaRPr lang="es-ES" sz="1100" b="1" dirty="0">
              <a:latin typeface="Century Gothic" pitchFamily="34" charset="0"/>
            </a:endParaRPr>
          </a:p>
        </p:txBody>
      </p:sp>
      <p:sp>
        <p:nvSpPr>
          <p:cNvPr id="26" name="25 Pentágono"/>
          <p:cNvSpPr/>
          <p:nvPr/>
        </p:nvSpPr>
        <p:spPr>
          <a:xfrm>
            <a:off x="2345105" y="1857364"/>
            <a:ext cx="2512647" cy="357190"/>
          </a:xfrm>
          <a:prstGeom prst="homePlate">
            <a:avLst/>
          </a:prstGeom>
          <a:solidFill>
            <a:srgbClr val="3366C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i="1" dirty="0" err="1" smtClean="0">
                <a:latin typeface="Century Gothic" pitchFamily="34" charset="0"/>
              </a:rPr>
              <a:t>Venture</a:t>
            </a:r>
            <a:r>
              <a:rPr lang="es-CO" sz="1100" b="1" i="1" dirty="0" smtClean="0">
                <a:latin typeface="Century Gothic" pitchFamily="34" charset="0"/>
              </a:rPr>
              <a:t> Capital</a:t>
            </a:r>
            <a:endParaRPr lang="es-ES" sz="1100" b="1" i="1" dirty="0">
              <a:latin typeface="Century Gothic" pitchFamily="34" charset="0"/>
            </a:endParaRPr>
          </a:p>
        </p:txBody>
      </p:sp>
      <p:sp>
        <p:nvSpPr>
          <p:cNvPr id="27" name="26 Pentágono"/>
          <p:cNvSpPr/>
          <p:nvPr/>
        </p:nvSpPr>
        <p:spPr>
          <a:xfrm>
            <a:off x="4310882" y="2357430"/>
            <a:ext cx="3547266" cy="357190"/>
          </a:xfrm>
          <a:prstGeom prst="homePlate">
            <a:avLst/>
          </a:prstGeom>
          <a:solidFill>
            <a:srgbClr val="3366C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i="1" dirty="0" err="1" smtClean="0">
                <a:latin typeface="Century Gothic" pitchFamily="34" charset="0"/>
              </a:rPr>
              <a:t>Private</a:t>
            </a:r>
            <a:r>
              <a:rPr lang="es-CO" sz="1100" b="1" i="1" dirty="0" smtClean="0">
                <a:latin typeface="Century Gothic" pitchFamily="34" charset="0"/>
              </a:rPr>
              <a:t> </a:t>
            </a:r>
            <a:r>
              <a:rPr lang="es-CO" sz="1100" b="1" i="1" dirty="0" err="1" smtClean="0">
                <a:latin typeface="Century Gothic" pitchFamily="34" charset="0"/>
              </a:rPr>
              <a:t>Equity</a:t>
            </a:r>
            <a:r>
              <a:rPr lang="es-CO" sz="1100" b="1" i="1" dirty="0" smtClean="0">
                <a:latin typeface="Century Gothic" pitchFamily="34" charset="0"/>
              </a:rPr>
              <a:t> – Expansión </a:t>
            </a:r>
            <a:endParaRPr lang="es-ES" sz="1100" b="1" i="1" dirty="0">
              <a:latin typeface="Century Gothic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214810" y="2857496"/>
            <a:ext cx="3643338" cy="2500330"/>
          </a:xfrm>
          <a:prstGeom prst="rect">
            <a:avLst/>
          </a:prstGeom>
          <a:solidFill>
            <a:srgbClr val="3366CC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Rectángulo 12"/>
          <p:cNvSpPr>
            <a:spLocks noChangeArrowheads="1"/>
          </p:cNvSpPr>
          <p:nvPr/>
        </p:nvSpPr>
        <p:spPr bwMode="auto">
          <a:xfrm>
            <a:off x="-32" y="-71462"/>
            <a:ext cx="5786446" cy="93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s-CO" b="1" dirty="0" smtClean="0">
                <a:solidFill>
                  <a:srgbClr val="FFFF00"/>
                </a:solidFill>
                <a:latin typeface="Century Gothic" pitchFamily="34" charset="0"/>
                <a:cs typeface="Calibri" pitchFamily="34" charset="0"/>
              </a:rPr>
              <a:t>¿Qué está haciendo el Gobierno para impulsar la industria de capital?</a:t>
            </a:r>
          </a:p>
        </p:txBody>
      </p:sp>
      <p:sp>
        <p:nvSpPr>
          <p:cNvPr id="11" name="41 CuadroTexto"/>
          <p:cNvSpPr txBox="1">
            <a:spLocks noChangeArrowheads="1"/>
          </p:cNvSpPr>
          <p:nvPr/>
        </p:nvSpPr>
        <p:spPr bwMode="auto">
          <a:xfrm rot="5400000" flipV="1">
            <a:off x="-1088231" y="3590122"/>
            <a:ext cx="3341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O" sz="1400" b="1" dirty="0">
                <a:solidFill>
                  <a:srgbClr val="1B6797"/>
                </a:solidFill>
                <a:latin typeface="Century Gothic" pitchFamily="34" charset="0"/>
              </a:rPr>
              <a:t>Financiamiento a través de capital</a:t>
            </a:r>
            <a:endParaRPr lang="es-ES" sz="1400" b="1" dirty="0">
              <a:solidFill>
                <a:srgbClr val="1B6797"/>
              </a:solidFill>
              <a:latin typeface="Century Gothic" pitchFamily="34" charset="0"/>
            </a:endParaRPr>
          </a:p>
        </p:txBody>
      </p:sp>
      <p:sp>
        <p:nvSpPr>
          <p:cNvPr id="14" name="40 CuadroTexto"/>
          <p:cNvSpPr txBox="1">
            <a:spLocks noChangeArrowheads="1"/>
          </p:cNvSpPr>
          <p:nvPr/>
        </p:nvSpPr>
        <p:spPr bwMode="auto">
          <a:xfrm>
            <a:off x="2814638" y="6357958"/>
            <a:ext cx="348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O" sz="1400" b="1" dirty="0">
                <a:solidFill>
                  <a:srgbClr val="1B6797"/>
                </a:solidFill>
                <a:latin typeface="Century Gothic" pitchFamily="34" charset="0"/>
              </a:rPr>
              <a:t>Etapas de desarrollo de las empresas*</a:t>
            </a:r>
            <a:endParaRPr lang="es-ES" sz="1400" b="1" dirty="0">
              <a:solidFill>
                <a:srgbClr val="1B6797"/>
              </a:solidFill>
              <a:latin typeface="Century Gothic" pitchFamily="34" charset="0"/>
            </a:endParaRPr>
          </a:p>
        </p:txBody>
      </p:sp>
      <p:sp>
        <p:nvSpPr>
          <p:cNvPr id="15" name="11 CuadroTexto"/>
          <p:cNvSpPr txBox="1">
            <a:spLocks noChangeArrowheads="1"/>
          </p:cNvSpPr>
          <p:nvPr/>
        </p:nvSpPr>
        <p:spPr bwMode="auto">
          <a:xfrm>
            <a:off x="3428992" y="954929"/>
            <a:ext cx="485778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4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Fomipyme: Programa piloto para </a:t>
            </a:r>
            <a:r>
              <a:rPr lang="es-ES" sz="14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 Financiamiento </a:t>
            </a:r>
            <a:r>
              <a:rPr lang="es-ES" sz="14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de empresas </a:t>
            </a:r>
            <a:r>
              <a:rPr lang="es-ES" sz="14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</a:t>
            </a:r>
            <a:r>
              <a:rPr lang="es-ES" sz="14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etapa temprana </a:t>
            </a:r>
            <a:r>
              <a:rPr lang="es-ES" sz="14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(COP 2.500 MM participación en dos fondos de capital)</a:t>
            </a:r>
            <a:endParaRPr lang="es-ES" sz="1400" b="1" dirty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9" name="14 CuadroTexto"/>
          <p:cNvSpPr txBox="1">
            <a:spLocks noChangeArrowheads="1"/>
          </p:cNvSpPr>
          <p:nvPr/>
        </p:nvSpPr>
        <p:spPr bwMode="auto">
          <a:xfrm>
            <a:off x="2428860" y="5384085"/>
            <a:ext cx="54292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4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Bancoldex Capital: Programa de participación en fondos de capital de riesgo y capital privado (USD </a:t>
            </a:r>
            <a:r>
              <a:rPr lang="es-ES" sz="14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30 MM)</a:t>
            </a:r>
            <a:endParaRPr lang="es-ES" sz="1400" b="1" dirty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428860" y="2857496"/>
            <a:ext cx="1785950" cy="2500330"/>
          </a:xfrm>
          <a:prstGeom prst="rect">
            <a:avLst/>
          </a:prstGeom>
          <a:solidFill>
            <a:srgbClr val="FFC0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2" name="21 Conector angular"/>
          <p:cNvCxnSpPr/>
          <p:nvPr/>
        </p:nvCxnSpPr>
        <p:spPr>
          <a:xfrm>
            <a:off x="877890" y="928670"/>
            <a:ext cx="7694638" cy="5260153"/>
          </a:xfrm>
          <a:prstGeom prst="bentConnector3">
            <a:avLst>
              <a:gd name="adj1" fmla="val 151"/>
            </a:avLst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-32" y="1193099"/>
            <a:ext cx="9144000" cy="24929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s-CO" sz="16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Iniciativa para </a:t>
            </a:r>
            <a:r>
              <a:rPr lang="es-CO" sz="16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promover el desarrollo de la industria de Fondos de Capital Privado </a:t>
            </a:r>
            <a:r>
              <a:rPr lang="es-CO" sz="16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/ </a:t>
            </a:r>
            <a:r>
              <a:rPr lang="es-CO" sz="1600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Venture Capital </a:t>
            </a:r>
            <a:r>
              <a:rPr lang="es-CO" sz="16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en </a:t>
            </a:r>
            <a:r>
              <a:rPr lang="es-CO" sz="16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Colombia.  Tiene dos </a:t>
            </a:r>
            <a:r>
              <a:rPr lang="es-CO" sz="16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componentes</a:t>
            </a:r>
            <a:r>
              <a:rPr lang="es-CO" sz="16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:</a:t>
            </a:r>
          </a:p>
          <a:p>
            <a:pPr algn="just">
              <a:lnSpc>
                <a:spcPct val="100000"/>
              </a:lnSpc>
            </a:pPr>
            <a:endParaRPr lang="es-CO" sz="1600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cs typeface="Calibri" pitchFamily="34" charset="0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es-CO" sz="1600" u="sng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Apoyo financiero</a:t>
            </a:r>
            <a:r>
              <a:rPr lang="es-CO" sz="16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: Bancóldex </a:t>
            </a:r>
            <a:r>
              <a:rPr lang="es-CO" sz="16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invierte en fondos </a:t>
            </a:r>
            <a:r>
              <a:rPr lang="es-CO" sz="16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como </a:t>
            </a:r>
            <a:r>
              <a:rPr lang="es-CO" sz="1600" i="1" dirty="0" err="1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Limited</a:t>
            </a:r>
            <a:r>
              <a:rPr lang="es-CO" sz="1600" i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 </a:t>
            </a:r>
            <a:r>
              <a:rPr lang="es-CO" sz="1600" i="1" dirty="0" err="1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Partner</a:t>
            </a:r>
            <a:r>
              <a:rPr lang="es-CO" sz="1600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. </a:t>
            </a:r>
            <a:r>
              <a:rPr lang="es-CO" sz="16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A la fecha se han comprometido USD 12 MM.</a:t>
            </a:r>
          </a:p>
          <a:p>
            <a:pPr marL="342900" indent="-342900" algn="just">
              <a:lnSpc>
                <a:spcPct val="100000"/>
              </a:lnSpc>
            </a:pPr>
            <a:endParaRPr lang="es-CO" sz="1600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cs typeface="Calibri" pitchFamily="34" charset="0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es-CO" sz="1600" u="sng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Apoyo no financiero</a:t>
            </a:r>
            <a:r>
              <a:rPr lang="es-CO" sz="16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: Bancóldex facilitará el desarrollo de la industria </a:t>
            </a:r>
            <a:r>
              <a:rPr lang="es-CO" sz="16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a </a:t>
            </a:r>
            <a:r>
              <a:rPr lang="es-CO" sz="16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través de programas de formación, promoción de cambios en la regulación y estímulo a la aplicación de mejores prácticas de inversionistas, gestores de fondos y </a:t>
            </a:r>
            <a:r>
              <a:rPr lang="es-CO" sz="16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cs typeface="Calibri" pitchFamily="34" charset="0"/>
              </a:rPr>
              <a:t>empresas.</a:t>
            </a:r>
            <a:endParaRPr lang="es-CO" sz="1600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cs typeface="Calibri" pitchFamily="34" charset="0"/>
            </a:endParaRPr>
          </a:p>
          <a:p>
            <a:pPr algn="just">
              <a:lnSpc>
                <a:spcPct val="100000"/>
              </a:lnSpc>
            </a:pPr>
            <a:endParaRPr lang="es-CO" sz="1200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cs typeface="Calibri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-32" y="85723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Estructura del Programa Bancoldex Capital</a:t>
            </a:r>
            <a:endParaRPr lang="es-CO" sz="2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1572633" y="3643314"/>
            <a:ext cx="6362993" cy="2859599"/>
            <a:chOff x="360" y="1928"/>
            <a:chExt cx="3600" cy="1979"/>
          </a:xfrm>
        </p:grpSpPr>
        <p:pic>
          <p:nvPicPr>
            <p:cNvPr id="11" name="19 Imagen" descr="bancoldex_capital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83" y="1928"/>
              <a:ext cx="1011" cy="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11 Rectángulo"/>
            <p:cNvSpPr/>
            <p:nvPr/>
          </p:nvSpPr>
          <p:spPr>
            <a:xfrm>
              <a:off x="567" y="2431"/>
              <a:ext cx="1117" cy="325"/>
            </a:xfrm>
            <a:prstGeom prst="rect">
              <a:avLst/>
            </a:prstGeom>
            <a:solidFill>
              <a:srgbClr val="1F497D">
                <a:lumMod val="75000"/>
              </a:srgbClr>
            </a:solidFill>
            <a:ln w="25400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1000" b="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Apoyo Financiero</a:t>
              </a:r>
            </a:p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1000" b="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Inversión en </a:t>
              </a:r>
              <a:r>
                <a:rPr lang="es-CO" sz="1000" b="0" kern="0" dirty="0" smtClean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FCP/FVC</a:t>
              </a:r>
              <a:endParaRPr lang="es-CO" sz="1200" b="0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12 Rectángulo"/>
            <p:cNvSpPr/>
            <p:nvPr/>
          </p:nvSpPr>
          <p:spPr>
            <a:xfrm>
              <a:off x="2263" y="2431"/>
              <a:ext cx="1697" cy="325"/>
            </a:xfrm>
            <a:prstGeom prst="rect">
              <a:avLst/>
            </a:prstGeom>
            <a:solidFill>
              <a:srgbClr val="1F497D">
                <a:lumMod val="75000"/>
              </a:srgbClr>
            </a:solidFill>
            <a:ln w="25400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1000" b="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Apoyo No Financiero</a:t>
              </a:r>
            </a:p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1000" b="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Desarrollo de la industria de FCP/FVC</a:t>
              </a:r>
            </a:p>
          </p:txBody>
        </p:sp>
        <p:cxnSp>
          <p:nvCxnSpPr>
            <p:cNvPr id="14" name="48 Conector angular"/>
            <p:cNvCxnSpPr>
              <a:cxnSpLocks noChangeShapeType="1"/>
              <a:endCxn id="12" idx="0"/>
            </p:cNvCxnSpPr>
            <p:nvPr/>
          </p:nvCxnSpPr>
          <p:spPr bwMode="auto">
            <a:xfrm rot="5400000">
              <a:off x="1526" y="1868"/>
              <a:ext cx="163" cy="963"/>
            </a:xfrm>
            <a:prstGeom prst="bentConnector3">
              <a:avLst>
                <a:gd name="adj1" fmla="val 50000"/>
              </a:avLst>
            </a:prstGeom>
            <a:noFill/>
            <a:ln w="9525" algn="ctr">
              <a:solidFill>
                <a:srgbClr val="4A7EBB"/>
              </a:solidFill>
              <a:miter lim="800000"/>
              <a:headEnd/>
              <a:tailEnd type="arrow" w="med" len="med"/>
            </a:ln>
          </p:spPr>
        </p:cxnSp>
        <p:cxnSp>
          <p:nvCxnSpPr>
            <p:cNvPr id="15" name="49 Conector angular"/>
            <p:cNvCxnSpPr>
              <a:cxnSpLocks noChangeShapeType="1"/>
              <a:endCxn id="13" idx="0"/>
            </p:cNvCxnSpPr>
            <p:nvPr/>
          </p:nvCxnSpPr>
          <p:spPr bwMode="auto">
            <a:xfrm rot="16200000" flipH="1">
              <a:off x="2519" y="1838"/>
              <a:ext cx="163" cy="1023"/>
            </a:xfrm>
            <a:prstGeom prst="bentConnector3">
              <a:avLst>
                <a:gd name="adj1" fmla="val 50000"/>
              </a:avLst>
            </a:prstGeom>
            <a:noFill/>
            <a:ln w="9525" algn="ctr">
              <a:solidFill>
                <a:srgbClr val="4A7EBB"/>
              </a:solidFill>
              <a:miter lim="800000"/>
              <a:headEnd/>
              <a:tailEnd type="arrow" w="med" len="med"/>
            </a:ln>
          </p:spPr>
        </p:cxnSp>
        <p:sp>
          <p:nvSpPr>
            <p:cNvPr id="16" name="15 Pentágono"/>
            <p:cNvSpPr/>
            <p:nvPr/>
          </p:nvSpPr>
          <p:spPr>
            <a:xfrm>
              <a:off x="2305" y="2986"/>
              <a:ext cx="1076" cy="854"/>
            </a:xfrm>
            <a:prstGeom prst="homePlate">
              <a:avLst/>
            </a:prstGeom>
            <a:solidFill>
              <a:sysClr val="window" lastClr="FFFFFF">
                <a:lumMod val="50000"/>
              </a:sys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s-CO" sz="1200" b="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Formación</a:t>
              </a:r>
            </a:p>
            <a:p>
              <a:pPr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endParaRPr lang="es-CO" sz="1200" b="0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endParaRPr>
            </a:p>
            <a:p>
              <a:pPr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s-CO" sz="1200" b="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Mejores prácticas</a:t>
              </a:r>
            </a:p>
            <a:p>
              <a:pPr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endParaRPr lang="es-CO" sz="1200" b="0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endParaRPr>
            </a:p>
            <a:p>
              <a:pPr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s-CO" sz="1200" b="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Regulación</a:t>
              </a:r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567" y="2919"/>
              <a:ext cx="1117" cy="325"/>
            </a:xfrm>
            <a:prstGeom prst="rect">
              <a:avLst/>
            </a:prstGeom>
            <a:solidFill>
              <a:srgbClr val="B0B8B3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1200" b="0" kern="0" dirty="0">
                  <a:solidFill>
                    <a:srgbClr val="336699"/>
                  </a:solidFill>
                  <a:latin typeface="Arial" pitchFamily="34" charset="0"/>
                  <a:cs typeface="Arial" pitchFamily="34" charset="0"/>
                </a:rPr>
                <a:t>Fondo</a:t>
              </a:r>
            </a:p>
          </p:txBody>
        </p:sp>
        <p:cxnSp>
          <p:nvCxnSpPr>
            <p:cNvPr id="18" name="52 Conector recto de flecha"/>
            <p:cNvCxnSpPr>
              <a:cxnSpLocks noChangeShapeType="1"/>
              <a:stCxn id="12" idx="2"/>
              <a:endCxn id="17" idx="0"/>
            </p:cNvCxnSpPr>
            <p:nvPr/>
          </p:nvCxnSpPr>
          <p:spPr bwMode="auto">
            <a:xfrm rot="5400000">
              <a:off x="1045" y="2837"/>
              <a:ext cx="162" cy="1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</p:spPr>
        </p:cxnSp>
        <p:sp>
          <p:nvSpPr>
            <p:cNvPr id="19" name="5 Disco magnético"/>
            <p:cNvSpPr>
              <a:spLocks noChangeArrowheads="1"/>
            </p:cNvSpPr>
            <p:nvPr/>
          </p:nvSpPr>
          <p:spPr bwMode="auto">
            <a:xfrm>
              <a:off x="360" y="3488"/>
              <a:ext cx="455" cy="352"/>
            </a:xfrm>
            <a:prstGeom prst="flowChartMagneticDisk">
              <a:avLst/>
            </a:prstGeom>
            <a:solidFill>
              <a:srgbClr val="1F497D">
                <a:lumMod val="20000"/>
                <a:lumOff val="80000"/>
              </a:srgbClr>
            </a:solidFill>
            <a:ln>
              <a:solidFill>
                <a:srgbClr val="1F497D">
                  <a:lumMod val="20000"/>
                  <a:lumOff val="80000"/>
                </a:srgbClr>
              </a:solidFill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algn="ctr" fontAlgn="auto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800" kern="0" dirty="0">
                  <a:solidFill>
                    <a:sysClr val="window" lastClr="FFFFFF">
                      <a:lumMod val="50000"/>
                    </a:sysClr>
                  </a:solidFill>
                  <a:latin typeface="Arial" pitchFamily="34" charset="0"/>
                  <a:cs typeface="Arial" pitchFamily="34" charset="0"/>
                </a:rPr>
                <a:t>Empresa1</a:t>
              </a:r>
            </a:p>
          </p:txBody>
        </p:sp>
        <p:sp>
          <p:nvSpPr>
            <p:cNvPr id="20" name="5 Disco magnético"/>
            <p:cNvSpPr>
              <a:spLocks noChangeArrowheads="1"/>
            </p:cNvSpPr>
            <p:nvPr/>
          </p:nvSpPr>
          <p:spPr bwMode="auto">
            <a:xfrm>
              <a:off x="898" y="3488"/>
              <a:ext cx="455" cy="352"/>
            </a:xfrm>
            <a:prstGeom prst="flowChartMagneticDisk">
              <a:avLst/>
            </a:prstGeom>
            <a:solidFill>
              <a:srgbClr val="1F497D">
                <a:lumMod val="20000"/>
                <a:lumOff val="80000"/>
              </a:srgbClr>
            </a:solidFill>
            <a:ln>
              <a:solidFill>
                <a:srgbClr val="1F497D">
                  <a:lumMod val="20000"/>
                  <a:lumOff val="80000"/>
                </a:srgbClr>
              </a:solidFill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algn="ctr" fontAlgn="auto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800" kern="0" dirty="0">
                  <a:solidFill>
                    <a:sysClr val="window" lastClr="FFFFFF">
                      <a:lumMod val="50000"/>
                    </a:sysClr>
                  </a:solidFill>
                  <a:latin typeface="Arial" pitchFamily="34" charset="0"/>
                  <a:cs typeface="Arial" pitchFamily="34" charset="0"/>
                </a:rPr>
                <a:t>Empresa2</a:t>
              </a:r>
            </a:p>
          </p:txBody>
        </p:sp>
        <p:sp>
          <p:nvSpPr>
            <p:cNvPr id="21" name="5 Disco magnético"/>
            <p:cNvSpPr>
              <a:spLocks noChangeArrowheads="1"/>
            </p:cNvSpPr>
            <p:nvPr/>
          </p:nvSpPr>
          <p:spPr bwMode="auto">
            <a:xfrm>
              <a:off x="1436" y="3488"/>
              <a:ext cx="455" cy="352"/>
            </a:xfrm>
            <a:prstGeom prst="flowChartMagneticDisk">
              <a:avLst/>
            </a:prstGeom>
            <a:solidFill>
              <a:srgbClr val="1F497D">
                <a:lumMod val="20000"/>
                <a:lumOff val="80000"/>
              </a:srgbClr>
            </a:solidFill>
            <a:ln>
              <a:solidFill>
                <a:srgbClr val="1F497D">
                  <a:lumMod val="20000"/>
                  <a:lumOff val="80000"/>
                </a:srgbClr>
              </a:solidFill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algn="ctr" fontAlgn="auto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800" kern="0" dirty="0">
                  <a:solidFill>
                    <a:sysClr val="window" lastClr="FFFFFF">
                      <a:lumMod val="50000"/>
                    </a:sysClr>
                  </a:solidFill>
                  <a:latin typeface="Arial" pitchFamily="34" charset="0"/>
                  <a:cs typeface="Arial" pitchFamily="34" charset="0"/>
                </a:rPr>
                <a:t>Empresa3</a:t>
              </a:r>
            </a:p>
          </p:txBody>
        </p:sp>
        <p:cxnSp>
          <p:nvCxnSpPr>
            <p:cNvPr id="22" name="56 Conector angular"/>
            <p:cNvCxnSpPr>
              <a:cxnSpLocks noChangeShapeType="1"/>
              <a:stCxn id="17" idx="2"/>
            </p:cNvCxnSpPr>
            <p:nvPr/>
          </p:nvCxnSpPr>
          <p:spPr bwMode="auto">
            <a:xfrm rot="16200000" flipH="1">
              <a:off x="1273" y="3097"/>
              <a:ext cx="244" cy="537"/>
            </a:xfrm>
            <a:prstGeom prst="bentConnector3">
              <a:avLst>
                <a:gd name="adj1" fmla="val 50000"/>
              </a:avLst>
            </a:prstGeom>
            <a:noFill/>
            <a:ln w="9525" algn="ctr">
              <a:solidFill>
                <a:srgbClr val="4A7EBB"/>
              </a:solidFill>
              <a:miter lim="800000"/>
              <a:headEnd/>
              <a:tailEnd type="arrow" w="med" len="med"/>
            </a:ln>
          </p:spPr>
        </p:cxnSp>
        <p:cxnSp>
          <p:nvCxnSpPr>
            <p:cNvPr id="23" name="57 Conector angular"/>
            <p:cNvCxnSpPr>
              <a:cxnSpLocks noChangeShapeType="1"/>
              <a:stCxn id="17" idx="2"/>
            </p:cNvCxnSpPr>
            <p:nvPr/>
          </p:nvCxnSpPr>
          <p:spPr bwMode="auto">
            <a:xfrm rot="5400000">
              <a:off x="735" y="3097"/>
              <a:ext cx="244" cy="538"/>
            </a:xfrm>
            <a:prstGeom prst="bentConnector3">
              <a:avLst>
                <a:gd name="adj1" fmla="val 50000"/>
              </a:avLst>
            </a:prstGeom>
            <a:noFill/>
            <a:ln w="9525" algn="ctr">
              <a:solidFill>
                <a:srgbClr val="4A7EBB"/>
              </a:solidFill>
              <a:miter lim="800000"/>
              <a:headEnd/>
              <a:tailEnd type="arrow" w="med" len="med"/>
            </a:ln>
          </p:spPr>
        </p:cxnSp>
        <p:cxnSp>
          <p:nvCxnSpPr>
            <p:cNvPr id="24" name="58 Conector recto de flecha"/>
            <p:cNvCxnSpPr>
              <a:cxnSpLocks noChangeShapeType="1"/>
              <a:stCxn id="17" idx="2"/>
            </p:cNvCxnSpPr>
            <p:nvPr/>
          </p:nvCxnSpPr>
          <p:spPr bwMode="auto">
            <a:xfrm rot="5400000">
              <a:off x="1004" y="3365"/>
              <a:ext cx="244" cy="1"/>
            </a:xfrm>
            <a:prstGeom prst="straightConnector1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 type="arrow" w="med" len="med"/>
            </a:ln>
          </p:spPr>
        </p:cxnSp>
        <p:sp>
          <p:nvSpPr>
            <p:cNvPr id="25" name="5 Disco magnético"/>
            <p:cNvSpPr>
              <a:spLocks noChangeArrowheads="1"/>
            </p:cNvSpPr>
            <p:nvPr/>
          </p:nvSpPr>
          <p:spPr bwMode="auto">
            <a:xfrm>
              <a:off x="3391" y="3555"/>
              <a:ext cx="569" cy="352"/>
            </a:xfrm>
            <a:prstGeom prst="flowChartMagneticDisk">
              <a:avLst/>
            </a:prstGeom>
            <a:solidFill>
              <a:srgbClr val="1F497D">
                <a:lumMod val="20000"/>
                <a:lumOff val="80000"/>
              </a:srgbClr>
            </a:solidFill>
            <a:ln>
              <a:solidFill>
                <a:srgbClr val="1F497D">
                  <a:lumMod val="20000"/>
                  <a:lumOff val="80000"/>
                </a:srgbClr>
              </a:solidFill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algn="ctr" fontAlgn="auto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 b="1" kern="0" dirty="0">
                  <a:latin typeface="Arial" pitchFamily="34" charset="0"/>
                  <a:cs typeface="Arial" pitchFamily="34" charset="0"/>
                </a:rPr>
                <a:t>Empresas</a:t>
              </a:r>
            </a:p>
          </p:txBody>
        </p:sp>
        <p:sp>
          <p:nvSpPr>
            <p:cNvPr id="26" name="5 Disco magnético"/>
            <p:cNvSpPr>
              <a:spLocks noChangeArrowheads="1"/>
            </p:cNvSpPr>
            <p:nvPr/>
          </p:nvSpPr>
          <p:spPr bwMode="auto">
            <a:xfrm>
              <a:off x="3391" y="3163"/>
              <a:ext cx="569" cy="351"/>
            </a:xfrm>
            <a:prstGeom prst="flowChartMagneticDisk">
              <a:avLst/>
            </a:prstGeom>
            <a:solidFill>
              <a:srgbClr val="1F497D">
                <a:lumMod val="60000"/>
                <a:lumOff val="40000"/>
              </a:srgbClr>
            </a:solidFill>
            <a:ln>
              <a:solidFill>
                <a:srgbClr val="1F497D">
                  <a:lumMod val="20000"/>
                  <a:lumOff val="80000"/>
                </a:srgbClr>
              </a:solidFill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algn="ctr" fontAlgn="auto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 b="1" kern="0" dirty="0">
                  <a:solidFill>
                    <a:srgbClr val="1F497D"/>
                  </a:solidFill>
                  <a:latin typeface="Arial" pitchFamily="34" charset="0"/>
                  <a:cs typeface="Arial" pitchFamily="34" charset="0"/>
                </a:rPr>
                <a:t>Gestores</a:t>
              </a:r>
              <a:endParaRPr lang="es-CO" sz="600" b="1" kern="0" dirty="0">
                <a:solidFill>
                  <a:srgbClr val="1F497D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5 Disco magnético"/>
            <p:cNvSpPr>
              <a:spLocks noChangeArrowheads="1"/>
            </p:cNvSpPr>
            <p:nvPr/>
          </p:nvSpPr>
          <p:spPr bwMode="auto">
            <a:xfrm>
              <a:off x="3391" y="2797"/>
              <a:ext cx="569" cy="352"/>
            </a:xfrm>
            <a:prstGeom prst="flowChartMagneticDisk">
              <a:avLst/>
            </a:prstGeom>
            <a:solidFill>
              <a:srgbClr val="1F497D">
                <a:lumMod val="60000"/>
                <a:lumOff val="40000"/>
              </a:srgbClr>
            </a:solidFill>
            <a:ln>
              <a:solidFill>
                <a:srgbClr val="1F497D">
                  <a:lumMod val="20000"/>
                  <a:lumOff val="80000"/>
                </a:srgbClr>
              </a:solidFill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algn="ctr" fontAlgn="auto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 b="1" kern="0" dirty="0">
                  <a:solidFill>
                    <a:srgbClr val="1F497D"/>
                  </a:solidFill>
                  <a:latin typeface="Arial" pitchFamily="34" charset="0"/>
                  <a:cs typeface="Arial" pitchFamily="34" charset="0"/>
                </a:rPr>
                <a:t>Inversionistas</a:t>
              </a:r>
            </a:p>
          </p:txBody>
        </p:sp>
      </p:grpSp>
      <p:sp>
        <p:nvSpPr>
          <p:cNvPr id="29" name="Text Box 31"/>
          <p:cNvSpPr txBox="1">
            <a:spLocks noChangeArrowheads="1"/>
          </p:cNvSpPr>
          <p:nvPr/>
        </p:nvSpPr>
        <p:spPr bwMode="auto">
          <a:xfrm>
            <a:off x="-32" y="190480"/>
            <a:ext cx="82677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514350" indent="-514350">
              <a:lnSpc>
                <a:spcPct val="120000"/>
              </a:lnSpc>
              <a:defRPr/>
            </a:pPr>
            <a:r>
              <a:rPr lang="es-ES_tradnl" b="1" dirty="0" smtClean="0">
                <a:solidFill>
                  <a:srgbClr val="FFFF00"/>
                </a:solidFill>
                <a:latin typeface="Century Gothic" pitchFamily="34" charset="0"/>
              </a:rPr>
              <a:t>Apoyo del gobierno para promover la </a:t>
            </a:r>
          </a:p>
          <a:p>
            <a:pPr marL="514350" indent="-514350">
              <a:lnSpc>
                <a:spcPct val="120000"/>
              </a:lnSpc>
              <a:defRPr/>
            </a:pPr>
            <a:r>
              <a:rPr lang="es-ES_tradnl" b="1" dirty="0" smtClean="0">
                <a:solidFill>
                  <a:srgbClr val="FFFF00"/>
                </a:solidFill>
                <a:latin typeface="Century Gothic" pitchFamily="34" charset="0"/>
              </a:rPr>
              <a:t>industria de Fondos de capital -Programa Bancóldex Capital</a:t>
            </a:r>
            <a:endParaRPr lang="es-ES" b="1" dirty="0" smtClean="0">
              <a:solidFill>
                <a:srgbClr val="FFFF00"/>
              </a:solidFill>
              <a:latin typeface="Century Gothic" pitchFamily="34" charset="0"/>
            </a:endParaRPr>
          </a:p>
        </p:txBody>
      </p:sp>
      <p:sp>
        <p:nvSpPr>
          <p:cNvPr id="30" name="2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348CB7A5-1494-441E-9898-C57C8FBC3828}" type="slidenum">
              <a:rPr lang="es-CO" smtClean="0"/>
              <a:pPr>
                <a:defRPr/>
              </a:pPr>
              <a:t>12</a:t>
            </a:fld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26C67C-A9F0-4F94-80A9-A6CDF5BC9C9C}" type="slidenum">
              <a:rPr lang="es-ES" smtClean="0"/>
              <a:pPr>
                <a:defRPr/>
              </a:pPr>
              <a:t>13</a:t>
            </a:fld>
            <a:endParaRPr lang="es-E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8596" y="1334706"/>
            <a:ext cx="7920037" cy="47520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571500" indent="-571500" eaLnBrk="0" hangingPunct="0">
              <a:buFont typeface="+mj-lt"/>
              <a:buAutoNum type="romanUcPeriod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La industria de fondos de capital</a:t>
            </a:r>
          </a:p>
          <a:p>
            <a:pPr marL="571500" indent="-571500" eaLnBrk="0" hangingPunct="0">
              <a:buFont typeface="+mj-lt"/>
              <a:buAutoNum type="romanUcPeriod"/>
              <a:defRPr/>
            </a:pPr>
            <a:endParaRPr lang="es-ES_tradnl" sz="1200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marL="1028700" lvl="1" indent="-571500" eaLnBrk="0" hangingPunct="0">
              <a:buSzPct val="80000"/>
              <a:buFont typeface="Wingdings" pitchFamily="2" charset="2"/>
              <a:buChar char="Ø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el mundo</a:t>
            </a:r>
          </a:p>
          <a:p>
            <a:pPr marL="1028700" lvl="1" indent="-571500" eaLnBrk="0" hangingPunct="0">
              <a:buSzPct val="80000"/>
              <a:buFont typeface="Wingdings" pitchFamily="2" charset="2"/>
              <a:buChar char="Ø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Latinoamérica</a:t>
            </a:r>
          </a:p>
          <a:p>
            <a:pPr marL="1028700" lvl="1" indent="-571500" eaLnBrk="0" hangingPunct="0">
              <a:buSzPct val="80000"/>
              <a:buFont typeface="Wingdings" pitchFamily="2" charset="2"/>
              <a:buChar char="Ø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Colombia</a:t>
            </a:r>
          </a:p>
          <a:p>
            <a:pPr marL="571500" indent="-571500" eaLnBrk="0" hangingPunct="0">
              <a:lnSpc>
                <a:spcPct val="120000"/>
              </a:lnSpc>
              <a:buFont typeface="+mj-lt"/>
              <a:buAutoNum type="romanUcPeriod" startAt="4"/>
              <a:defRPr/>
            </a:pPr>
            <a:endParaRPr lang="es-ES_tradnl" sz="2400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marL="571500" indent="-571500" eaLnBrk="0" hangingPunct="0">
              <a:lnSpc>
                <a:spcPct val="120000"/>
              </a:lnSpc>
              <a:buFont typeface="+mj-lt"/>
              <a:buAutoNum type="romanUcPeriod" startAt="2"/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Apoyo del gobierno para impulsar la industria de fondos de capital en Colombia</a:t>
            </a:r>
          </a:p>
          <a:p>
            <a:pPr marL="571500" indent="-571500" eaLnBrk="0" hangingPunct="0">
              <a:lnSpc>
                <a:spcPct val="120000"/>
              </a:lnSpc>
              <a:defRPr/>
            </a:pP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	</a:t>
            </a:r>
          </a:p>
          <a:p>
            <a:pPr marL="571500" indent="-571500" eaLnBrk="0" hangingPunct="0">
              <a:lnSpc>
                <a:spcPct val="120000"/>
              </a:lnSpc>
              <a:buFont typeface="+mj-lt"/>
              <a:buAutoNum type="romanUcPeriod" startAt="3"/>
              <a:defRPr/>
            </a:pPr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Oportunidades y Retos</a:t>
            </a:r>
          </a:p>
          <a:p>
            <a:pPr marL="571500" indent="-571500" eaLnBrk="0" hangingPunct="0">
              <a:lnSpc>
                <a:spcPct val="120000"/>
              </a:lnSpc>
              <a:defRPr/>
            </a:pPr>
            <a:endParaRPr lang="es-ES_tradnl" sz="2400" b="1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>
              <a:buFontTx/>
              <a:buAutoNum type="arabicParenR"/>
            </a:pPr>
            <a:endParaRPr lang="es-CO" sz="2800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28596" y="142852"/>
            <a:ext cx="1519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O" sz="2400" dirty="0">
                <a:solidFill>
                  <a:srgbClr val="FFFF00"/>
                </a:solidFill>
                <a:latin typeface="Century Gothic" pitchFamily="34" charset="0"/>
              </a:rPr>
              <a:t>AGENDA</a:t>
            </a:r>
            <a:endParaRPr lang="es-ES" sz="2400" dirty="0">
              <a:solidFill>
                <a:srgbClr val="FFFF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26C67C-A9F0-4F94-80A9-A6CDF5BC9C9C}" type="slidenum">
              <a:rPr lang="es-ES" smtClean="0"/>
              <a:pPr>
                <a:defRPr/>
              </a:pPr>
              <a:t>14</a:t>
            </a:fld>
            <a:endParaRPr lang="es-E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28638" y="1235879"/>
            <a:ext cx="8186766" cy="41549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lvl="0" algn="just"/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Los Fondos de Capital Privado podrán ser administrados, entre otros*, por las Sociedades Fiduciarias, lo cual trae nuevas oportunidades de negocio para este sector: </a:t>
            </a:r>
          </a:p>
          <a:p>
            <a:pPr lvl="0" algn="just">
              <a:buFont typeface="Arial" pitchFamily="34" charset="0"/>
              <a:buChar char="•"/>
            </a:pPr>
            <a:endParaRPr lang="es-ES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lvl="0" algn="just">
              <a:buFont typeface="Arial" pitchFamily="34" charset="0"/>
              <a:buChar char="•"/>
            </a:pPr>
            <a:endParaRPr lang="es-ES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Conformando equipos especializados al interior de sus entidades, con estándares internacionales, no sólo para la administración de FCP, sino eventualmente para operar como Gestor Profesional.</a:t>
            </a:r>
          </a:p>
          <a:p>
            <a:pPr lvl="0" algn="just">
              <a:buFont typeface="Wingdings" pitchFamily="2" charset="2"/>
              <a:buChar char="Ø"/>
            </a:pPr>
            <a:endParaRPr lang="es-ES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Colombia, la industria de 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PE/VC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 es joven. Las Fiduciarias tienen el reto de adecuar sus procesos e infraestructura para atender adecuadamente las particularidades de este tipo de vehículos.</a:t>
            </a:r>
          </a:p>
          <a:p>
            <a:pPr lvl="0" algn="just">
              <a:buFont typeface="Wingdings" pitchFamily="2" charset="2"/>
              <a:buChar char="Ø"/>
            </a:pPr>
            <a:endParaRPr lang="es-ES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Administrando FCP de gestores internacionales, ahora interesados en la industria de capital privado en el país, y en la región.</a:t>
            </a:r>
            <a:endParaRPr lang="es-CO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81985" y="71414"/>
            <a:ext cx="511870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O" sz="2000" b="1" dirty="0" smtClean="0">
                <a:solidFill>
                  <a:srgbClr val="FFFF00"/>
                </a:solidFill>
                <a:latin typeface="Century Gothic" pitchFamily="34" charset="0"/>
              </a:rPr>
              <a:t>Oportunidades que trae la industria de </a:t>
            </a:r>
          </a:p>
          <a:p>
            <a:r>
              <a:rPr lang="es-CO" sz="2000" b="1" dirty="0" smtClean="0">
                <a:solidFill>
                  <a:srgbClr val="FFFF00"/>
                </a:solidFill>
                <a:latin typeface="Century Gothic" pitchFamily="34" charset="0"/>
              </a:rPr>
              <a:t>capital privado para el sector fiduciario</a:t>
            </a:r>
            <a:endParaRPr lang="es-ES" sz="2000" b="1" dirty="0">
              <a:solidFill>
                <a:srgbClr val="FFFF00"/>
              </a:solidFill>
              <a:latin typeface="Century Gothic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28596" y="6429396"/>
            <a:ext cx="84915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* Art.80: Los FCP podrán ser administrados por Sociedades  Fiduciarias, Comisionistas de Bolsa y Administradoras de Inversión </a:t>
            </a:r>
            <a:endParaRPr lang="es-ES" sz="1000" dirty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Pentágono"/>
          <p:cNvSpPr/>
          <p:nvPr/>
        </p:nvSpPr>
        <p:spPr>
          <a:xfrm rot="10800000">
            <a:off x="928670" y="2454253"/>
            <a:ext cx="5357851" cy="918480"/>
          </a:xfrm>
          <a:prstGeom prst="homePlate">
            <a:avLst/>
          </a:prstGeom>
          <a:gradFill rotWithShape="1">
            <a:gsLst>
              <a:gs pos="0">
                <a:srgbClr val="9BBB59">
                  <a:hueOff val="3750088"/>
                  <a:satOff val="-5627"/>
                  <a:lumOff val="-915"/>
                  <a:alphaOff val="0"/>
                  <a:shade val="51000"/>
                  <a:satMod val="130000"/>
                </a:srgbClr>
              </a:gs>
              <a:gs pos="80000">
                <a:srgbClr val="9BBB59">
                  <a:hueOff val="3750088"/>
                  <a:satOff val="-5627"/>
                  <a:lumOff val="-915"/>
                  <a:alphaOff val="0"/>
                  <a:shade val="93000"/>
                  <a:satMod val="130000"/>
                </a:srgbClr>
              </a:gs>
              <a:gs pos="100000">
                <a:srgbClr val="9BBB59">
                  <a:hueOff val="3750088"/>
                  <a:satOff val="-5627"/>
                  <a:lumOff val="-915"/>
                  <a:alphaOff val="0"/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</p:sp>
      <p:grpSp>
        <p:nvGrpSpPr>
          <p:cNvPr id="2" name="96 Grupo"/>
          <p:cNvGrpSpPr>
            <a:grpSpLocks/>
          </p:cNvGrpSpPr>
          <p:nvPr/>
        </p:nvGrpSpPr>
        <p:grpSpPr bwMode="auto">
          <a:xfrm>
            <a:off x="1533535" y="1071546"/>
            <a:ext cx="5324481" cy="1071560"/>
            <a:chOff x="810711" y="-34516"/>
            <a:chExt cx="6886212" cy="1071869"/>
          </a:xfrm>
        </p:grpSpPr>
        <p:sp>
          <p:nvSpPr>
            <p:cNvPr id="6" name="5 Pentágono"/>
            <p:cNvSpPr/>
            <p:nvPr/>
          </p:nvSpPr>
          <p:spPr>
            <a:xfrm rot="10800000">
              <a:off x="810711" y="17884"/>
              <a:ext cx="6886204" cy="1019469"/>
            </a:xfrm>
            <a:prstGeom prst="homePlate">
              <a:avLst/>
            </a:prstGeom>
            <a:gradFill rotWithShape="1">
              <a:gsLst>
                <a:gs pos="0">
                  <a:srgbClr val="9BBB59">
                    <a:hueOff val="0"/>
                    <a:satOff val="0"/>
                    <a:lumOff val="0"/>
                    <a:alphaOff val="0"/>
                    <a:shade val="51000"/>
                    <a:satMod val="130000"/>
                  </a:srgbClr>
                </a:gs>
                <a:gs pos="80000">
                  <a:srgbClr val="9BBB59">
                    <a:hueOff val="0"/>
                    <a:satOff val="0"/>
                    <a:lumOff val="0"/>
                    <a:alphaOff val="0"/>
                    <a:shade val="93000"/>
                    <a:satMod val="130000"/>
                  </a:srgbClr>
                </a:gs>
                <a:gs pos="100000">
                  <a:srgbClr val="9BBB59">
                    <a:hueOff val="0"/>
                    <a:satOff val="0"/>
                    <a:lumOff val="0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</p:sp>
        <p:sp>
          <p:nvSpPr>
            <p:cNvPr id="7" name="Pentágono 4"/>
            <p:cNvSpPr/>
            <p:nvPr/>
          </p:nvSpPr>
          <p:spPr>
            <a:xfrm>
              <a:off x="1065307" y="-34516"/>
              <a:ext cx="6631616" cy="101946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88991" tIns="53340" rIns="99568" bIns="53340" spcCol="1270" anchor="ctr"/>
            <a:lstStyle/>
            <a:p>
              <a:pPr marL="552450" defTabSz="911225" fontAlgn="auto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1400" kern="0" dirty="0" smtClean="0">
                  <a:solidFill>
                    <a:sysClr val="window" lastClr="FFFFFF"/>
                  </a:solidFill>
                  <a:latin typeface="Century Gothic" pitchFamily="34" charset="0"/>
                </a:rPr>
                <a:t>Fortalecer la capacidad de los actores (gestores, inversionistas y empresarios) </a:t>
              </a:r>
            </a:p>
            <a:p>
              <a:pPr marL="552450" defTabSz="911225" fontAlgn="auto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1400" kern="0" dirty="0" smtClean="0">
                  <a:solidFill>
                    <a:sysClr val="window" lastClr="FFFFFF"/>
                  </a:solidFill>
                  <a:latin typeface="Century Gothic" pitchFamily="34" charset="0"/>
                </a:rPr>
                <a:t>Promover alianzas con las universidades para el desarrollo de programas y </a:t>
              </a:r>
              <a:r>
                <a:rPr lang="es-CO" sz="1400" i="1" kern="0" dirty="0" err="1" smtClean="0">
                  <a:solidFill>
                    <a:sysClr val="window" lastClr="FFFFFF"/>
                  </a:solidFill>
                  <a:latin typeface="Century Gothic" pitchFamily="34" charset="0"/>
                </a:rPr>
                <a:t>curriculums</a:t>
              </a:r>
              <a:r>
                <a:rPr lang="es-CO" sz="1400" kern="0" dirty="0" smtClean="0">
                  <a:solidFill>
                    <a:sysClr val="window" lastClr="FFFFFF"/>
                  </a:solidFill>
                  <a:latin typeface="Century Gothic" pitchFamily="34" charset="0"/>
                </a:rPr>
                <a:t> </a:t>
              </a:r>
              <a:endParaRPr lang="es-CO" sz="1400" kern="0" dirty="0">
                <a:solidFill>
                  <a:sysClr val="window" lastClr="FFFFFF"/>
                </a:solidFill>
                <a:latin typeface="Century Gothic" pitchFamily="34" charset="0"/>
              </a:endParaRPr>
            </a:p>
          </p:txBody>
        </p:sp>
      </p:grpSp>
      <p:sp>
        <p:nvSpPr>
          <p:cNvPr id="3" name="2 CuadroTexto"/>
          <p:cNvSpPr txBox="1"/>
          <p:nvPr/>
        </p:nvSpPr>
        <p:spPr>
          <a:xfrm>
            <a:off x="3652848" y="785794"/>
            <a:ext cx="208659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CO" b="1" dirty="0" smtClean="0">
                <a:solidFill>
                  <a:srgbClr val="9BBB59"/>
                </a:solidFill>
                <a:latin typeface="Calibri" pitchFamily="34" charset="0"/>
              </a:rPr>
              <a:t>RECURSO HUMANO</a:t>
            </a:r>
            <a:endParaRPr lang="es-ES" b="1" dirty="0">
              <a:solidFill>
                <a:srgbClr val="9BBB59"/>
              </a:solidFill>
              <a:latin typeface="Calibri" pitchFamily="34" charset="0"/>
            </a:endParaRPr>
          </a:p>
        </p:txBody>
      </p:sp>
      <p:sp>
        <p:nvSpPr>
          <p:cNvPr id="4" name="3 Elipse"/>
          <p:cNvSpPr/>
          <p:nvPr/>
        </p:nvSpPr>
        <p:spPr>
          <a:xfrm>
            <a:off x="500044" y="1038177"/>
            <a:ext cx="1189943" cy="1107285"/>
          </a:xfrm>
          <a:prstGeom prst="ellipse">
            <a:avLst/>
          </a:prstGeom>
          <a:blipFill rotWithShape="0">
            <a:blip r:embed="rId7" cstate="print"/>
            <a:stretch>
              <a:fillRect/>
            </a:stretch>
          </a:blip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</p:sp>
      <p:sp>
        <p:nvSpPr>
          <p:cNvPr id="8" name="7 CuadroTexto"/>
          <p:cNvSpPr txBox="1"/>
          <p:nvPr/>
        </p:nvSpPr>
        <p:spPr>
          <a:xfrm>
            <a:off x="2286010" y="2143106"/>
            <a:ext cx="234820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  <a:latin typeface="Calibri" pitchFamily="34" charset="0"/>
              </a:rPr>
              <a:t>MARCO REGULATORIO</a:t>
            </a:r>
            <a:endParaRPr lang="es-ES" b="1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0" name="Pentágono 7"/>
          <p:cNvSpPr/>
          <p:nvPr/>
        </p:nvSpPr>
        <p:spPr>
          <a:xfrm>
            <a:off x="1142986" y="2395499"/>
            <a:ext cx="5072098" cy="1030287"/>
          </a:xfrm>
          <a:prstGeom prst="rect">
            <a:avLst/>
          </a:prstGeom>
          <a:noFill/>
          <a:ln>
            <a:noFill/>
          </a:ln>
          <a:effectLst/>
        </p:spPr>
        <p:txBody>
          <a:bodyPr lIns="88991" tIns="53340" rIns="99568" bIns="53340" spcCol="1270" anchor="ctr"/>
          <a:lstStyle/>
          <a:p>
            <a:pPr marL="552450" lvl="0" defTabSz="911225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CO" sz="1400" kern="0" dirty="0" smtClean="0">
                <a:solidFill>
                  <a:sysClr val="window" lastClr="FFFFFF"/>
                </a:solidFill>
                <a:latin typeface="Century Gothic" pitchFamily="34" charset="0"/>
              </a:rPr>
              <a:t>Fomentar cultura de capital privado  en el país</a:t>
            </a:r>
          </a:p>
          <a:p>
            <a:pPr marL="552450" lvl="0" defTabSz="911225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CO" sz="1400" kern="0" dirty="0" smtClean="0">
                <a:solidFill>
                  <a:sysClr val="window" lastClr="FFFFFF"/>
                </a:solidFill>
                <a:latin typeface="Century Gothic" pitchFamily="34" charset="0"/>
              </a:rPr>
              <a:t>Cambios de regulación buscando adaptar la legislación a necesidades de la industria</a:t>
            </a:r>
          </a:p>
          <a:p>
            <a:pPr marL="552450" lvl="0" defTabSz="911225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200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0" y="2571744"/>
            <a:ext cx="1235342" cy="1107285"/>
          </a:xfrm>
          <a:prstGeom prst="ellipse">
            <a:avLst/>
          </a:prstGeom>
          <a:blipFill rotWithShape="0">
            <a:blip r:embed="rId8" cstate="print"/>
            <a:stretch>
              <a:fillRect/>
            </a:stretch>
          </a:blip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</p:sp>
      <p:sp>
        <p:nvSpPr>
          <p:cNvPr id="13" name="12 CuadroTexto"/>
          <p:cNvSpPr txBox="1"/>
          <p:nvPr/>
        </p:nvSpPr>
        <p:spPr>
          <a:xfrm>
            <a:off x="1571614" y="3490915"/>
            <a:ext cx="5286375" cy="3667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CO" b="1" dirty="0" smtClean="0">
                <a:solidFill>
                  <a:srgbClr val="31859C"/>
                </a:solidFill>
                <a:latin typeface="Calibri" pitchFamily="34" charset="0"/>
              </a:rPr>
              <a:t>FORTALECIMIENTO Y PROMOCION DE LA INDUSTRIA</a:t>
            </a:r>
            <a:endParaRPr lang="es-ES" b="1" dirty="0">
              <a:solidFill>
                <a:srgbClr val="31859C"/>
              </a:solidFill>
              <a:latin typeface="Calibri" pitchFamily="34" charset="0"/>
            </a:endParaRPr>
          </a:p>
        </p:txBody>
      </p:sp>
      <p:grpSp>
        <p:nvGrpSpPr>
          <p:cNvPr id="5" name="102 Grupo"/>
          <p:cNvGrpSpPr>
            <a:grpSpLocks/>
          </p:cNvGrpSpPr>
          <p:nvPr/>
        </p:nvGrpSpPr>
        <p:grpSpPr bwMode="auto">
          <a:xfrm>
            <a:off x="1042998" y="3929066"/>
            <a:ext cx="5314950" cy="1500198"/>
            <a:chOff x="734042" y="2316124"/>
            <a:chExt cx="6952918" cy="1035583"/>
          </a:xfrm>
        </p:grpSpPr>
        <p:sp>
          <p:nvSpPr>
            <p:cNvPr id="15" name="14 Pentágono"/>
            <p:cNvSpPr/>
            <p:nvPr/>
          </p:nvSpPr>
          <p:spPr>
            <a:xfrm rot="10800000">
              <a:off x="820666" y="2316124"/>
              <a:ext cx="6866294" cy="1035583"/>
            </a:xfrm>
            <a:prstGeom prst="homePlate">
              <a:avLst/>
            </a:prstGeom>
            <a:gradFill rotWithShape="1">
              <a:gsLst>
                <a:gs pos="0">
                  <a:srgbClr val="9BBB59">
                    <a:hueOff val="7500176"/>
                    <a:satOff val="-11253"/>
                    <a:lumOff val="-1830"/>
                    <a:alphaOff val="0"/>
                    <a:shade val="51000"/>
                    <a:satMod val="130000"/>
                  </a:srgbClr>
                </a:gs>
                <a:gs pos="80000">
                  <a:srgbClr val="9BBB59">
                    <a:hueOff val="7500176"/>
                    <a:satOff val="-11253"/>
                    <a:lumOff val="-1830"/>
                    <a:alphaOff val="0"/>
                    <a:shade val="93000"/>
                    <a:satMod val="130000"/>
                  </a:srgbClr>
                </a:gs>
                <a:gs pos="100000">
                  <a:srgbClr val="9BBB59">
                    <a:hueOff val="7500176"/>
                    <a:satOff val="-11253"/>
                    <a:lumOff val="-1830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endParaRPr lang="es-CO" dirty="0"/>
            </a:p>
          </p:txBody>
        </p:sp>
        <p:sp>
          <p:nvSpPr>
            <p:cNvPr id="16" name="Pentágono 10"/>
            <p:cNvSpPr/>
            <p:nvPr/>
          </p:nvSpPr>
          <p:spPr>
            <a:xfrm>
              <a:off x="734042" y="2316124"/>
              <a:ext cx="6365201" cy="103558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88991" tIns="53340" rIns="99568" bIns="53340" spcCol="1270" anchor="ctr"/>
            <a:lstStyle/>
            <a:p>
              <a:pPr marL="560388" defTabSz="911225" fontAlgn="auto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 pitchFamily="34" charset="0"/>
              </a:endParaRPr>
            </a:p>
          </p:txBody>
        </p:sp>
      </p:grpSp>
      <p:sp>
        <p:nvSpPr>
          <p:cNvPr id="17" name="16 Elipse"/>
          <p:cNvSpPr/>
          <p:nvPr/>
        </p:nvSpPr>
        <p:spPr>
          <a:xfrm>
            <a:off x="214282" y="4286256"/>
            <a:ext cx="1235342" cy="1107285"/>
          </a:xfrm>
          <a:prstGeom prst="ellipse">
            <a:avLst/>
          </a:prstGeom>
          <a:blipFill rotWithShape="0">
            <a:blip r:embed="rId9" cstate="print"/>
            <a:stretch>
              <a:fillRect/>
            </a:stretch>
          </a:blip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</p:sp>
      <p:sp>
        <p:nvSpPr>
          <p:cNvPr id="18" name="17 CuadroTexto"/>
          <p:cNvSpPr txBox="1"/>
          <p:nvPr/>
        </p:nvSpPr>
        <p:spPr>
          <a:xfrm>
            <a:off x="3143240" y="5429264"/>
            <a:ext cx="411388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1F497D"/>
                </a:solidFill>
                <a:latin typeface="Calibri" pitchFamily="34" charset="0"/>
              </a:rPr>
              <a:t>INFRAESTRUCTURA/INSTITUCIONALIDAD</a:t>
            </a:r>
            <a:endParaRPr lang="en-US" b="1" dirty="0">
              <a:solidFill>
                <a:srgbClr val="1F497D"/>
              </a:solidFill>
              <a:latin typeface="Calibri" pitchFamily="34" charset="0"/>
            </a:endParaRPr>
          </a:p>
        </p:txBody>
      </p:sp>
      <p:sp>
        <p:nvSpPr>
          <p:cNvPr id="19" name="18 Pentágono"/>
          <p:cNvSpPr/>
          <p:nvPr/>
        </p:nvSpPr>
        <p:spPr>
          <a:xfrm rot="10800000">
            <a:off x="1714479" y="5715016"/>
            <a:ext cx="5500726" cy="1000107"/>
          </a:xfrm>
          <a:prstGeom prst="homePlat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endParaRPr lang="es-CO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1824048" y="5610669"/>
            <a:ext cx="5462606" cy="739797"/>
          </a:xfrm>
          <a:prstGeom prst="rect">
            <a:avLst/>
          </a:prstGeom>
          <a:noFill/>
          <a:ln>
            <a:noFill/>
          </a:ln>
          <a:effectLst/>
        </p:spPr>
        <p:txBody>
          <a:bodyPr lIns="88991" tIns="53340" rIns="99568" bIns="53340" spcCol="1270" anchor="ctr"/>
          <a:lstStyle/>
          <a:p>
            <a:pPr marL="560388" defTabSz="911225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CO" sz="1400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  <p:sp>
        <p:nvSpPr>
          <p:cNvPr id="21" name="20 Elipse"/>
          <p:cNvSpPr/>
          <p:nvPr/>
        </p:nvSpPr>
        <p:spPr>
          <a:xfrm flipV="1">
            <a:off x="851462" y="5508392"/>
            <a:ext cx="1225162" cy="1206756"/>
          </a:xfrm>
          <a:prstGeom prst="ellipse">
            <a:avLst/>
          </a:prstGeom>
          <a:blipFill rotWithShape="0">
            <a:blip r:embed="rId10" cstate="print"/>
            <a:stretch>
              <a:fillRect/>
            </a:stretch>
          </a:blip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</p:sp>
      <p:sp>
        <p:nvSpPr>
          <p:cNvPr id="67612" name="Freeform 67"/>
          <p:cNvSpPr>
            <a:spLocks/>
          </p:cNvSpPr>
          <p:nvPr>
            <p:custDataLst>
              <p:tags r:id="rId1"/>
            </p:custDataLst>
          </p:nvPr>
        </p:nvSpPr>
        <p:spPr bwMode="gray">
          <a:xfrm rot="9440932">
            <a:off x="7084289" y="1084139"/>
            <a:ext cx="1266825" cy="1428750"/>
          </a:xfrm>
          <a:custGeom>
            <a:avLst/>
            <a:gdLst>
              <a:gd name="T0" fmla="*/ 2147483647 w 550"/>
              <a:gd name="T1" fmla="*/ 2147483647 h 296"/>
              <a:gd name="T2" fmla="*/ 2147483647 w 550"/>
              <a:gd name="T3" fmla="*/ 2147483647 h 296"/>
              <a:gd name="T4" fmla="*/ 2147483647 w 550"/>
              <a:gd name="T5" fmla="*/ 2147483647 h 296"/>
              <a:gd name="T6" fmla="*/ 2147483647 w 550"/>
              <a:gd name="T7" fmla="*/ 0 h 296"/>
              <a:gd name="T8" fmla="*/ 0 w 550"/>
              <a:gd name="T9" fmla="*/ 2147483647 h 296"/>
              <a:gd name="T10" fmla="*/ 2147483647 w 550"/>
              <a:gd name="T11" fmla="*/ 2147483647 h 296"/>
              <a:gd name="T12" fmla="*/ 2147483647 w 550"/>
              <a:gd name="T13" fmla="*/ 2147483647 h 2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50"/>
              <a:gd name="T22" fmla="*/ 0 h 296"/>
              <a:gd name="T23" fmla="*/ 550 w 550"/>
              <a:gd name="T24" fmla="*/ 296 h 29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50" h="296">
                <a:moveTo>
                  <a:pt x="550" y="279"/>
                </a:moveTo>
                <a:cubicBezTo>
                  <a:pt x="267" y="212"/>
                  <a:pt x="258" y="68"/>
                  <a:pt x="256" y="68"/>
                </a:cubicBezTo>
                <a:lnTo>
                  <a:pt x="351" y="54"/>
                </a:lnTo>
                <a:lnTo>
                  <a:pt x="156" y="0"/>
                </a:lnTo>
                <a:lnTo>
                  <a:pt x="0" y="107"/>
                </a:lnTo>
                <a:lnTo>
                  <a:pt x="94" y="93"/>
                </a:lnTo>
                <a:cubicBezTo>
                  <a:pt x="94" y="92"/>
                  <a:pt x="286" y="296"/>
                  <a:pt x="550" y="279"/>
                </a:cubicBezTo>
                <a:close/>
              </a:path>
            </a:pathLst>
          </a:custGeom>
          <a:solidFill>
            <a:srgbClr val="D4D0AC"/>
          </a:solidFill>
          <a:ln w="9525">
            <a:noFill/>
            <a:round/>
            <a:headEnd/>
            <a:tailEnd/>
          </a:ln>
        </p:spPr>
        <p:txBody>
          <a:bodyPr rot="10800000" lIns="93256" tIns="46628" rIns="93256" bIns="46628"/>
          <a:lstStyle/>
          <a:p>
            <a:endParaRPr lang="en-US"/>
          </a:p>
        </p:txBody>
      </p:sp>
      <p:sp>
        <p:nvSpPr>
          <p:cNvPr id="67613" name="Freeform 68"/>
          <p:cNvSpPr>
            <a:spLocks/>
          </p:cNvSpPr>
          <p:nvPr>
            <p:custDataLst>
              <p:tags r:id="rId2"/>
            </p:custDataLst>
          </p:nvPr>
        </p:nvSpPr>
        <p:spPr bwMode="gray">
          <a:xfrm rot="8677633">
            <a:off x="6628563" y="2277014"/>
            <a:ext cx="887555" cy="971110"/>
          </a:xfrm>
          <a:custGeom>
            <a:avLst/>
            <a:gdLst>
              <a:gd name="T0" fmla="*/ 2147483647 w 550"/>
              <a:gd name="T1" fmla="*/ 2147483647 h 296"/>
              <a:gd name="T2" fmla="*/ 2147483647 w 550"/>
              <a:gd name="T3" fmla="*/ 2147483647 h 296"/>
              <a:gd name="T4" fmla="*/ 2147483647 w 550"/>
              <a:gd name="T5" fmla="*/ 2147483647 h 296"/>
              <a:gd name="T6" fmla="*/ 2147483647 w 550"/>
              <a:gd name="T7" fmla="*/ 0 h 296"/>
              <a:gd name="T8" fmla="*/ 0 w 550"/>
              <a:gd name="T9" fmla="*/ 2147483647 h 296"/>
              <a:gd name="T10" fmla="*/ 2147483647 w 550"/>
              <a:gd name="T11" fmla="*/ 2147483647 h 296"/>
              <a:gd name="T12" fmla="*/ 2147483647 w 550"/>
              <a:gd name="T13" fmla="*/ 2147483647 h 2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50"/>
              <a:gd name="T22" fmla="*/ 0 h 296"/>
              <a:gd name="T23" fmla="*/ 550 w 550"/>
              <a:gd name="T24" fmla="*/ 296 h 29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50" h="296">
                <a:moveTo>
                  <a:pt x="550" y="279"/>
                </a:moveTo>
                <a:cubicBezTo>
                  <a:pt x="267" y="212"/>
                  <a:pt x="258" y="68"/>
                  <a:pt x="256" y="68"/>
                </a:cubicBezTo>
                <a:lnTo>
                  <a:pt x="351" y="54"/>
                </a:lnTo>
                <a:lnTo>
                  <a:pt x="156" y="0"/>
                </a:lnTo>
                <a:lnTo>
                  <a:pt x="0" y="107"/>
                </a:lnTo>
                <a:lnTo>
                  <a:pt x="94" y="93"/>
                </a:lnTo>
                <a:cubicBezTo>
                  <a:pt x="94" y="92"/>
                  <a:pt x="286" y="296"/>
                  <a:pt x="550" y="279"/>
                </a:cubicBezTo>
                <a:close/>
              </a:path>
            </a:pathLst>
          </a:custGeom>
          <a:solidFill>
            <a:srgbClr val="D4D0AC"/>
          </a:solidFill>
          <a:ln w="9525">
            <a:noFill/>
            <a:round/>
            <a:headEnd/>
            <a:tailEnd/>
          </a:ln>
        </p:spPr>
        <p:txBody>
          <a:bodyPr rot="10800000" lIns="93256" tIns="46628" rIns="93256" bIns="46628"/>
          <a:lstStyle/>
          <a:p>
            <a:endParaRPr lang="en-US"/>
          </a:p>
        </p:txBody>
      </p:sp>
      <p:sp>
        <p:nvSpPr>
          <p:cNvPr id="67614" name="Freeform 69"/>
          <p:cNvSpPr>
            <a:spLocks/>
          </p:cNvSpPr>
          <p:nvPr>
            <p:custDataLst>
              <p:tags r:id="rId3"/>
            </p:custDataLst>
          </p:nvPr>
        </p:nvSpPr>
        <p:spPr bwMode="gray">
          <a:xfrm rot="14231858" flipV="1">
            <a:off x="6392811" y="3855458"/>
            <a:ext cx="882660" cy="904105"/>
          </a:xfrm>
          <a:custGeom>
            <a:avLst/>
            <a:gdLst>
              <a:gd name="T0" fmla="*/ 2147483647 w 550"/>
              <a:gd name="T1" fmla="*/ 2147483647 h 296"/>
              <a:gd name="T2" fmla="*/ 2147483647 w 550"/>
              <a:gd name="T3" fmla="*/ 2147483647 h 296"/>
              <a:gd name="T4" fmla="*/ 2147483647 w 550"/>
              <a:gd name="T5" fmla="*/ 2147483647 h 296"/>
              <a:gd name="T6" fmla="*/ 2147483647 w 550"/>
              <a:gd name="T7" fmla="*/ 0 h 296"/>
              <a:gd name="T8" fmla="*/ 0 w 550"/>
              <a:gd name="T9" fmla="*/ 2147483647 h 296"/>
              <a:gd name="T10" fmla="*/ 2147483647 w 550"/>
              <a:gd name="T11" fmla="*/ 2147483647 h 296"/>
              <a:gd name="T12" fmla="*/ 2147483647 w 550"/>
              <a:gd name="T13" fmla="*/ 2147483647 h 2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50"/>
              <a:gd name="T22" fmla="*/ 0 h 296"/>
              <a:gd name="T23" fmla="*/ 550 w 550"/>
              <a:gd name="T24" fmla="*/ 296 h 29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50" h="296">
                <a:moveTo>
                  <a:pt x="550" y="279"/>
                </a:moveTo>
                <a:cubicBezTo>
                  <a:pt x="267" y="212"/>
                  <a:pt x="258" y="68"/>
                  <a:pt x="256" y="68"/>
                </a:cubicBezTo>
                <a:lnTo>
                  <a:pt x="351" y="54"/>
                </a:lnTo>
                <a:lnTo>
                  <a:pt x="156" y="0"/>
                </a:lnTo>
                <a:lnTo>
                  <a:pt x="0" y="107"/>
                </a:lnTo>
                <a:lnTo>
                  <a:pt x="94" y="93"/>
                </a:lnTo>
                <a:cubicBezTo>
                  <a:pt x="94" y="92"/>
                  <a:pt x="286" y="296"/>
                  <a:pt x="550" y="279"/>
                </a:cubicBezTo>
                <a:close/>
              </a:path>
            </a:pathLst>
          </a:custGeom>
          <a:solidFill>
            <a:srgbClr val="D4D0AC"/>
          </a:solidFill>
          <a:ln w="9525">
            <a:noFill/>
            <a:round/>
            <a:headEnd/>
            <a:tailEnd/>
          </a:ln>
        </p:spPr>
        <p:txBody>
          <a:bodyPr rot="10800000" vert="eaVert" lIns="93256" tIns="46628" rIns="93256" bIns="46628"/>
          <a:lstStyle/>
          <a:p>
            <a:endParaRPr lang="en-US"/>
          </a:p>
        </p:txBody>
      </p:sp>
      <p:sp>
        <p:nvSpPr>
          <p:cNvPr id="67615" name="Freeform 69"/>
          <p:cNvSpPr>
            <a:spLocks/>
          </p:cNvSpPr>
          <p:nvPr>
            <p:custDataLst>
              <p:tags r:id="rId4"/>
            </p:custDataLst>
          </p:nvPr>
        </p:nvSpPr>
        <p:spPr bwMode="gray">
          <a:xfrm rot="11554443" flipV="1">
            <a:off x="7341522" y="5107578"/>
            <a:ext cx="1123950" cy="1284288"/>
          </a:xfrm>
          <a:custGeom>
            <a:avLst/>
            <a:gdLst>
              <a:gd name="T0" fmla="*/ 2147483647 w 550"/>
              <a:gd name="T1" fmla="*/ 2147483647 h 296"/>
              <a:gd name="T2" fmla="*/ 2147483647 w 550"/>
              <a:gd name="T3" fmla="*/ 2147483647 h 296"/>
              <a:gd name="T4" fmla="*/ 2147483647 w 550"/>
              <a:gd name="T5" fmla="*/ 2147483647 h 296"/>
              <a:gd name="T6" fmla="*/ 2147483647 w 550"/>
              <a:gd name="T7" fmla="*/ 0 h 296"/>
              <a:gd name="T8" fmla="*/ 0 w 550"/>
              <a:gd name="T9" fmla="*/ 2147483647 h 296"/>
              <a:gd name="T10" fmla="*/ 2147483647 w 550"/>
              <a:gd name="T11" fmla="*/ 2147483647 h 296"/>
              <a:gd name="T12" fmla="*/ 2147483647 w 550"/>
              <a:gd name="T13" fmla="*/ 2147483647 h 2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50"/>
              <a:gd name="T22" fmla="*/ 0 h 296"/>
              <a:gd name="T23" fmla="*/ 550 w 550"/>
              <a:gd name="T24" fmla="*/ 296 h 29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50" h="296">
                <a:moveTo>
                  <a:pt x="550" y="279"/>
                </a:moveTo>
                <a:cubicBezTo>
                  <a:pt x="267" y="212"/>
                  <a:pt x="258" y="68"/>
                  <a:pt x="256" y="68"/>
                </a:cubicBezTo>
                <a:lnTo>
                  <a:pt x="351" y="54"/>
                </a:lnTo>
                <a:lnTo>
                  <a:pt x="156" y="0"/>
                </a:lnTo>
                <a:lnTo>
                  <a:pt x="0" y="107"/>
                </a:lnTo>
                <a:lnTo>
                  <a:pt x="94" y="93"/>
                </a:lnTo>
                <a:cubicBezTo>
                  <a:pt x="94" y="92"/>
                  <a:pt x="286" y="296"/>
                  <a:pt x="550" y="279"/>
                </a:cubicBezTo>
                <a:close/>
              </a:path>
            </a:pathLst>
          </a:custGeom>
          <a:solidFill>
            <a:srgbClr val="D4D0AC"/>
          </a:solidFill>
          <a:ln w="9525">
            <a:noFill/>
            <a:round/>
            <a:headEnd/>
            <a:tailEnd/>
          </a:ln>
        </p:spPr>
        <p:txBody>
          <a:bodyPr lIns="93256" tIns="46628" rIns="93256" bIns="46628"/>
          <a:lstStyle/>
          <a:p>
            <a:endParaRPr lang="en-US"/>
          </a:p>
        </p:txBody>
      </p:sp>
      <p:sp>
        <p:nvSpPr>
          <p:cNvPr id="76" name="75 Multidocumento"/>
          <p:cNvSpPr/>
          <p:nvPr/>
        </p:nvSpPr>
        <p:spPr>
          <a:xfrm>
            <a:off x="7358092" y="2895565"/>
            <a:ext cx="1500188" cy="1714500"/>
          </a:xfrm>
          <a:prstGeom prst="flowChartMultidocumen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1200" b="1" kern="0" dirty="0">
                <a:solidFill>
                  <a:sysClr val="windowText" lastClr="000000"/>
                </a:solidFill>
                <a:latin typeface="Calibri"/>
              </a:rPr>
              <a:t>ACTION PLAN</a:t>
            </a:r>
            <a:endParaRPr lang="es-ES" sz="1200" b="1" kern="0" dirty="0">
              <a:solidFill>
                <a:sysClr val="windowText" lastClr="000000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kern="0" dirty="0">
              <a:solidFill>
                <a:sysClr val="windowText" lastClr="000000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kern="0" dirty="0">
              <a:solidFill>
                <a:sysClr val="windowText" lastClr="000000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kern="0" dirty="0">
              <a:solidFill>
                <a:sysClr val="windowText" lastClr="000000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kern="0" dirty="0">
              <a:solidFill>
                <a:sysClr val="windowText" lastClr="000000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67618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72406" y="3609945"/>
            <a:ext cx="100012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CuadroTexto"/>
          <p:cNvSpPr txBox="1"/>
          <p:nvPr/>
        </p:nvSpPr>
        <p:spPr>
          <a:xfrm>
            <a:off x="1785918" y="3962949"/>
            <a:ext cx="4643470" cy="132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52450" defTabSz="911225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CO" sz="1400" kern="0" dirty="0" smtClean="0">
                <a:solidFill>
                  <a:sysClr val="window" lastClr="FFFFFF"/>
                </a:solidFill>
                <a:latin typeface="Century Gothic" pitchFamily="34" charset="0"/>
              </a:rPr>
              <a:t>Promoción de la industria: atracción de inversionistas extranjeros al sector y más inversionistas locales</a:t>
            </a:r>
          </a:p>
          <a:p>
            <a:pPr marL="552450" defTabSz="911225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CO" sz="1400" kern="0" dirty="0" smtClean="0">
                <a:solidFill>
                  <a:sysClr val="window" lastClr="FFFFFF"/>
                </a:solidFill>
                <a:latin typeface="Century Gothic" pitchFamily="34" charset="0"/>
              </a:rPr>
              <a:t>Apoyo en la creación de una asociación que reúna a las entidades de PE/VC e impulse la promoción de la industria</a:t>
            </a:r>
            <a:endParaRPr lang="es-CO" sz="1400" kern="0" dirty="0">
              <a:solidFill>
                <a:sysClr val="window" lastClr="FFFFFF"/>
              </a:solidFill>
              <a:latin typeface="Century Gothic" pitchFamily="34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142844" y="71414"/>
            <a:ext cx="5072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rgbClr val="FFFF00"/>
                </a:solidFill>
                <a:latin typeface="Century Gothic" pitchFamily="34" charset="0"/>
              </a:rPr>
              <a:t>Retos para el desarrollo de una Industria de Capital Privado consolidada</a:t>
            </a:r>
            <a:endParaRPr lang="es-CO" b="1" dirty="0">
              <a:solidFill>
                <a:srgbClr val="FFFF00"/>
              </a:solidFill>
              <a:latin typeface="Century Gothic" pitchFamily="34" charset="0"/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2214546" y="5715016"/>
            <a:ext cx="4786346" cy="940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52450" defTabSz="911225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kern="0" dirty="0" smtClean="0">
                <a:solidFill>
                  <a:sysClr val="window" lastClr="FFFFFF"/>
                </a:solidFill>
                <a:latin typeface="Century Gothic" pitchFamily="34" charset="0"/>
              </a:rPr>
              <a:t>Incorporar nuevos actores en la industria (cajas de compensación, oficinas de familia, entre otros) </a:t>
            </a:r>
          </a:p>
          <a:p>
            <a:pPr marL="552450" defTabSz="911225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kern="0" dirty="0" smtClean="0">
                <a:solidFill>
                  <a:sysClr val="window" lastClr="FFFFFF"/>
                </a:solidFill>
                <a:latin typeface="Century Gothic" pitchFamily="34" charset="0"/>
              </a:rPr>
              <a:t>Desarrollar ruedas de inversión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26C67C-A9F0-4F94-80A9-A6CDF5BC9C9C}" type="slidenum">
              <a:rPr lang="es-ES" smtClean="0"/>
              <a:pPr>
                <a:defRPr/>
              </a:pPr>
              <a:t>16</a:t>
            </a:fld>
            <a:endParaRPr lang="es-E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000108"/>
            <a:ext cx="8929718" cy="553997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lvl="0" algn="just">
              <a:buFont typeface="Arial" pitchFamily="34" charset="0"/>
              <a:buChar char="•"/>
            </a:pPr>
            <a:endParaRPr lang="es-ES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Crear incentivos para motivar la estructuración de más fondos 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de capital privado, fondos de capital emprendedor y semilla, así como redes de inversionistas ángel. </a:t>
            </a:r>
          </a:p>
          <a:p>
            <a:pPr marL="342900" lvl="0" indent="-342900" algn="just">
              <a:buFont typeface="+mj-lt"/>
              <a:buAutoNum type="arabicPeriod"/>
            </a:pPr>
            <a:endParaRPr lang="es-ES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Revisar el régimen tributario aplicable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, para extender beneficios a la industria de fondos de capital. (Por ejemplo: armonizar los sistemas de retención en la fuente, impuesto a las transacciones financieras, exenciones similares a los aportes en fondos de pensiones voluntarias).</a:t>
            </a:r>
          </a:p>
          <a:p>
            <a:pPr marL="342900" lvl="0" indent="-342900" algn="just">
              <a:buFont typeface="+mj-lt"/>
              <a:buAutoNum type="arabicPeriod"/>
            </a:pPr>
            <a:endParaRPr lang="es-ES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Flexibilizar el régimen de inversión de las aseguradoras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, para que participen más activamente como inversionistas en los fondos de capital (tanto en montos comprometidos, como en número de aseguradoras activas en la industria).</a:t>
            </a:r>
          </a:p>
          <a:p>
            <a:pPr marL="342900" lvl="0" indent="-342900" algn="just">
              <a:buFont typeface="+mj-lt"/>
              <a:buAutoNum type="arabicPeriod"/>
            </a:pPr>
            <a:endParaRPr lang="es-ES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Impulsar el desarrollo del mercado de capitales en Colombia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, ya que este se convierte en una estrategia de salida de la industria de capital privado.</a:t>
            </a:r>
          </a:p>
          <a:p>
            <a:pPr marL="342900" lvl="0" indent="-342900" algn="just">
              <a:buFont typeface="+mj-lt"/>
              <a:buAutoNum type="arabicPeriod"/>
            </a:pPr>
            <a:endParaRPr lang="es-ES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Continuar los esfuerzos de este gobierno, para lograr la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transición a las normas internacionales de contabilidad.</a:t>
            </a:r>
            <a:endParaRPr lang="es-CO" b="1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81985" y="171370"/>
            <a:ext cx="39629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O" sz="2000" b="1" dirty="0" smtClean="0">
                <a:solidFill>
                  <a:srgbClr val="FFFF00"/>
                </a:solidFill>
                <a:latin typeface="Century Gothic" pitchFamily="34" charset="0"/>
              </a:rPr>
              <a:t>Principales retos para el país</a:t>
            </a:r>
            <a:r>
              <a:rPr lang="es-CO" sz="2000" dirty="0" smtClean="0">
                <a:solidFill>
                  <a:schemeClr val="bg1"/>
                </a:solidFill>
                <a:latin typeface="Century Gothic" pitchFamily="34" charset="0"/>
              </a:rPr>
              <a:t>…</a:t>
            </a:r>
            <a:endParaRPr lang="es-ES" sz="2000" dirty="0">
              <a:solidFill>
                <a:srgbClr val="FFFF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Rectangle 4" hidden="1"/>
          <p:cNvGraphicFramePr>
            <a:graphicFrameLocks/>
          </p:cNvGraphicFramePr>
          <p:nvPr/>
        </p:nvGraphicFramePr>
        <p:xfrm>
          <a:off x="0" y="0"/>
          <a:ext cx="161925" cy="161925"/>
        </p:xfrm>
        <a:graphic>
          <a:graphicData uri="http://schemas.openxmlformats.org/presentationml/2006/ole">
            <p:oleObj spid="_x0000_s36866" r:id="rId7" imgW="0" imgH="0" progId="">
              <p:embed/>
            </p:oleObj>
          </a:graphicData>
        </a:graphic>
      </p:graphicFrame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3176589" y="2500306"/>
            <a:ext cx="5967443" cy="1200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6" rIns="91430" bIns="45716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La Industria de Capital Privado </a:t>
            </a:r>
          </a:p>
          <a:p>
            <a:pPr algn="ctr"/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en Colombia:</a:t>
            </a:r>
          </a:p>
          <a:p>
            <a:pPr algn="ctr"/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Avances y Retos</a:t>
            </a:r>
            <a:endParaRPr lang="es-CO" sz="2400" b="1" dirty="0" smtClean="0">
              <a:solidFill>
                <a:schemeClr val="tx2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4100" name="Rectangle 8"/>
          <p:cNvSpPr>
            <a:spLocks noChangeArrowheads="1"/>
          </p:cNvSpPr>
          <p:nvPr/>
        </p:nvSpPr>
        <p:spPr bwMode="auto">
          <a:xfrm>
            <a:off x="3314728" y="4317880"/>
            <a:ext cx="5257800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CO" sz="2000" dirty="0" smtClean="0">
              <a:solidFill>
                <a:srgbClr val="000000"/>
              </a:solidFill>
              <a:latin typeface="Century Gothic" pitchFamily="34" charset="0"/>
            </a:endParaRPr>
          </a:p>
          <a:p>
            <a:pPr algn="ctr"/>
            <a:r>
              <a:rPr lang="es-CO" sz="2000" b="1" dirty="0" smtClean="0">
                <a:solidFill>
                  <a:srgbClr val="000000"/>
                </a:solidFill>
                <a:latin typeface="Century Gothic" pitchFamily="34" charset="0"/>
              </a:rPr>
              <a:t>Luis Guillermo Plata Páez</a:t>
            </a:r>
          </a:p>
          <a:p>
            <a:pPr algn="ctr"/>
            <a:r>
              <a:rPr lang="es-CO" b="1" dirty="0" smtClean="0">
                <a:solidFill>
                  <a:srgbClr val="000000"/>
                </a:solidFill>
                <a:latin typeface="Century Gothic" pitchFamily="34" charset="0"/>
              </a:rPr>
              <a:t>Ministro de Comercio, Industria y Turismo</a:t>
            </a:r>
          </a:p>
          <a:p>
            <a:pPr algn="ctr"/>
            <a:endParaRPr lang="es-CO" b="1" dirty="0" smtClean="0">
              <a:solidFill>
                <a:srgbClr val="000000"/>
              </a:solidFill>
              <a:latin typeface="Century Gothic" pitchFamily="34" charset="0"/>
            </a:endParaRPr>
          </a:p>
          <a:p>
            <a:pPr algn="ctr"/>
            <a:r>
              <a:rPr lang="es-CO" b="1" dirty="0" smtClean="0">
                <a:solidFill>
                  <a:srgbClr val="000000"/>
                </a:solidFill>
                <a:latin typeface="Century Gothic" pitchFamily="34" charset="0"/>
              </a:rPr>
              <a:t>Cartagena, 4 de </a:t>
            </a:r>
            <a:r>
              <a:rPr lang="es-CO" sz="1200" b="1" dirty="0" smtClean="0">
                <a:solidFill>
                  <a:srgbClr val="000000"/>
                </a:solidFill>
                <a:latin typeface="Century Gothic" pitchFamily="34" charset="0"/>
              </a:rPr>
              <a:t> </a:t>
            </a:r>
            <a:r>
              <a:rPr lang="es-CO" b="1" dirty="0" smtClean="0">
                <a:solidFill>
                  <a:srgbClr val="000000"/>
                </a:solidFill>
                <a:latin typeface="Century Gothic" pitchFamily="34" charset="0"/>
              </a:rPr>
              <a:t>Junio de 2010</a:t>
            </a:r>
            <a:endParaRPr lang="es-ES" b="1" dirty="0" smtClean="0">
              <a:solidFill>
                <a:srgbClr val="000000"/>
              </a:solidFill>
              <a:latin typeface="Century Gothic" pitchFamily="34" charset="0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68313" y="4576763"/>
            <a:ext cx="269557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3286" tIns="46643" rIns="93286" bIns="46643">
            <a:spAutoFit/>
          </a:bodyPr>
          <a:lstStyle/>
          <a:p>
            <a:pPr algn="ctr" defTabSz="933450" eaLnBrk="0" hangingPunct="0">
              <a:spcBef>
                <a:spcPct val="50000"/>
              </a:spcBef>
              <a:defRPr/>
            </a:pPr>
            <a:r>
              <a:rPr lang="es-ES_tradnl" sz="1600" b="1">
                <a:solidFill>
                  <a:srgbClr val="000000"/>
                </a:solidFill>
                <a:latin typeface="Calibri" pitchFamily="34" charset="0"/>
              </a:rPr>
              <a:t>Ministerio de Comercio, </a:t>
            </a:r>
            <a:br>
              <a:rPr lang="es-ES_tradnl" sz="1600" b="1">
                <a:solidFill>
                  <a:srgbClr val="000000"/>
                </a:solidFill>
                <a:latin typeface="Calibri" pitchFamily="34" charset="0"/>
              </a:rPr>
            </a:br>
            <a:r>
              <a:rPr lang="es-ES_tradnl" sz="1600" b="1">
                <a:solidFill>
                  <a:srgbClr val="000000"/>
                </a:solidFill>
                <a:latin typeface="Calibri" pitchFamily="34" charset="0"/>
              </a:rPr>
              <a:t>Industria y Turismo                                     </a:t>
            </a:r>
            <a:br>
              <a:rPr lang="es-ES_tradnl" sz="1600" b="1">
                <a:solidFill>
                  <a:srgbClr val="000000"/>
                </a:solidFill>
                <a:latin typeface="Calibri" pitchFamily="34" charset="0"/>
              </a:rPr>
            </a:br>
            <a:r>
              <a:rPr lang="es-ES_tradnl" sz="1400">
                <a:solidFill>
                  <a:srgbClr val="000000"/>
                </a:solidFill>
                <a:latin typeface="Calibri" pitchFamily="34" charset="0"/>
              </a:rPr>
              <a:t>República de Colombia</a:t>
            </a:r>
          </a:p>
        </p:txBody>
      </p:sp>
      <p:pic>
        <p:nvPicPr>
          <p:cNvPr id="6" name="Picture 15" descr="561px-Coat_of_arms_of_Colombia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8175" y="1916113"/>
            <a:ext cx="2368550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16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0" y="6569075"/>
            <a:ext cx="91440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0" y="6600825"/>
            <a:ext cx="9144000" cy="257175"/>
          </a:xfrm>
          <a:prstGeom prst="rect">
            <a:avLst/>
          </a:prstGeom>
          <a:solidFill>
            <a:srgbClr val="336699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aQUDy4rLEmh9FyaX6By6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SezNnLl0KaRggLaVZ29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V_uN6cyaEOUvC3UZnRnd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AeWfUk_UacAyPE.SodM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GA9SiHX0GekoZ_7PpbR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6OAkYjqPk.O5b425NfZ2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1Yrtetf1UeTHjgOCQ0J5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cK Disclaimer"/>
  <p:tag name="RESIZE" val="Yes"/>
  <p:tag name="LLEFT" val=" 210.125"/>
  <p:tag name="LTOP" val=" 469.87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KAMtwGse0ykHekIaC4WQ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QlnEyjHJUOFNjph5uyKZ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pv2aR4g9EGrcjEiSom97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lzBUybIOE25__hrtauQy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EmpXJgxVESHAA9_XM6.f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W5PYHXPSkCX9reXXcrRQ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_sVCMQITEm3Cc0r5dqc.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OpX51XWcEmWiUpcjubpn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h1xRzyzVk.wgxsTvArqG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cK Disclaimer"/>
  <p:tag name="RESIZE" val="Yes"/>
  <p:tag name="LLEFT" val=" 210.125"/>
  <p:tag name="LTOP" val=" 469.87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SezNnLl0KaRggLaVZ29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SezNnLl0KaRggLaVZ29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SezNnLl0KaRggLaVZ29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SezNnLl0KaRggLaVZ29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SezNnLl0KaRggLaVZ29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SezNnLl0KaRggLaVZ29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SezNnLl0KaRggLaVZ29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SezNnLl0KaRggLaVZ29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SezNnLl0KaRggLaVZ29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SezNnLl0KaRggLaVZ29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m.V6SPK.0Cg22imFLZ1f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UcOBhW1PUG_bqvL6DBer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ak4OVpuF06yRRV8P8XWR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9NsOC79rkaDzyk6trUMe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W5PYHXPSkCX9reXXcrRQ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_sVCMQITEm3Cc0r5dqc.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OpX51XWcEmWiUpcjubpnQ"/>
</p:tagLst>
</file>

<file path=ppt/theme/theme1.xml><?xml version="1.0" encoding="utf-8"?>
<a:theme xmlns:a="http://schemas.openxmlformats.org/drawingml/2006/main" name="Presentació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lank">
  <a:themeElements>
    <a:clrScheme name="1_Blank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1_Blank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rgbClr val="003366"/>
          </a:solidFill>
          <a:prstDash val="sysDot"/>
          <a:round/>
          <a:headEnd type="none" w="med" len="med"/>
          <a:tailEnd type="none" w="med" len="med"/>
        </a:ln>
        <a:effectLst>
          <a:prstShdw prst="shdw13" dist="53882" dir="13500000">
            <a:srgbClr val="003366">
              <a:gamma/>
              <a:shade val="60000"/>
              <a:invGamma/>
              <a:alpha val="50000"/>
            </a:srgb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rgbClr val="003366"/>
          </a:solidFill>
          <a:prstDash val="sysDot"/>
          <a:round/>
          <a:headEnd type="none" w="med" len="med"/>
          <a:tailEnd type="none" w="med" len="med"/>
        </a:ln>
        <a:effectLst>
          <a:prstShdw prst="shdw13" dist="53882" dir="13500000">
            <a:srgbClr val="003366">
              <a:gamma/>
              <a:shade val="60000"/>
              <a:invGamma/>
              <a:alpha val="50000"/>
            </a:srgb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Blank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3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F8DFF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557FE7"/>
        </a:accent6>
        <a:hlink>
          <a:srgbClr val="96C5F8"/>
        </a:hlink>
        <a:folHlink>
          <a:srgbClr val="D8E9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4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2960"/>
        </a:accent1>
        <a:accent2>
          <a:srgbClr val="0066CC"/>
        </a:accent2>
        <a:accent3>
          <a:srgbClr val="AAAAAA"/>
        </a:accent3>
        <a:accent4>
          <a:srgbClr val="DADADA"/>
        </a:accent4>
        <a:accent5>
          <a:srgbClr val="AAACB6"/>
        </a:accent5>
        <a:accent6>
          <a:srgbClr val="005CB9"/>
        </a:accent6>
        <a:hlink>
          <a:srgbClr val="91B0FF"/>
        </a:hlink>
        <a:folHlink>
          <a:srgbClr val="C7E0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E7B95C"/>
        </a:accent6>
        <a:hlink>
          <a:srgbClr val="4F8636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6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7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AAA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8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9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0A2A0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10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174A7C"/>
        </a:accent1>
        <a:accent2>
          <a:srgbClr val="50A2A0"/>
        </a:accent2>
        <a:accent3>
          <a:srgbClr val="AAAAAA"/>
        </a:accent3>
        <a:accent4>
          <a:srgbClr val="DADADA"/>
        </a:accent4>
        <a:accent5>
          <a:srgbClr val="ABB1BF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11">
        <a:dk1>
          <a:srgbClr val="000000"/>
        </a:dk1>
        <a:lt1>
          <a:srgbClr val="CCECFF"/>
        </a:lt1>
        <a:dk2>
          <a:srgbClr val="002E60"/>
        </a:dk2>
        <a:lt2>
          <a:srgbClr val="FFFFFF"/>
        </a:lt2>
        <a:accent1>
          <a:srgbClr val="565656"/>
        </a:accent1>
        <a:accent2>
          <a:srgbClr val="91B0FF"/>
        </a:accent2>
        <a:accent3>
          <a:srgbClr val="E2F4FF"/>
        </a:accent3>
        <a:accent4>
          <a:srgbClr val="000000"/>
        </a:accent4>
        <a:accent5>
          <a:srgbClr val="B4B4B4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12">
        <a:dk1>
          <a:srgbClr val="000000"/>
        </a:dk1>
        <a:lt1>
          <a:srgbClr val="FFFFFF"/>
        </a:lt1>
        <a:dk2>
          <a:srgbClr val="002E60"/>
        </a:dk2>
        <a:lt2>
          <a:srgbClr val="FFFFFF"/>
        </a:lt2>
        <a:accent1>
          <a:srgbClr val="565656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B4B4B4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13">
        <a:dk1>
          <a:srgbClr val="000000"/>
        </a:dk1>
        <a:lt1>
          <a:srgbClr val="FFFFFF"/>
        </a:lt1>
        <a:dk2>
          <a:srgbClr val="002E60"/>
        </a:dk2>
        <a:lt2>
          <a:srgbClr val="FFFFFF"/>
        </a:lt2>
        <a:accent1>
          <a:srgbClr val="FBFDB9"/>
        </a:accent1>
        <a:accent2>
          <a:srgbClr val="003DD6"/>
        </a:accent2>
        <a:accent3>
          <a:srgbClr val="FFFFFF"/>
        </a:accent3>
        <a:accent4>
          <a:srgbClr val="000000"/>
        </a:accent4>
        <a:accent5>
          <a:srgbClr val="FDFED9"/>
        </a:accent5>
        <a:accent6>
          <a:srgbClr val="0036C2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14">
        <a:dk1>
          <a:srgbClr val="000000"/>
        </a:dk1>
        <a:lt1>
          <a:srgbClr val="FFFFFF"/>
        </a:lt1>
        <a:dk2>
          <a:srgbClr val="002E60"/>
        </a:dk2>
        <a:lt2>
          <a:srgbClr val="FFFFFF"/>
        </a:lt2>
        <a:accent1>
          <a:srgbClr val="FBFDB9"/>
        </a:accent1>
        <a:accent2>
          <a:srgbClr val="106DDE"/>
        </a:accent2>
        <a:accent3>
          <a:srgbClr val="FFFFFF"/>
        </a:accent3>
        <a:accent4>
          <a:srgbClr val="000000"/>
        </a:accent4>
        <a:accent5>
          <a:srgbClr val="FDFED9"/>
        </a:accent5>
        <a:accent6>
          <a:srgbClr val="0D62C9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15">
        <a:dk1>
          <a:srgbClr val="000000"/>
        </a:dk1>
        <a:lt1>
          <a:srgbClr val="FFFFFF"/>
        </a:lt1>
        <a:dk2>
          <a:srgbClr val="002E60"/>
        </a:dk2>
        <a:lt2>
          <a:srgbClr val="FFFFFF"/>
        </a:lt2>
        <a:accent1>
          <a:srgbClr val="FBEC29"/>
        </a:accent1>
        <a:accent2>
          <a:srgbClr val="EEBB00"/>
        </a:accent2>
        <a:accent3>
          <a:srgbClr val="FFFFFF"/>
        </a:accent3>
        <a:accent4>
          <a:srgbClr val="000000"/>
        </a:accent4>
        <a:accent5>
          <a:srgbClr val="FDF4AC"/>
        </a:accent5>
        <a:accent6>
          <a:srgbClr val="D8A900"/>
        </a:accent6>
        <a:hlink>
          <a:srgbClr val="6699FF"/>
        </a:hlink>
        <a:folHlink>
          <a:srgbClr val="0032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16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C7C5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1E0DF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Presentación1</Template>
  <TotalTime>4745</TotalTime>
  <Words>1557</Words>
  <Application>Microsoft Office PowerPoint</Application>
  <PresentationFormat>Presentación en pantalla (4:3)</PresentationFormat>
  <Paragraphs>247</Paragraphs>
  <Slides>17</Slides>
  <Notes>8</Notes>
  <HiddenSlides>1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17</vt:i4>
      </vt:variant>
    </vt:vector>
  </HeadingPairs>
  <TitlesOfParts>
    <vt:vector size="19" baseType="lpstr">
      <vt:lpstr>Presentación1</vt:lpstr>
      <vt:lpstr>1_Blank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Mary Amalia Vasquez Murillo</dc:creator>
  <cp:lastModifiedBy>mburgos</cp:lastModifiedBy>
  <cp:revision>603</cp:revision>
  <dcterms:created xsi:type="dcterms:W3CDTF">2007-10-03T22:32:54Z</dcterms:created>
  <dcterms:modified xsi:type="dcterms:W3CDTF">2010-06-04T12:17:01Z</dcterms:modified>
</cp:coreProperties>
</file>